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60" r:id="rId5"/>
    <p:sldId id="271" r:id="rId6"/>
    <p:sldId id="275" r:id="rId7"/>
    <p:sldId id="259" r:id="rId8"/>
    <p:sldId id="277" r:id="rId9"/>
    <p:sldId id="273" r:id="rId10"/>
    <p:sldId id="267" r:id="rId11"/>
    <p:sldId id="261" r:id="rId12"/>
    <p:sldId id="276" r:id="rId13"/>
    <p:sldId id="265" r:id="rId14"/>
    <p:sldId id="278"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038"/>
    <a:srgbClr val="89ACB3"/>
    <a:srgbClr val="FEF5E0"/>
    <a:srgbClr val="0054A4"/>
    <a:srgbClr val="FCD904"/>
    <a:srgbClr val="FFFF66"/>
    <a:srgbClr val="0A38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59D593-F4D8-4780-9111-1962A081A474}" v="1670" dt="2025-11-03T13:38:59.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65" autoAdjust="0"/>
  </p:normalViewPr>
  <p:slideViewPr>
    <p:cSldViewPr snapToGrid="0">
      <p:cViewPr varScale="1">
        <p:scale>
          <a:sx n="92" d="100"/>
          <a:sy n="92" d="100"/>
        </p:scale>
        <p:origin x="1108"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5C0F8D-2091-4BD6-932D-E7A6C7EFC17F}" type="datetimeFigureOut">
              <a:rPr lang="en-GB" smtClean="0"/>
              <a:t>21/11/25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35706-817A-4C1C-8CE2-9EDB2E81F55E}" type="slidenum">
              <a:rPr lang="en-GB" smtClean="0"/>
              <a:t>‹#›</a:t>
            </a:fld>
            <a:endParaRPr lang="en-GB"/>
          </a:p>
        </p:txBody>
      </p:sp>
    </p:spTree>
    <p:extLst>
      <p:ext uri="{BB962C8B-B14F-4D97-AF65-F5344CB8AC3E}">
        <p14:creationId xmlns:p14="http://schemas.microsoft.com/office/powerpoint/2010/main" val="413778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F35706-817A-4C1C-8CE2-9EDB2E81F55E}" type="slidenum">
              <a:rPr lang="en-GB" smtClean="0"/>
              <a:t>1</a:t>
            </a:fld>
            <a:endParaRPr lang="en-GB"/>
          </a:p>
        </p:txBody>
      </p:sp>
    </p:spTree>
    <p:extLst>
      <p:ext uri="{BB962C8B-B14F-4D97-AF65-F5344CB8AC3E}">
        <p14:creationId xmlns:p14="http://schemas.microsoft.com/office/powerpoint/2010/main" val="203128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083C8-E5E5-3B2D-D470-5F108CE6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214C5-78D1-8399-F1DD-D9CA71E29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44C7D-4099-AA33-0E32-F6D5A64D8AC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21A231-12F5-8646-3E09-3DDE7C1F8839}"/>
              </a:ext>
            </a:extLst>
          </p:cNvPr>
          <p:cNvSpPr>
            <a:spLocks noGrp="1"/>
          </p:cNvSpPr>
          <p:nvPr>
            <p:ph type="sldNum" sz="quarter" idx="5"/>
          </p:nvPr>
        </p:nvSpPr>
        <p:spPr/>
        <p:txBody>
          <a:bodyPr/>
          <a:lstStyle/>
          <a:p>
            <a:fld id="{69F35706-817A-4C1C-8CE2-9EDB2E81F55E}" type="slidenum">
              <a:rPr lang="en-GB" smtClean="0"/>
              <a:t>3</a:t>
            </a:fld>
            <a:endParaRPr lang="en-GB"/>
          </a:p>
        </p:txBody>
      </p:sp>
    </p:spTree>
    <p:extLst>
      <p:ext uri="{BB962C8B-B14F-4D97-AF65-F5344CB8AC3E}">
        <p14:creationId xmlns:p14="http://schemas.microsoft.com/office/powerpoint/2010/main" val="325611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factors in our lives can influence our health and wellbeing. These include: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environments in which we live, work and play, whether we have access to green spaces (rural spaces such as parks, woodlands &amp; allotments) and blue spaces (water-based spaces such as rivers, wetlands &amp; ponds), and safe living environments.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Access to services.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Opportunities for good employment, quality education and skills development.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Our social connections and relationships, which can boost our wellbeing and reduce loneliness and social isolation.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Our health behaviours, such as whether we smoke, whether we have opportunities to be physically active, and access to affordable and nutritious food.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Our physical and mental health and resilience.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Making a positive difference to one or more of these factors can also help reduce health inequalities across our communities.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Much activity going on across our diverse county seeks to support this type of activity for local residents. Making a positive difference to one or more of these factors can have huge impact on health and health inequalities. </a:t>
            </a:r>
          </a:p>
          <a:p>
            <a:endParaRPr lang="en-GB" dirty="0"/>
          </a:p>
          <a:p>
            <a:endParaRPr lang="en-GB" dirty="0"/>
          </a:p>
        </p:txBody>
      </p:sp>
      <p:sp>
        <p:nvSpPr>
          <p:cNvPr id="4" name="Slide Number Placeholder 3"/>
          <p:cNvSpPr>
            <a:spLocks noGrp="1"/>
          </p:cNvSpPr>
          <p:nvPr>
            <p:ph type="sldNum" sz="quarter" idx="5"/>
          </p:nvPr>
        </p:nvSpPr>
        <p:spPr/>
        <p:txBody>
          <a:bodyPr/>
          <a:lstStyle/>
          <a:p>
            <a:fld id="{69F35706-817A-4C1C-8CE2-9EDB2E81F55E}" type="slidenum">
              <a:rPr lang="en-GB" smtClean="0"/>
              <a:t>4</a:t>
            </a:fld>
            <a:endParaRPr lang="en-GB"/>
          </a:p>
        </p:txBody>
      </p:sp>
    </p:spTree>
    <p:extLst>
      <p:ext uri="{BB962C8B-B14F-4D97-AF65-F5344CB8AC3E}">
        <p14:creationId xmlns:p14="http://schemas.microsoft.com/office/powerpoint/2010/main" val="278356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885BA-B9C9-DACC-1A35-BF50885C9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0017F-B136-E3C4-24F1-565CA4B69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98575-3F36-AD0C-698C-ECD8C5CA7C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p>
            <a:pPr marL="228600" indent="-228600">
              <a:buAutoNum type="arabicPeriod"/>
            </a:pPr>
            <a:r>
              <a:rPr lang="en-GB" dirty="0"/>
              <a:t>All projects must directly benefit physical or mental wellbeing.</a:t>
            </a:r>
          </a:p>
          <a:p>
            <a:pPr marL="228600" indent="-228600">
              <a:buAutoNum type="arabicPeriod"/>
            </a:pPr>
            <a:r>
              <a:rPr lang="en-GB" dirty="0"/>
              <a:t>Lower limit of £250 and upper of £5,000</a:t>
            </a:r>
          </a:p>
          <a:p>
            <a:pPr marL="228600" indent="-228600">
              <a:buAutoNum type="arabicPeriod"/>
            </a:pPr>
            <a:r>
              <a:rPr lang="en-GB" dirty="0"/>
              <a:t>£20,000 total funding available per electoral division:  </a:t>
            </a:r>
            <a:r>
              <a:rPr lang="en-GB" sz="800" b="1" dirty="0"/>
              <a:t>Funding available per electoral division will reduce as grants are awarded and once an electoral division’s funding is fully allocated there will be no additional money available in subsequent financial years. </a:t>
            </a:r>
          </a:p>
          <a:p>
            <a:pPr marL="228600" indent="-228600">
              <a:buAutoNum type="arabicPeriod"/>
            </a:pPr>
            <a:r>
              <a:rPr lang="en-GB" sz="800" b="0" dirty="0"/>
              <a:t>October 25 and March 2027 - </a:t>
            </a:r>
            <a:r>
              <a:rPr lang="en-GB" sz="800" b="1" dirty="0"/>
              <a:t>All funds allocated through the scheme will need to be paid to the applicant by 31st August 2027 (6 months after the end of the scheme application window). Any unallocated or unspent funds will be returned to Cabinet. </a:t>
            </a:r>
          </a:p>
          <a:p>
            <a:pPr marL="228600" indent="-228600">
              <a:buAutoNum type="arabicPeriod"/>
            </a:pPr>
            <a:r>
              <a:rPr lang="en-GB" sz="800" b="0" dirty="0"/>
              <a:t>Projects must have plans to become self-sustainable.</a:t>
            </a:r>
          </a:p>
          <a:p>
            <a:pPr marL="228600" indent="-228600">
              <a:buAutoNum type="arabicPeriod"/>
            </a:pPr>
            <a:r>
              <a:rPr lang="en-GB" sz="800" b="0" dirty="0"/>
              <a:t>The scheme is limited to ‘not for profit’ orgs, which includes: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Community or voluntary groups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Registered Charities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Community Interest Companies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Town and Parish Councils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Sports groups and associations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Schools and Academies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Patient led groups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Religious Groups where the application demonstrates that the initiative will bring wider community benefit, and the primary purpose of the activity is not religious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Organisations located outside of Gloucestershire where the application demonstrates that the funding will primarily benefit a Gloucestershire community. </a:t>
            </a:r>
          </a:p>
          <a:p>
            <a:pPr marL="628650" lvl="1" indent="-171450">
              <a:buFont typeface="Arial" panose="020B0604020202020204" pitchFamily="34" charset="0"/>
              <a:buChar char="•"/>
            </a:pPr>
            <a:r>
              <a:rPr lang="en-GB" sz="1200" b="0" dirty="0"/>
              <a:t>‘For profit’ organisations are out of scope. </a:t>
            </a:r>
            <a:endParaRPr lang="en-GB" sz="1200" b="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r>
              <a:rPr lang="en-GB" sz="1200" b="0" kern="1200" dirty="0">
                <a:solidFill>
                  <a:schemeClr val="tx1"/>
                </a:solidFill>
                <a:effectLst/>
                <a:latin typeface="+mn-lt"/>
                <a:ea typeface="+mn-ea"/>
                <a:cs typeface="+mn-cs"/>
              </a:rPr>
              <a:t>7. Projects can be supported by multiple councillors, but any one application cannot exceed £5,000.</a:t>
            </a:r>
          </a:p>
          <a:p>
            <a:pPr marL="0" lvl="0" indent="0">
              <a:buFont typeface="Arial" panose="020B0604020202020204" pitchFamily="34" charset="0"/>
              <a:buNone/>
            </a:pPr>
            <a:r>
              <a:rPr lang="en-GB" sz="1200" b="0" kern="1200" dirty="0">
                <a:solidFill>
                  <a:schemeClr val="tx1"/>
                </a:solidFill>
                <a:effectLst/>
                <a:latin typeface="+mn-lt"/>
                <a:ea typeface="+mn-ea"/>
                <a:cs typeface="+mn-cs"/>
              </a:rPr>
              <a:t>8. If the project required additional funding (match funding provided by another organisation) in order to go ahead, this must be raised before the GNF grant will be paid.</a:t>
            </a:r>
          </a:p>
          <a:p>
            <a:pPr marL="0" lvl="0" indent="0">
              <a:buFont typeface="Arial" panose="020B0604020202020204" pitchFamily="34" charset="0"/>
              <a:buNone/>
            </a:pPr>
            <a:r>
              <a:rPr lang="en-GB" sz="1200" b="0" kern="1200" dirty="0">
                <a:solidFill>
                  <a:schemeClr val="tx1"/>
                </a:solidFill>
                <a:effectLst/>
                <a:latin typeface="+mn-lt"/>
                <a:ea typeface="+mn-ea"/>
                <a:cs typeface="+mn-cs"/>
              </a:rPr>
              <a:t>9. </a:t>
            </a:r>
            <a:r>
              <a:rPr lang="en-GB" sz="800" dirty="0"/>
              <a:t>The proposed initiative must give consideration to those with protected characteristics outlined in the Equality Act 2010; where appropriate initiatives can be specifically targeted to these groups.</a:t>
            </a:r>
          </a:p>
          <a:p>
            <a:r>
              <a:rPr lang="en-GB" sz="800" dirty="0"/>
              <a:t>10. </a:t>
            </a:r>
            <a:r>
              <a:rPr lang="en-GB" sz="1200" kern="1200" dirty="0">
                <a:solidFill>
                  <a:schemeClr val="tx1"/>
                </a:solidFill>
                <a:effectLst/>
                <a:latin typeface="+mn-lt"/>
                <a:ea typeface="+mn-ea"/>
                <a:cs typeface="+mn-cs"/>
              </a:rPr>
              <a:t>Retrospective funding or expenses that have already been incurred will be considered if evidence is provided in the form of invoices and/or a bank statement and it is supported by the county councillor.</a:t>
            </a:r>
          </a:p>
          <a:p>
            <a:r>
              <a:rPr lang="en-GB" sz="1200" kern="1200" dirty="0">
                <a:solidFill>
                  <a:schemeClr val="tx1"/>
                </a:solidFill>
                <a:effectLst/>
                <a:latin typeface="+mn-lt"/>
                <a:ea typeface="+mn-ea"/>
                <a:cs typeface="+mn-cs"/>
              </a:rPr>
              <a:t>11. Any organisation applying must have a UK-based bank account, held in the name of the applying organisation, with at least two signatories.</a:t>
            </a:r>
          </a:p>
          <a:p>
            <a:pPr marL="0" lvl="0" indent="0">
              <a:buFont typeface="Arial" panose="020B0604020202020204" pitchFamily="34" charset="0"/>
              <a:buNone/>
            </a:pPr>
            <a:endParaRPr lang="en-GB" sz="800" dirty="0"/>
          </a:p>
          <a:p>
            <a:endParaRPr lang="en-GB" dirty="0"/>
          </a:p>
          <a:p>
            <a:endParaRPr lang="en-GB" dirty="0"/>
          </a:p>
        </p:txBody>
      </p:sp>
      <p:sp>
        <p:nvSpPr>
          <p:cNvPr id="4" name="Slide Number Placeholder 3">
            <a:extLst>
              <a:ext uri="{FF2B5EF4-FFF2-40B4-BE49-F238E27FC236}">
                <a16:creationId xmlns:a16="http://schemas.microsoft.com/office/drawing/2014/main" id="{73202C4B-2624-356A-3CFE-0FBD424C14FA}"/>
              </a:ext>
            </a:extLst>
          </p:cNvPr>
          <p:cNvSpPr>
            <a:spLocks noGrp="1"/>
          </p:cNvSpPr>
          <p:nvPr>
            <p:ph type="sldNum" sz="quarter" idx="5"/>
          </p:nvPr>
        </p:nvSpPr>
        <p:spPr/>
        <p:txBody>
          <a:bodyPr/>
          <a:lstStyle/>
          <a:p>
            <a:fld id="{69F35706-817A-4C1C-8CE2-9EDB2E81F55E}" type="slidenum">
              <a:rPr lang="en-GB" smtClean="0"/>
              <a:t>5</a:t>
            </a:fld>
            <a:endParaRPr lang="en-GB"/>
          </a:p>
        </p:txBody>
      </p:sp>
    </p:spTree>
    <p:extLst>
      <p:ext uri="{BB962C8B-B14F-4D97-AF65-F5344CB8AC3E}">
        <p14:creationId xmlns:p14="http://schemas.microsoft.com/office/powerpoint/2010/main" val="332196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36C83-7354-FDE0-91FE-706E6521E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0E9E0-BBCB-2716-F188-0D0A90C0B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7DEB5-CDEA-6B80-C02C-2C1BC51A6222}"/>
              </a:ext>
            </a:extLst>
          </p:cNvPr>
          <p:cNvSpPr>
            <a:spLocks noGrp="1"/>
          </p:cNvSpPr>
          <p:nvPr>
            <p:ph type="body" idx="1"/>
          </p:nvPr>
        </p:nvSpPr>
        <p:spPr/>
        <p:txBody>
          <a:bodyPr/>
          <a:lstStyle/>
          <a:p>
            <a:pPr marL="171450" lvl="0" indent="-171450">
              <a:buFont typeface="Arial" panose="020B0604020202020204" pitchFamily="34" charset="0"/>
              <a:buChar char="•"/>
            </a:pPr>
            <a:r>
              <a:rPr lang="en-GB" sz="800" dirty="0">
                <a:latin typeface="Abadi ExtraLight" panose="020B0204020104020204" pitchFamily="34" charset="0"/>
              </a:rPr>
              <a:t>Friends of local parks that encourage volunteering or create safer park environments.</a:t>
            </a:r>
          </a:p>
          <a:p>
            <a:pPr marL="171450" lvl="0" indent="-171450">
              <a:buFont typeface="Arial" panose="020B0604020202020204" pitchFamily="34" charset="0"/>
              <a:buChar char="•"/>
            </a:pPr>
            <a:r>
              <a:rPr lang="en-GB" sz="800" dirty="0">
                <a:latin typeface="Abadi ExtraLight" panose="020B0204020104020204" pitchFamily="34" charset="0"/>
              </a:rPr>
              <a:t>Community hub activities that bring people together.</a:t>
            </a:r>
          </a:p>
          <a:p>
            <a:pPr marL="171450" lvl="0" indent="-171450">
              <a:buFont typeface="Arial" panose="020B0604020202020204" pitchFamily="34" charset="0"/>
              <a:buChar char="•"/>
            </a:pPr>
            <a:r>
              <a:rPr lang="en-GB" sz="800" dirty="0">
                <a:latin typeface="Abadi ExtraLight" panose="020B0204020104020204" pitchFamily="34" charset="0"/>
              </a:rPr>
              <a:t>Path improvements along a canal tow path – encouraging access to nature.</a:t>
            </a:r>
          </a:p>
          <a:p>
            <a:pPr marL="171450" lvl="0" indent="-171450">
              <a:buFont typeface="Arial" panose="020B0604020202020204" pitchFamily="34" charset="0"/>
              <a:buChar char="•"/>
            </a:pPr>
            <a:r>
              <a:rPr lang="en-GB" sz="800" dirty="0">
                <a:latin typeface="Abadi ExtraLight" panose="020B0204020104020204" pitchFamily="34" charset="0"/>
              </a:rPr>
              <a:t>Lunch clubs which support access to nutritious food and bring people together; helping reduce isolation. </a:t>
            </a:r>
          </a:p>
          <a:p>
            <a:pPr marL="171450" lvl="0" indent="-171450">
              <a:buFont typeface="Arial" panose="020B0604020202020204" pitchFamily="34" charset="0"/>
              <a:buChar char="•"/>
            </a:pPr>
            <a:r>
              <a:rPr lang="en-GB" sz="800" dirty="0">
                <a:latin typeface="Abadi ExtraLight" panose="020B0204020104020204" pitchFamily="34" charset="0"/>
              </a:rPr>
              <a:t>Creating cycle ways – encouraging active travel.</a:t>
            </a:r>
          </a:p>
          <a:p>
            <a:pPr marL="171450" lvl="0" indent="-171450">
              <a:buFont typeface="Arial" panose="020B0604020202020204" pitchFamily="34" charset="0"/>
              <a:buChar char="•"/>
            </a:pPr>
            <a:r>
              <a:rPr lang="en-GB" sz="800" dirty="0">
                <a:latin typeface="Abadi ExtraLight" panose="020B0204020104020204" pitchFamily="34" charset="0"/>
              </a:rPr>
              <a:t>Recruiting digital champions to reduce digital inclusion.</a:t>
            </a:r>
          </a:p>
          <a:p>
            <a:pPr marL="171450" lvl="0" indent="-171450">
              <a:buFont typeface="Arial" panose="020B0604020202020204" pitchFamily="34" charset="0"/>
              <a:buChar char="•"/>
            </a:pPr>
            <a:r>
              <a:rPr lang="en-GB" sz="800" dirty="0">
                <a:latin typeface="Abadi ExtraLight" panose="020B0204020104020204" pitchFamily="34" charset="0"/>
              </a:rPr>
              <a:t>Food projects – encouraging access to heathy food.</a:t>
            </a:r>
          </a:p>
          <a:p>
            <a:pPr marL="171450" lvl="0" indent="-171450">
              <a:buFont typeface="Arial" panose="020B0604020202020204" pitchFamily="34" charset="0"/>
              <a:buChar char="•"/>
            </a:pPr>
            <a:r>
              <a:rPr lang="en-GB" sz="800" dirty="0">
                <a:latin typeface="Abadi ExtraLight" panose="020B0204020104020204" pitchFamily="34" charset="0"/>
              </a:rPr>
              <a:t>One off events and celebrations – bringing communities together.</a:t>
            </a:r>
          </a:p>
          <a:p>
            <a:pPr marL="171450" lvl="0" indent="-171450">
              <a:buFont typeface="Arial" panose="020B0604020202020204" pitchFamily="34" charset="0"/>
              <a:buChar char="•"/>
            </a:pPr>
            <a:r>
              <a:rPr lang="en-GB" sz="800" dirty="0">
                <a:latin typeface="Abadi ExtraLight" panose="020B0204020104020204" pitchFamily="34" charset="0"/>
              </a:rPr>
              <a:t>Supporting community buildings/assets for example village hall or sports club improvements</a:t>
            </a:r>
          </a:p>
          <a:p>
            <a:pPr marL="171450" lvl="0" indent="-171450">
              <a:buFont typeface="Arial" panose="020B0604020202020204" pitchFamily="34" charset="0"/>
              <a:buChar char="•"/>
            </a:pPr>
            <a:r>
              <a:rPr lang="en-GB" sz="800" dirty="0">
                <a:latin typeface="Abadi ExtraLight" panose="020B0204020104020204" pitchFamily="34" charset="0"/>
              </a:rPr>
              <a:t>Nature initiatives such as projects which encourage growing or increase biodiversity.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p>
            <a:endParaRPr lang="en-GB" dirty="0"/>
          </a:p>
          <a:p>
            <a:endParaRPr lang="en-GB" dirty="0"/>
          </a:p>
        </p:txBody>
      </p:sp>
      <p:sp>
        <p:nvSpPr>
          <p:cNvPr id="4" name="Slide Number Placeholder 3">
            <a:extLst>
              <a:ext uri="{FF2B5EF4-FFF2-40B4-BE49-F238E27FC236}">
                <a16:creationId xmlns:a16="http://schemas.microsoft.com/office/drawing/2014/main" id="{1FF53CE4-2DF7-436A-5DAF-6F987ADB7006}"/>
              </a:ext>
            </a:extLst>
          </p:cNvPr>
          <p:cNvSpPr>
            <a:spLocks noGrp="1"/>
          </p:cNvSpPr>
          <p:nvPr>
            <p:ph type="sldNum" sz="quarter" idx="5"/>
          </p:nvPr>
        </p:nvSpPr>
        <p:spPr/>
        <p:txBody>
          <a:bodyPr/>
          <a:lstStyle/>
          <a:p>
            <a:fld id="{69F35706-817A-4C1C-8CE2-9EDB2E81F55E}" type="slidenum">
              <a:rPr lang="en-GB" smtClean="0"/>
              <a:t>6</a:t>
            </a:fld>
            <a:endParaRPr lang="en-GB"/>
          </a:p>
        </p:txBody>
      </p:sp>
    </p:spTree>
    <p:extLst>
      <p:ext uri="{BB962C8B-B14F-4D97-AF65-F5344CB8AC3E}">
        <p14:creationId xmlns:p14="http://schemas.microsoft.com/office/powerpoint/2010/main" val="323044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For the first time, we’re introducing automation into the process, building on what we’ve learned from previous schemes to improve efficiency and responsiveness. </a:t>
            </a:r>
            <a:endParaRPr lang="en-GB" dirty="0"/>
          </a:p>
          <a:p>
            <a:pPr marL="171450" indent="-171450">
              <a:buFont typeface="Symbol"/>
              <a:buChar char="•"/>
            </a:pPr>
            <a:r>
              <a:rPr lang="en-US" dirty="0"/>
              <a:t>As some of you may already know, we’re using Microsoft Forms for both the pre-application and full application stages. To support this, we’re also using a tool called Power Automate, which helps streamline key parts of the process. </a:t>
            </a:r>
            <a:endParaRPr lang="en-GB" dirty="0"/>
          </a:p>
          <a:p>
            <a:pPr marL="171450" indent="-171450">
              <a:buFont typeface="Symbol"/>
              <a:buChar char="•"/>
            </a:pPr>
            <a:r>
              <a:rPr lang="en-US" dirty="0"/>
              <a:t>You can see the full process on the screen. It begins with the potential applicant contacting their county </a:t>
            </a:r>
            <a:r>
              <a:rPr lang="en-US" dirty="0" err="1"/>
              <a:t>councillor</a:t>
            </a:r>
            <a:r>
              <a:rPr lang="en-US" dirty="0"/>
              <a:t> to discuss their project as an idea. If the </a:t>
            </a:r>
            <a:r>
              <a:rPr lang="en-US" dirty="0" err="1"/>
              <a:t>councillor</a:t>
            </a:r>
            <a:r>
              <a:rPr lang="en-US" dirty="0"/>
              <a:t> encourages them to proceed, the applicant completes the pre-application form. </a:t>
            </a:r>
            <a:endParaRPr lang="en-GB" dirty="0"/>
          </a:p>
          <a:p>
            <a:pPr marL="171450" indent="-171450">
              <a:buFont typeface="Symbol"/>
              <a:buChar char="•"/>
            </a:pPr>
            <a:r>
              <a:rPr lang="en-US" dirty="0"/>
              <a:t>We’ve designed the pre-application form to be a proportionate way of seeking endorsement — helping applicants to avoid spending time on a full application if their project isn’t supported. </a:t>
            </a:r>
            <a:endParaRPr lang="en-US" dirty="0">
              <a:ea typeface="Calibri"/>
              <a:cs typeface="Calibri"/>
            </a:endParaRPr>
          </a:p>
          <a:p>
            <a:pPr marL="171450" indent="-171450">
              <a:buFont typeface="Symbol"/>
              <a:buChar char="•"/>
            </a:pPr>
            <a:r>
              <a:rPr lang="en-US" dirty="0"/>
              <a:t>Once submitted, an email is automatically sent to the </a:t>
            </a:r>
            <a:r>
              <a:rPr lang="en-US" dirty="0" err="1"/>
              <a:t>councillor</a:t>
            </a:r>
            <a:r>
              <a:rPr lang="en-US" dirty="0"/>
              <a:t>, who then completes the endorsement form. This step is fully automated — removing the need for manual follow-up. </a:t>
            </a:r>
            <a:endParaRPr lang="en-GB" dirty="0"/>
          </a:p>
          <a:p>
            <a:pPr marL="171450" indent="-171450">
              <a:buFont typeface="Symbol"/>
              <a:buChar char="•"/>
            </a:pPr>
            <a:r>
              <a:rPr lang="en-US" dirty="0"/>
              <a:t>If the </a:t>
            </a:r>
            <a:r>
              <a:rPr lang="en-US" dirty="0" err="1"/>
              <a:t>councillor</a:t>
            </a:r>
            <a:r>
              <a:rPr lang="en-US" dirty="0"/>
              <a:t> endorses the project, the GNF team will receive an automated notification and will then manually send the full application form to the applicant to complete. </a:t>
            </a:r>
            <a:endParaRPr lang="en-GB" dirty="0"/>
          </a:p>
          <a:p>
            <a:pPr marL="171450" indent="-171450">
              <a:buFont typeface="Symbol"/>
              <a:buChar char="•"/>
            </a:pPr>
            <a:r>
              <a:rPr lang="en-US" dirty="0"/>
              <a:t>After the full application is submitted, the GNF team carries out due diligence checks. To make things even more efficient, responses from the full application are automatically pulled into an Excel document, which helps us manage and administer the scheme more effectively. </a:t>
            </a:r>
            <a:endParaRPr lang="en-GB" dirty="0"/>
          </a:p>
          <a:p>
            <a:pPr marL="171450" indent="-171450">
              <a:buFont typeface="Symbol"/>
              <a:buChar char="•"/>
            </a:pPr>
            <a:r>
              <a:rPr lang="en-US" dirty="0"/>
              <a:t>Final approval is then given by the Director of Public Health, in consultation with the lead cabinet member. The final step is the payment of the grant. </a:t>
            </a:r>
            <a:endParaRPr lang="en-US" dirty="0">
              <a:ea typeface="Calibri"/>
              <a:cs typeface="Calibri"/>
            </a:endParaRPr>
          </a:p>
          <a:p>
            <a:pPr marL="171450" indent="-171450">
              <a:buFont typeface="Symbol"/>
              <a:buChar char="•"/>
            </a:pPr>
            <a:r>
              <a:rPr lang="en-US" dirty="0"/>
              <a:t>And just to reassure you — we’ll continue to communicate regularly. The GNF team will copy </a:t>
            </a:r>
            <a:r>
              <a:rPr lang="en-US" dirty="0" err="1"/>
              <a:t>councillors</a:t>
            </a:r>
            <a:r>
              <a:rPr lang="en-US" dirty="0"/>
              <a:t> into any relevant emails to ensure everyone stays informed throughout the process.  </a:t>
            </a:r>
            <a:endParaRPr lang="en-GB" dirty="0"/>
          </a:p>
          <a:p>
            <a:pPr marL="171450" indent="-171450">
              <a:buFont typeface="Symbol"/>
              <a:buChar char="•"/>
            </a:pPr>
            <a:r>
              <a:rPr lang="en-US" dirty="0"/>
              <a:t>We're bringing in automation to help improve the process, but our team will still be here behind the scenes, ready to step in if anything doesn’t go quite as planned.</a:t>
            </a:r>
            <a:endParaRPr lang="en-US"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69F35706-817A-4C1C-8CE2-9EDB2E81F55E}" type="slidenum">
              <a:rPr lang="en-GB" smtClean="0"/>
              <a:t>7</a:t>
            </a:fld>
            <a:endParaRPr lang="en-GB"/>
          </a:p>
        </p:txBody>
      </p:sp>
    </p:spTree>
    <p:extLst>
      <p:ext uri="{BB962C8B-B14F-4D97-AF65-F5344CB8AC3E}">
        <p14:creationId xmlns:p14="http://schemas.microsoft.com/office/powerpoint/2010/main" val="156940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this diagram, the blue arrows represent manual steps, and the green arrows show the parts that are automated. </a:t>
            </a:r>
          </a:p>
          <a:p>
            <a:r>
              <a:rPr lang="en-GB" dirty="0"/>
              <a:t>So, here's how it works: </a:t>
            </a:r>
          </a:p>
          <a:p>
            <a:r>
              <a:rPr lang="en-GB" dirty="0"/>
              <a:t>(Click 1) It starts with the applicant having a conversation with their councillor to discuss their project. (Click 2). After that, the applicant manually submits a pre-application form — that's the first manual step. (Click 3).</a:t>
            </a:r>
            <a:endParaRPr lang="en-GB" dirty="0">
              <a:ea typeface="Calibri"/>
              <a:cs typeface="Calibri"/>
            </a:endParaRPr>
          </a:p>
          <a:p>
            <a:r>
              <a:rPr lang="en-GB" dirty="0"/>
              <a:t>Once the form is submitted, an email is automatically sent to the councillor (Click 4), who then completes the endorsement form. (Click 5) </a:t>
            </a:r>
            <a:endParaRPr lang="en-GB" dirty="0">
              <a:ea typeface="Calibri"/>
              <a:cs typeface="Calibri"/>
            </a:endParaRPr>
          </a:p>
          <a:p>
            <a:r>
              <a:rPr lang="en-GB" dirty="0"/>
              <a:t>(Click 6) When the councillor finishes the endorsement form, an automated email is sent to the GNF team (Click 7). This email confirms whether the councillor has endorsed the project, and it also gives them the option to endorse with amendments — for example, suggesting a different funding amount. </a:t>
            </a:r>
            <a:endParaRPr lang="en-GB" dirty="0">
              <a:ea typeface="Calibri"/>
              <a:cs typeface="Calibri"/>
            </a:endParaRPr>
          </a:p>
          <a:p>
            <a:r>
              <a:rPr lang="en-GB" dirty="0"/>
              <a:t>At this point, the GNF team steps in manually to send the full application form to those applicants whose projects have been endorsed (Click 8, Click 9). </a:t>
            </a:r>
            <a:endParaRPr lang="en-GB" dirty="0">
              <a:ea typeface="Calibri"/>
              <a:cs typeface="Calibri"/>
            </a:endParaRPr>
          </a:p>
          <a:p>
            <a:r>
              <a:rPr lang="en-GB" dirty="0"/>
              <a:t>So that is the process — a mix of manual and automated steps designed to streamline how we work and improve our responsiveness. </a:t>
            </a:r>
            <a:endParaRPr lang="en-GB" dirty="0">
              <a:ea typeface="Calibri"/>
              <a:cs typeface="Calibri"/>
            </a:endParaRPr>
          </a:p>
          <a:p>
            <a:pPr marL="0" indent="0">
              <a:buFontTx/>
              <a:buNone/>
            </a:pPr>
            <a:endParaRPr lang="en-GB" dirty="0">
              <a:ea typeface="Calibri"/>
              <a:cs typeface="Calibri"/>
            </a:endParaRPr>
          </a:p>
          <a:p>
            <a:pPr marL="228600" indent="-228600">
              <a:buFontTx/>
              <a:buAutoNum type="arabicPeriod"/>
            </a:pPr>
            <a:endParaRPr lang="en-GB" dirty="0"/>
          </a:p>
          <a:p>
            <a:pPr marL="228600" indent="-228600">
              <a:buFontTx/>
              <a:buAutoNum type="arabicPeriod"/>
            </a:pPr>
            <a:endParaRPr lang="en-GB" dirty="0"/>
          </a:p>
          <a:p>
            <a:pPr marL="228600" indent="-228600">
              <a:buFontTx/>
              <a:buAutoNum type="arabicPeriod"/>
            </a:pPr>
            <a:endParaRPr lang="en-GB" dirty="0"/>
          </a:p>
        </p:txBody>
      </p:sp>
      <p:sp>
        <p:nvSpPr>
          <p:cNvPr id="4" name="Slide Number Placeholder 3"/>
          <p:cNvSpPr>
            <a:spLocks noGrp="1"/>
          </p:cNvSpPr>
          <p:nvPr>
            <p:ph type="sldNum" sz="quarter" idx="5"/>
          </p:nvPr>
        </p:nvSpPr>
        <p:spPr/>
        <p:txBody>
          <a:bodyPr/>
          <a:lstStyle/>
          <a:p>
            <a:fld id="{69F35706-817A-4C1C-8CE2-9EDB2E81F55E}" type="slidenum">
              <a:rPr lang="en-GB" smtClean="0"/>
              <a:t>8</a:t>
            </a:fld>
            <a:endParaRPr lang="en-GB"/>
          </a:p>
        </p:txBody>
      </p:sp>
    </p:spTree>
    <p:extLst>
      <p:ext uri="{BB962C8B-B14F-4D97-AF65-F5344CB8AC3E}">
        <p14:creationId xmlns:p14="http://schemas.microsoft.com/office/powerpoint/2010/main" val="141314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B91B9-1BFE-8968-2905-A44E795E5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4640D-EF3B-B6ED-5E82-032EA82FA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294FB-87FD-051B-4BA8-B159EBED11B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944B57-4651-0493-F07B-8DB9465E141D}"/>
              </a:ext>
            </a:extLst>
          </p:cNvPr>
          <p:cNvSpPr>
            <a:spLocks noGrp="1"/>
          </p:cNvSpPr>
          <p:nvPr>
            <p:ph type="sldNum" sz="quarter" idx="5"/>
          </p:nvPr>
        </p:nvSpPr>
        <p:spPr/>
        <p:txBody>
          <a:bodyPr/>
          <a:lstStyle/>
          <a:p>
            <a:fld id="{69F35706-817A-4C1C-8CE2-9EDB2E81F55E}" type="slidenum">
              <a:rPr lang="en-GB" smtClean="0"/>
              <a:t>9</a:t>
            </a:fld>
            <a:endParaRPr lang="en-GB"/>
          </a:p>
        </p:txBody>
      </p:sp>
    </p:spTree>
    <p:extLst>
      <p:ext uri="{BB962C8B-B14F-4D97-AF65-F5344CB8AC3E}">
        <p14:creationId xmlns:p14="http://schemas.microsoft.com/office/powerpoint/2010/main" val="155130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FAQ document to be updated with new questions as they come in and re-issued. </a:t>
            </a:r>
          </a:p>
          <a:p>
            <a:endParaRPr lang="en-GB" dirty="0"/>
          </a:p>
          <a:p>
            <a:r>
              <a:rPr lang="en-GB" dirty="0"/>
              <a:t>Evaluation – projects will differ significantly in their scope / intended outcomes and ability to collect monitoring data, so one size does not fit all. We will take a proportionate approach to gather outcome information, case studies </a:t>
            </a:r>
          </a:p>
        </p:txBody>
      </p:sp>
      <p:sp>
        <p:nvSpPr>
          <p:cNvPr id="4" name="Slide Number Placeholder 3"/>
          <p:cNvSpPr>
            <a:spLocks noGrp="1"/>
          </p:cNvSpPr>
          <p:nvPr>
            <p:ph type="sldNum" sz="quarter" idx="5"/>
          </p:nvPr>
        </p:nvSpPr>
        <p:spPr/>
        <p:txBody>
          <a:bodyPr/>
          <a:lstStyle/>
          <a:p>
            <a:fld id="{69F35706-817A-4C1C-8CE2-9EDB2E81F55E}" type="slidenum">
              <a:rPr lang="en-GB" smtClean="0"/>
              <a:t>10</a:t>
            </a:fld>
            <a:endParaRPr lang="en-GB"/>
          </a:p>
        </p:txBody>
      </p:sp>
    </p:spTree>
    <p:extLst>
      <p:ext uri="{BB962C8B-B14F-4D97-AF65-F5344CB8AC3E}">
        <p14:creationId xmlns:p14="http://schemas.microsoft.com/office/powerpoint/2010/main" val="99632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ark">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8000" y="2052000"/>
            <a:ext cx="8208000" cy="1314450"/>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Secondary information </a:t>
            </a:r>
          </a:p>
          <a:p>
            <a:r>
              <a:rPr lang="en-GB"/>
              <a:t>including author and date 20pt</a:t>
            </a:r>
          </a:p>
        </p:txBody>
      </p:sp>
      <p:sp>
        <p:nvSpPr>
          <p:cNvPr id="11" name="Title 1"/>
          <p:cNvSpPr>
            <a:spLocks noGrp="1"/>
          </p:cNvSpPr>
          <p:nvPr>
            <p:ph type="ctrTitle" hasCustomPrompt="1"/>
          </p:nvPr>
        </p:nvSpPr>
        <p:spPr>
          <a:xfrm>
            <a:off x="468000" y="340201"/>
            <a:ext cx="8208000" cy="720000"/>
          </a:xfrm>
        </p:spPr>
        <p:txBody>
          <a:bodyPr>
            <a:normAutofit/>
          </a:bodyPr>
          <a:lstStyle>
            <a:lvl1pPr algn="l">
              <a:defRPr sz="3200" b="1">
                <a:solidFill>
                  <a:schemeClr val="bg1"/>
                </a:solidFill>
                <a:latin typeface="Arial" panose="020B0604020202020204" pitchFamily="34" charset="0"/>
                <a:cs typeface="Arial" panose="020B0604020202020204" pitchFamily="34" charset="0"/>
              </a:defRPr>
            </a:lvl1pPr>
          </a:lstStyle>
          <a:p>
            <a:r>
              <a:rPr lang="en-GB"/>
              <a:t>Presentation Title Arial Bold 32pt </a:t>
            </a:r>
            <a:endParaRPr lang="en-US"/>
          </a:p>
        </p:txBody>
      </p:sp>
      <p:sp>
        <p:nvSpPr>
          <p:cNvPr id="12" name="Text Placeholder 9"/>
          <p:cNvSpPr>
            <a:spLocks noGrp="1"/>
          </p:cNvSpPr>
          <p:nvPr>
            <p:ph type="body" sz="quarter" idx="13" hasCustomPrompt="1"/>
          </p:nvPr>
        </p:nvSpPr>
        <p:spPr>
          <a:xfrm>
            <a:off x="468313" y="1060201"/>
            <a:ext cx="8207375" cy="720000"/>
          </a:xfrm>
        </p:spPr>
        <p:txBody>
          <a:bodyPr>
            <a:normAutofit/>
          </a:bodyPr>
          <a:lstStyle>
            <a:lvl1pPr marL="0" indent="0">
              <a:buNone/>
              <a:defRPr sz="3200">
                <a:solidFill>
                  <a:schemeClr val="bg1"/>
                </a:solidFill>
              </a:defRPr>
            </a:lvl1pPr>
            <a:lvl5pPr marL="1828800" indent="0">
              <a:buNone/>
              <a:defRPr>
                <a:solidFill>
                  <a:schemeClr val="bg1"/>
                </a:solidFill>
              </a:defRPr>
            </a:lvl5pPr>
          </a:lstStyle>
          <a:p>
            <a:pPr lvl="0"/>
            <a:r>
              <a:rPr lang="en-US"/>
              <a:t>Subheading Arial Regular 32pt</a:t>
            </a:r>
          </a:p>
        </p:txBody>
      </p:sp>
    </p:spTree>
    <p:extLst>
      <p:ext uri="{BB962C8B-B14F-4D97-AF65-F5344CB8AC3E}">
        <p14:creationId xmlns:p14="http://schemas.microsoft.com/office/powerpoint/2010/main" val="16617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igh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68000" y="340201"/>
            <a:ext cx="8208000" cy="720000"/>
          </a:xfrm>
        </p:spPr>
        <p:txBody>
          <a:bodyPr>
            <a:normAutofit/>
          </a:bodyPr>
          <a:lstStyle>
            <a:lvl1pPr algn="l">
              <a:defRPr sz="3200" b="1">
                <a:solidFill>
                  <a:schemeClr val="tx1"/>
                </a:solidFill>
                <a:latin typeface="Arial" panose="020B0604020202020204" pitchFamily="34" charset="0"/>
                <a:cs typeface="Arial" panose="020B0604020202020204" pitchFamily="34" charset="0"/>
              </a:defRPr>
            </a:lvl1pPr>
          </a:lstStyle>
          <a:p>
            <a:r>
              <a:rPr lang="en-GB"/>
              <a:t>Presentation Title Arial Bold 32pt </a:t>
            </a:r>
            <a:endParaRPr lang="en-US"/>
          </a:p>
        </p:txBody>
      </p:sp>
      <p:sp>
        <p:nvSpPr>
          <p:cNvPr id="7" name="Subtitle 2"/>
          <p:cNvSpPr>
            <a:spLocks noGrp="1"/>
          </p:cNvSpPr>
          <p:nvPr>
            <p:ph type="subTitle" idx="1" hasCustomPrompt="1"/>
          </p:nvPr>
        </p:nvSpPr>
        <p:spPr>
          <a:xfrm>
            <a:off x="468000" y="2052000"/>
            <a:ext cx="8208000" cy="1314450"/>
          </a:xfrm>
        </p:spPr>
        <p:txBody>
          <a:bodyPr>
            <a:normAutofit/>
          </a:bodyPr>
          <a:lstStyle>
            <a:lvl1pPr marL="0" indent="0" algn="l">
              <a:buNone/>
              <a:defRPr sz="20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Secondary information </a:t>
            </a:r>
          </a:p>
          <a:p>
            <a:r>
              <a:rPr lang="en-GB"/>
              <a:t>including author and date 24pt</a:t>
            </a:r>
          </a:p>
        </p:txBody>
      </p:sp>
      <p:sp>
        <p:nvSpPr>
          <p:cNvPr id="16" name="Text Placeholder 9"/>
          <p:cNvSpPr>
            <a:spLocks noGrp="1"/>
          </p:cNvSpPr>
          <p:nvPr>
            <p:ph type="body" sz="quarter" idx="13" hasCustomPrompt="1"/>
          </p:nvPr>
        </p:nvSpPr>
        <p:spPr>
          <a:xfrm>
            <a:off x="468312" y="1060201"/>
            <a:ext cx="8207375" cy="720000"/>
          </a:xfrm>
        </p:spPr>
        <p:txBody>
          <a:bodyPr>
            <a:normAutofit/>
          </a:bodyPr>
          <a:lstStyle>
            <a:lvl1pPr marL="0" indent="0">
              <a:buNone/>
              <a:defRPr sz="3200">
                <a:solidFill>
                  <a:schemeClr val="tx1"/>
                </a:solidFill>
              </a:defRPr>
            </a:lvl1pPr>
            <a:lvl5pPr marL="1828800" indent="0">
              <a:buNone/>
              <a:defRPr>
                <a:solidFill>
                  <a:schemeClr val="bg1"/>
                </a:solidFill>
              </a:defRPr>
            </a:lvl5pPr>
          </a:lstStyle>
          <a:p>
            <a:pPr lvl="0"/>
            <a:r>
              <a:rPr lang="en-US"/>
              <a:t>Subheading Arial Regular 32pt</a:t>
            </a:r>
          </a:p>
        </p:txBody>
      </p:sp>
    </p:spTree>
    <p:extLst>
      <p:ext uri="{BB962C8B-B14F-4D97-AF65-F5344CB8AC3E}">
        <p14:creationId xmlns:p14="http://schemas.microsoft.com/office/powerpoint/2010/main" val="303233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6000"/>
            <a:ext cx="8229600" cy="648000"/>
          </a:xfrm>
        </p:spPr>
        <p:txBody>
          <a:bodyPr/>
          <a:lstStyle/>
          <a:p>
            <a:r>
              <a:rPr lang="en-US"/>
              <a:t>Header Arial Bold 32pt</a:t>
            </a:r>
            <a:endParaRPr lang="en-GB"/>
          </a:p>
        </p:txBody>
      </p:sp>
      <p:sp>
        <p:nvSpPr>
          <p:cNvPr id="7" name="Text Placeholder 6"/>
          <p:cNvSpPr>
            <a:spLocks noGrp="1"/>
          </p:cNvSpPr>
          <p:nvPr>
            <p:ph type="body" sz="quarter" idx="13"/>
          </p:nvPr>
        </p:nvSpPr>
        <p:spPr>
          <a:xfrm>
            <a:off x="462757" y="1409413"/>
            <a:ext cx="8218487" cy="30182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10"/>
          <p:cNvSpPr>
            <a:spLocks noGrp="1"/>
          </p:cNvSpPr>
          <p:nvPr>
            <p:ph type="body" sz="quarter" idx="14" hasCustomPrompt="1"/>
          </p:nvPr>
        </p:nvSpPr>
        <p:spPr>
          <a:xfrm>
            <a:off x="462757" y="902000"/>
            <a:ext cx="8218487" cy="432000"/>
          </a:xfrm>
        </p:spPr>
        <p:txBody>
          <a:bodyPr/>
          <a:lstStyle>
            <a:lvl1pPr marL="0" indent="0">
              <a:buNone/>
              <a:defRPr b="1"/>
            </a:lvl1pPr>
          </a:lstStyle>
          <a:p>
            <a:pPr lvl="0"/>
            <a:r>
              <a:rPr lang="en-US"/>
              <a:t>Subheading Arial Bold 20pt</a:t>
            </a:r>
            <a:endParaRPr lang="en-GB"/>
          </a:p>
        </p:txBody>
      </p:sp>
      <p:sp>
        <p:nvSpPr>
          <p:cNvPr id="12" name="Date Placeholder 3"/>
          <p:cNvSpPr>
            <a:spLocks noGrp="1"/>
          </p:cNvSpPr>
          <p:nvPr>
            <p:ph type="dt" sz="half" idx="2"/>
          </p:nvPr>
        </p:nvSpPr>
        <p:spPr>
          <a:xfrm>
            <a:off x="468001" y="4767263"/>
            <a:ext cx="1234191" cy="273844"/>
          </a:xfrm>
          <a:prstGeom prst="rect">
            <a:avLst/>
          </a:prstGeom>
        </p:spPr>
        <p:txBody>
          <a:bodyPr/>
          <a:lstStyle>
            <a:lvl1pPr>
              <a:defRPr>
                <a:solidFill>
                  <a:schemeClr val="bg1"/>
                </a:solidFill>
              </a:defRPr>
            </a:lvl1pPr>
          </a:lstStyle>
          <a:p>
            <a:fld id="{CD67FF92-D75F-C143-812D-4E924DB0D687}" type="datetimeFigureOut">
              <a:rPr lang="en-US" smtClean="0"/>
              <a:pPr/>
              <a:t>11/21/2025</a:t>
            </a:fld>
            <a:endParaRPr lang="en-US"/>
          </a:p>
        </p:txBody>
      </p:sp>
      <p:sp>
        <p:nvSpPr>
          <p:cNvPr id="13" name="Footer Placeholder 4"/>
          <p:cNvSpPr>
            <a:spLocks noGrp="1"/>
          </p:cNvSpPr>
          <p:nvPr>
            <p:ph type="ftr" sz="quarter" idx="3"/>
          </p:nvPr>
        </p:nvSpPr>
        <p:spPr>
          <a:xfrm>
            <a:off x="1881403" y="4767263"/>
            <a:ext cx="2895600" cy="273844"/>
          </a:xfrm>
          <a:prstGeom prst="rect">
            <a:avLst/>
          </a:prstGeom>
        </p:spPr>
        <p:txBody>
          <a:bodyPr/>
          <a:lstStyle>
            <a:lvl1pPr>
              <a:defRPr>
                <a:solidFill>
                  <a:schemeClr val="bg1"/>
                </a:solidFill>
              </a:defRPr>
            </a:lvl1pPr>
          </a:lstStyle>
          <a:p>
            <a:endParaRPr lang="en-US"/>
          </a:p>
        </p:txBody>
      </p:sp>
      <p:sp>
        <p:nvSpPr>
          <p:cNvPr id="14" name="Slide Number Placeholder 5"/>
          <p:cNvSpPr>
            <a:spLocks noGrp="1"/>
          </p:cNvSpPr>
          <p:nvPr>
            <p:ph type="sldNum" sz="quarter" idx="4"/>
          </p:nvPr>
        </p:nvSpPr>
        <p:spPr>
          <a:xfrm>
            <a:off x="4956215" y="4767263"/>
            <a:ext cx="1254406" cy="273844"/>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Tree>
    <p:extLst>
      <p:ext uri="{BB962C8B-B14F-4D97-AF65-F5344CB8AC3E}">
        <p14:creationId xmlns:p14="http://schemas.microsoft.com/office/powerpoint/2010/main" val="373896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he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289"/>
            <a:ext cx="8229600" cy="2990706"/>
          </a:xfrm>
        </p:spPr>
        <p:txBody>
          <a:bodyPr/>
          <a:lstStyle>
            <a:lvl1pPr marL="0" indent="0">
              <a:buNone/>
              <a:defRPr/>
            </a:lvl1pPr>
          </a:lstStyle>
          <a:p>
            <a:pPr lvl="0"/>
            <a:r>
              <a:rPr lang="en-GB"/>
              <a:t>Click to edit Master text styles</a:t>
            </a:r>
          </a:p>
        </p:txBody>
      </p:sp>
      <p:sp>
        <p:nvSpPr>
          <p:cNvPr id="10" name="Date Placeholder 3"/>
          <p:cNvSpPr>
            <a:spLocks noGrp="1"/>
          </p:cNvSpPr>
          <p:nvPr>
            <p:ph type="dt" sz="half" idx="2"/>
          </p:nvPr>
        </p:nvSpPr>
        <p:spPr>
          <a:xfrm>
            <a:off x="468001" y="4767263"/>
            <a:ext cx="1234191" cy="273844"/>
          </a:xfrm>
          <a:prstGeom prst="rect">
            <a:avLst/>
          </a:prstGeom>
        </p:spPr>
        <p:txBody>
          <a:bodyPr/>
          <a:lstStyle>
            <a:lvl1pPr>
              <a:defRPr>
                <a:solidFill>
                  <a:schemeClr val="bg1"/>
                </a:solidFill>
              </a:defRPr>
            </a:lvl1pPr>
          </a:lstStyle>
          <a:p>
            <a:fld id="{CD67FF92-D75F-C143-812D-4E924DB0D687}" type="datetimeFigureOut">
              <a:rPr lang="en-US" smtClean="0"/>
              <a:pPr/>
              <a:t>11/21/2025</a:t>
            </a:fld>
            <a:endParaRPr lang="en-US"/>
          </a:p>
        </p:txBody>
      </p:sp>
      <p:sp>
        <p:nvSpPr>
          <p:cNvPr id="11" name="Footer Placeholder 4"/>
          <p:cNvSpPr>
            <a:spLocks noGrp="1"/>
          </p:cNvSpPr>
          <p:nvPr>
            <p:ph type="ftr" sz="quarter" idx="3"/>
          </p:nvPr>
        </p:nvSpPr>
        <p:spPr>
          <a:xfrm>
            <a:off x="1881403" y="4767263"/>
            <a:ext cx="2895600" cy="273844"/>
          </a:xfrm>
          <a:prstGeom prst="rect">
            <a:avLst/>
          </a:prstGeom>
        </p:spPr>
        <p:txBody>
          <a:bodyPr/>
          <a:lstStyle>
            <a:lvl1pPr>
              <a:defRPr>
                <a:solidFill>
                  <a:schemeClr val="bg1"/>
                </a:solidFill>
              </a:defRPr>
            </a:lvl1pPr>
          </a:lstStyle>
          <a:p>
            <a:endParaRPr lang="en-US"/>
          </a:p>
        </p:txBody>
      </p:sp>
      <p:sp>
        <p:nvSpPr>
          <p:cNvPr id="12" name="Slide Number Placeholder 5"/>
          <p:cNvSpPr>
            <a:spLocks noGrp="1"/>
          </p:cNvSpPr>
          <p:nvPr>
            <p:ph type="sldNum" sz="quarter" idx="4"/>
          </p:nvPr>
        </p:nvSpPr>
        <p:spPr>
          <a:xfrm>
            <a:off x="4956215" y="4767263"/>
            <a:ext cx="1254406" cy="273844"/>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
        <p:nvSpPr>
          <p:cNvPr id="13" name="Title 1"/>
          <p:cNvSpPr>
            <a:spLocks noGrp="1"/>
          </p:cNvSpPr>
          <p:nvPr>
            <p:ph type="title" hasCustomPrompt="1"/>
          </p:nvPr>
        </p:nvSpPr>
        <p:spPr>
          <a:xfrm>
            <a:off x="457200" y="216000"/>
            <a:ext cx="8229600" cy="648000"/>
          </a:xfrm>
        </p:spPr>
        <p:txBody>
          <a:bodyPr/>
          <a:lstStyle/>
          <a:p>
            <a:r>
              <a:rPr lang="en-US"/>
              <a:t>Header Arial Bold 32pt</a:t>
            </a:r>
            <a:endParaRPr lang="en-GB"/>
          </a:p>
        </p:txBody>
      </p:sp>
      <p:sp>
        <p:nvSpPr>
          <p:cNvPr id="14" name="Text Placeholder 10"/>
          <p:cNvSpPr>
            <a:spLocks noGrp="1"/>
          </p:cNvSpPr>
          <p:nvPr>
            <p:ph type="body" sz="quarter" idx="14" hasCustomPrompt="1"/>
          </p:nvPr>
        </p:nvSpPr>
        <p:spPr>
          <a:xfrm>
            <a:off x="462757" y="902000"/>
            <a:ext cx="8218487" cy="432000"/>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53917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5399"/>
            <a:ext cx="4038600" cy="29520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4" name="Content Placeholder 3"/>
          <p:cNvSpPr>
            <a:spLocks noGrp="1"/>
          </p:cNvSpPr>
          <p:nvPr>
            <p:ph sz="half" idx="2"/>
          </p:nvPr>
        </p:nvSpPr>
        <p:spPr>
          <a:xfrm>
            <a:off x="4648200" y="1445399"/>
            <a:ext cx="4038600" cy="29520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0" name="Date Placeholder 3"/>
          <p:cNvSpPr>
            <a:spLocks noGrp="1"/>
          </p:cNvSpPr>
          <p:nvPr>
            <p:ph type="dt" sz="half" idx="15"/>
          </p:nvPr>
        </p:nvSpPr>
        <p:spPr>
          <a:xfrm>
            <a:off x="468001" y="4767263"/>
            <a:ext cx="1234191" cy="273844"/>
          </a:xfrm>
          <a:prstGeom prst="rect">
            <a:avLst/>
          </a:prstGeom>
        </p:spPr>
        <p:txBody>
          <a:bodyPr/>
          <a:lstStyle>
            <a:lvl1pPr>
              <a:defRPr>
                <a:solidFill>
                  <a:schemeClr val="bg1"/>
                </a:solidFill>
              </a:defRPr>
            </a:lvl1pPr>
          </a:lstStyle>
          <a:p>
            <a:fld id="{CD67FF92-D75F-C143-812D-4E924DB0D687}" type="datetimeFigureOut">
              <a:rPr lang="en-US" smtClean="0"/>
              <a:pPr/>
              <a:t>11/21/2025</a:t>
            </a:fld>
            <a:endParaRPr lang="en-US"/>
          </a:p>
        </p:txBody>
      </p:sp>
      <p:sp>
        <p:nvSpPr>
          <p:cNvPr id="11" name="Footer Placeholder 4"/>
          <p:cNvSpPr>
            <a:spLocks noGrp="1"/>
          </p:cNvSpPr>
          <p:nvPr>
            <p:ph type="ftr" sz="quarter" idx="3"/>
          </p:nvPr>
        </p:nvSpPr>
        <p:spPr>
          <a:xfrm>
            <a:off x="1881403" y="4767263"/>
            <a:ext cx="2895600" cy="273844"/>
          </a:xfrm>
          <a:prstGeom prst="rect">
            <a:avLst/>
          </a:prstGeom>
        </p:spPr>
        <p:txBody>
          <a:bodyPr/>
          <a:lstStyle>
            <a:lvl1pPr>
              <a:defRPr>
                <a:solidFill>
                  <a:schemeClr val="bg1"/>
                </a:solidFill>
              </a:defRPr>
            </a:lvl1pPr>
          </a:lstStyle>
          <a:p>
            <a:endParaRPr lang="en-US"/>
          </a:p>
        </p:txBody>
      </p:sp>
      <p:sp>
        <p:nvSpPr>
          <p:cNvPr id="12" name="Slide Number Placeholder 5"/>
          <p:cNvSpPr>
            <a:spLocks noGrp="1"/>
          </p:cNvSpPr>
          <p:nvPr>
            <p:ph type="sldNum" sz="quarter" idx="4"/>
          </p:nvPr>
        </p:nvSpPr>
        <p:spPr>
          <a:xfrm>
            <a:off x="4956215" y="4767263"/>
            <a:ext cx="1254406" cy="273844"/>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
        <p:nvSpPr>
          <p:cNvPr id="13" name="Title 1"/>
          <p:cNvSpPr>
            <a:spLocks noGrp="1"/>
          </p:cNvSpPr>
          <p:nvPr>
            <p:ph type="title" hasCustomPrompt="1"/>
          </p:nvPr>
        </p:nvSpPr>
        <p:spPr>
          <a:xfrm>
            <a:off x="457200" y="216000"/>
            <a:ext cx="8229600" cy="648000"/>
          </a:xfrm>
        </p:spPr>
        <p:txBody>
          <a:bodyPr/>
          <a:lstStyle/>
          <a:p>
            <a:r>
              <a:rPr lang="en-US"/>
              <a:t>Header Arial Bold 32pt</a:t>
            </a:r>
            <a:endParaRPr lang="en-GB"/>
          </a:p>
        </p:txBody>
      </p:sp>
      <p:sp>
        <p:nvSpPr>
          <p:cNvPr id="14" name="Text Placeholder 10"/>
          <p:cNvSpPr>
            <a:spLocks noGrp="1"/>
          </p:cNvSpPr>
          <p:nvPr>
            <p:ph type="body" sz="quarter" idx="14" hasCustomPrompt="1"/>
          </p:nvPr>
        </p:nvSpPr>
        <p:spPr>
          <a:xfrm>
            <a:off x="462757" y="902000"/>
            <a:ext cx="8218487" cy="432000"/>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21442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430040"/>
            <a:ext cx="4040188" cy="2049140"/>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p:txBody>
      </p:sp>
      <p:sp>
        <p:nvSpPr>
          <p:cNvPr id="6" name="Content Placeholder 5"/>
          <p:cNvSpPr>
            <a:spLocks noGrp="1"/>
          </p:cNvSpPr>
          <p:nvPr>
            <p:ph sz="quarter" idx="4"/>
          </p:nvPr>
        </p:nvSpPr>
        <p:spPr>
          <a:xfrm>
            <a:off x="4645026" y="1430040"/>
            <a:ext cx="4041775" cy="2049140"/>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p:txBody>
      </p:sp>
      <p:sp>
        <p:nvSpPr>
          <p:cNvPr id="16" name="Title 1"/>
          <p:cNvSpPr>
            <a:spLocks noGrp="1"/>
          </p:cNvSpPr>
          <p:nvPr>
            <p:ph type="title" hasCustomPrompt="1"/>
          </p:nvPr>
        </p:nvSpPr>
        <p:spPr>
          <a:xfrm>
            <a:off x="457200" y="216000"/>
            <a:ext cx="8229600" cy="648000"/>
          </a:xfrm>
        </p:spPr>
        <p:txBody>
          <a:bodyPr/>
          <a:lstStyle>
            <a:lvl1pPr>
              <a:defRPr sz="3200"/>
            </a:lvl1pPr>
          </a:lstStyle>
          <a:p>
            <a:r>
              <a:rPr lang="en-US"/>
              <a:t>Header Arial Bold 32pt</a:t>
            </a:r>
            <a:endParaRPr lang="en-GB"/>
          </a:p>
        </p:txBody>
      </p:sp>
      <p:sp>
        <p:nvSpPr>
          <p:cNvPr id="17" name="Text Placeholder 10"/>
          <p:cNvSpPr>
            <a:spLocks noGrp="1"/>
          </p:cNvSpPr>
          <p:nvPr>
            <p:ph type="body" sz="quarter" idx="14" hasCustomPrompt="1"/>
          </p:nvPr>
        </p:nvSpPr>
        <p:spPr>
          <a:xfrm>
            <a:off x="462757" y="902000"/>
            <a:ext cx="4034631" cy="313483"/>
          </a:xfrm>
        </p:spPr>
        <p:txBody>
          <a:bodyPr/>
          <a:lstStyle>
            <a:lvl1pPr marL="0" indent="0">
              <a:buNone/>
              <a:defRPr b="1"/>
            </a:lvl1pPr>
          </a:lstStyle>
          <a:p>
            <a:pPr lvl="0"/>
            <a:r>
              <a:rPr lang="en-US"/>
              <a:t>Subheading Arial Bold 20pt</a:t>
            </a:r>
            <a:endParaRPr lang="en-GB"/>
          </a:p>
        </p:txBody>
      </p:sp>
      <p:sp>
        <p:nvSpPr>
          <p:cNvPr id="18" name="Text Placeholder 10"/>
          <p:cNvSpPr>
            <a:spLocks noGrp="1"/>
          </p:cNvSpPr>
          <p:nvPr>
            <p:ph type="body" sz="quarter" idx="15" hasCustomPrompt="1"/>
          </p:nvPr>
        </p:nvSpPr>
        <p:spPr>
          <a:xfrm>
            <a:off x="4645026" y="902000"/>
            <a:ext cx="4034631" cy="313483"/>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312392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468001" y="4767263"/>
            <a:ext cx="1234191" cy="273844"/>
          </a:xfrm>
          <a:prstGeom prst="rect">
            <a:avLst/>
          </a:prstGeom>
        </p:spPr>
        <p:txBody>
          <a:bodyPr/>
          <a:lstStyle>
            <a:lvl1pPr>
              <a:defRPr>
                <a:solidFill>
                  <a:schemeClr val="bg1"/>
                </a:solidFill>
              </a:defRPr>
            </a:lvl1pPr>
          </a:lstStyle>
          <a:p>
            <a:fld id="{CD67FF92-D75F-C143-812D-4E924DB0D687}" type="datetimeFigureOut">
              <a:rPr lang="en-US" smtClean="0"/>
              <a:pPr/>
              <a:t>11/21/2025</a:t>
            </a:fld>
            <a:endParaRPr lang="en-US"/>
          </a:p>
        </p:txBody>
      </p:sp>
      <p:sp>
        <p:nvSpPr>
          <p:cNvPr id="7" name="Footer Placeholder 4"/>
          <p:cNvSpPr>
            <a:spLocks noGrp="1"/>
          </p:cNvSpPr>
          <p:nvPr>
            <p:ph type="ftr" sz="quarter" idx="3"/>
          </p:nvPr>
        </p:nvSpPr>
        <p:spPr>
          <a:xfrm>
            <a:off x="1881403" y="4767263"/>
            <a:ext cx="2895600" cy="273844"/>
          </a:xfrm>
          <a:prstGeom prst="rect">
            <a:avLst/>
          </a:prstGeom>
        </p:spPr>
        <p:txBody>
          <a:bodyPr/>
          <a:lstStyle>
            <a:lvl1pPr>
              <a:defRPr>
                <a:solidFill>
                  <a:schemeClr val="bg1"/>
                </a:solidFill>
              </a:defRPr>
            </a:lvl1pPr>
          </a:lstStyle>
          <a:p>
            <a:endParaRPr lang="en-US"/>
          </a:p>
        </p:txBody>
      </p:sp>
      <p:sp>
        <p:nvSpPr>
          <p:cNvPr id="8" name="Slide Number Placeholder 5"/>
          <p:cNvSpPr>
            <a:spLocks noGrp="1"/>
          </p:cNvSpPr>
          <p:nvPr>
            <p:ph type="sldNum" sz="quarter" idx="4"/>
          </p:nvPr>
        </p:nvSpPr>
        <p:spPr>
          <a:xfrm>
            <a:off x="4956215" y="4767263"/>
            <a:ext cx="1254406" cy="273844"/>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
        <p:nvSpPr>
          <p:cNvPr id="9" name="Title 1"/>
          <p:cNvSpPr>
            <a:spLocks noGrp="1"/>
          </p:cNvSpPr>
          <p:nvPr>
            <p:ph type="title" hasCustomPrompt="1"/>
          </p:nvPr>
        </p:nvSpPr>
        <p:spPr>
          <a:xfrm>
            <a:off x="457200" y="216000"/>
            <a:ext cx="8229600" cy="648000"/>
          </a:xfrm>
        </p:spPr>
        <p:txBody>
          <a:bodyPr/>
          <a:lstStyle/>
          <a:p>
            <a:r>
              <a:rPr lang="en-US"/>
              <a:t>Header Arial Bold 32pt</a:t>
            </a:r>
            <a:endParaRPr lang="en-GB"/>
          </a:p>
        </p:txBody>
      </p:sp>
    </p:spTree>
    <p:extLst>
      <p:ext uri="{BB962C8B-B14F-4D97-AF65-F5344CB8AC3E}">
        <p14:creationId xmlns:p14="http://schemas.microsoft.com/office/powerpoint/2010/main" val="260515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68001" y="4767263"/>
            <a:ext cx="1234191" cy="273844"/>
          </a:xfrm>
          <a:prstGeom prst="rect">
            <a:avLst/>
          </a:prstGeom>
        </p:spPr>
        <p:txBody>
          <a:bodyPr/>
          <a:lstStyle>
            <a:lvl1pPr>
              <a:defRPr>
                <a:solidFill>
                  <a:schemeClr val="bg1"/>
                </a:solidFill>
              </a:defRPr>
            </a:lvl1pPr>
          </a:lstStyle>
          <a:p>
            <a:fld id="{CD67FF92-D75F-C143-812D-4E924DB0D687}" type="datetimeFigureOut">
              <a:rPr lang="en-US" smtClean="0"/>
              <a:pPr/>
              <a:t>11/21/2025</a:t>
            </a:fld>
            <a:endParaRPr lang="en-US"/>
          </a:p>
        </p:txBody>
      </p:sp>
      <p:sp>
        <p:nvSpPr>
          <p:cNvPr id="6" name="Footer Placeholder 4"/>
          <p:cNvSpPr>
            <a:spLocks noGrp="1"/>
          </p:cNvSpPr>
          <p:nvPr>
            <p:ph type="ftr" sz="quarter" idx="3"/>
          </p:nvPr>
        </p:nvSpPr>
        <p:spPr>
          <a:xfrm>
            <a:off x="1881403" y="4767263"/>
            <a:ext cx="2895600" cy="273844"/>
          </a:xfrm>
          <a:prstGeom prst="rect">
            <a:avLst/>
          </a:prstGeom>
        </p:spPr>
        <p:txBody>
          <a:bodyPr/>
          <a:lstStyle>
            <a:lvl1pPr>
              <a:defRPr>
                <a:solidFill>
                  <a:schemeClr val="bg1"/>
                </a:solidFill>
              </a:defRPr>
            </a:lvl1pPr>
          </a:lstStyle>
          <a:p>
            <a:endParaRPr lang="en-US"/>
          </a:p>
        </p:txBody>
      </p:sp>
      <p:sp>
        <p:nvSpPr>
          <p:cNvPr id="7" name="Slide Number Placeholder 5"/>
          <p:cNvSpPr>
            <a:spLocks noGrp="1"/>
          </p:cNvSpPr>
          <p:nvPr>
            <p:ph type="sldNum" sz="quarter" idx="4"/>
          </p:nvPr>
        </p:nvSpPr>
        <p:spPr>
          <a:xfrm>
            <a:off x="4956215" y="4767263"/>
            <a:ext cx="1254406" cy="273844"/>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Tree>
    <p:extLst>
      <p:ext uri="{BB962C8B-B14F-4D97-AF65-F5344CB8AC3E}">
        <p14:creationId xmlns:p14="http://schemas.microsoft.com/office/powerpoint/2010/main" val="312565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410760"/>
            <a:ext cx="9144000" cy="732740"/>
          </a:xfrm>
          <a:prstGeom prst="rect">
            <a:avLst/>
          </a:prstGeom>
          <a:solidFill>
            <a:srgbClr val="0A3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4A4"/>
              </a:solidFill>
            </a:endParaRPr>
          </a:p>
        </p:txBody>
      </p:sp>
      <p:sp>
        <p:nvSpPr>
          <p:cNvPr id="2" name="Title Placeholder 1"/>
          <p:cNvSpPr>
            <a:spLocks noGrp="1"/>
          </p:cNvSpPr>
          <p:nvPr>
            <p:ph type="title"/>
          </p:nvPr>
        </p:nvSpPr>
        <p:spPr>
          <a:xfrm>
            <a:off x="457200" y="205979"/>
            <a:ext cx="8229600" cy="540000"/>
          </a:xfrm>
          <a:prstGeom prst="rect">
            <a:avLst/>
          </a:prstGeom>
        </p:spPr>
        <p:txBody>
          <a:bodyPr vert="horz" lIns="91440" tIns="45720" rIns="91440" bIns="45720" rtlCol="0" anchor="ctr">
            <a:noAutofit/>
          </a:bodyPr>
          <a:lstStyle/>
          <a:p>
            <a:r>
              <a:rPr lang="en-US"/>
              <a:t>Header Arial Bold 32pt </a:t>
            </a:r>
          </a:p>
        </p:txBody>
      </p:sp>
      <p:sp>
        <p:nvSpPr>
          <p:cNvPr id="3" name="Text Placeholder 2"/>
          <p:cNvSpPr>
            <a:spLocks noGrp="1"/>
          </p:cNvSpPr>
          <p:nvPr>
            <p:ph type="body" idx="1"/>
          </p:nvPr>
        </p:nvSpPr>
        <p:spPr>
          <a:xfrm>
            <a:off x="457200" y="1095197"/>
            <a:ext cx="8229600" cy="2953106"/>
          </a:xfrm>
          <a:prstGeom prst="rect">
            <a:avLst/>
          </a:prstGeom>
        </p:spPr>
        <p:txBody>
          <a:bodyPr vert="horz" lIns="91440" tIns="45720" rIns="91440" bIns="45720" rtlCol="0">
            <a:normAutofit/>
          </a:bodyPr>
          <a:lstStyle/>
          <a:p>
            <a:pPr lvl="0"/>
            <a:r>
              <a:rPr lang="en-GB"/>
              <a:t>Line copy Arial Regular 20pt.</a:t>
            </a:r>
            <a:endParaRPr lang="en-US"/>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0"/>
          <a:stretch>
            <a:fillRect/>
          </a:stretch>
        </p:blipFill>
        <p:spPr>
          <a:xfrm>
            <a:off x="457201" y="4604918"/>
            <a:ext cx="1295400" cy="332603"/>
          </a:xfrm>
          <a:prstGeom prst="rect">
            <a:avLst/>
          </a:prstGeom>
        </p:spPr>
      </p:pic>
      <p:pic>
        <p:nvPicPr>
          <p:cNvPr id="6" name="Picture 5">
            <a:extLst>
              <a:ext uri="{FF2B5EF4-FFF2-40B4-BE49-F238E27FC236}">
                <a16:creationId xmlns:a16="http://schemas.microsoft.com/office/drawing/2014/main" id="{037DF390-C9AD-94D0-1022-F47F871CE5AC}"/>
              </a:ext>
            </a:extLst>
          </p:cNvPr>
          <p:cNvPicPr>
            <a:picLocks noChangeAspect="1"/>
          </p:cNvPicPr>
          <p:nvPr userDrawn="1"/>
        </p:nvPicPr>
        <p:blipFill>
          <a:blip r:embed="rId11"/>
          <a:stretch>
            <a:fillRect/>
          </a:stretch>
        </p:blipFill>
        <p:spPr>
          <a:xfrm>
            <a:off x="6770998" y="4599967"/>
            <a:ext cx="1915802" cy="351606"/>
          </a:xfrm>
          <a:prstGeom prst="rect">
            <a:avLst/>
          </a:prstGeom>
        </p:spPr>
      </p:pic>
      <p:pic>
        <p:nvPicPr>
          <p:cNvPr id="9" name="Picture 8">
            <a:extLst>
              <a:ext uri="{FF2B5EF4-FFF2-40B4-BE49-F238E27FC236}">
                <a16:creationId xmlns:a16="http://schemas.microsoft.com/office/drawing/2014/main" id="{57BAE332-F365-783E-A35C-FD760C3F6F8B}"/>
              </a:ext>
            </a:extLst>
          </p:cNvPr>
          <p:cNvPicPr>
            <a:picLocks noChangeAspect="1"/>
          </p:cNvPicPr>
          <p:nvPr userDrawn="1"/>
        </p:nvPicPr>
        <p:blipFill>
          <a:blip r:embed="rId12"/>
          <a:stretch>
            <a:fillRect/>
          </a:stretch>
        </p:blipFill>
        <p:spPr>
          <a:xfrm>
            <a:off x="2054469" y="4540246"/>
            <a:ext cx="2854569" cy="510161"/>
          </a:xfrm>
          <a:prstGeom prst="rect">
            <a:avLst/>
          </a:prstGeom>
        </p:spPr>
      </p:pic>
    </p:spTree>
    <p:extLst>
      <p:ext uri="{BB962C8B-B14F-4D97-AF65-F5344CB8AC3E}">
        <p14:creationId xmlns:p14="http://schemas.microsoft.com/office/powerpoint/2010/main" val="282144161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2" r:id="rId5"/>
    <p:sldLayoutId id="2147483653" r:id="rId6"/>
    <p:sldLayoutId id="2147483654" r:id="rId7"/>
    <p:sldLayoutId id="2147483655" r:id="rId8"/>
  </p:sldLayoutIdLst>
  <p:txStyles>
    <p:titleStyle>
      <a:lvl1pPr algn="l"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0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video" Target="https://www.youtube.com/embed/jgA3-QE7ddE?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gloucestershire.gov.uk/inform/health-and-wellbein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hyperlink" Target="https://www.gloucestershire.gov.uk/business-property-and-economy/finance-funding-and-grants/grassroots-neighbourhood-fund/"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7822F-6F8F-634D-0712-12A6FEDE386C}"/>
              </a:ext>
            </a:extLst>
          </p:cNvPr>
          <p:cNvSpPr>
            <a:spLocks noGrp="1"/>
          </p:cNvSpPr>
          <p:nvPr>
            <p:ph type="ctrTitle"/>
          </p:nvPr>
        </p:nvSpPr>
        <p:spPr>
          <a:xfrm>
            <a:off x="280219" y="287594"/>
            <a:ext cx="8679426" cy="1192099"/>
          </a:xfrm>
        </p:spPr>
        <p:txBody>
          <a:bodyPr>
            <a:noAutofit/>
          </a:bodyPr>
          <a:lstStyle/>
          <a:p>
            <a:r>
              <a:rPr lang="en-GB" sz="3600" b="0" noProof="0">
                <a:latin typeface="Abadi" panose="020B0604020104020204" pitchFamily="34" charset="0"/>
              </a:rPr>
              <a:t>Grassroots Neighbourhood Fund -</a:t>
            </a:r>
            <a:br>
              <a:rPr lang="en-GB" sz="3600" noProof="0"/>
            </a:br>
            <a:r>
              <a:rPr lang="en-GB" sz="3600" noProof="0">
                <a:latin typeface="Abadi ExtraLight" panose="020F0502020204030204" pitchFamily="34" charset="0"/>
              </a:rPr>
              <a:t>A new Councillor led grant scheme </a:t>
            </a:r>
          </a:p>
        </p:txBody>
      </p:sp>
      <p:sp>
        <p:nvSpPr>
          <p:cNvPr id="4" name="Text Placeholder 3">
            <a:extLst>
              <a:ext uri="{FF2B5EF4-FFF2-40B4-BE49-F238E27FC236}">
                <a16:creationId xmlns:a16="http://schemas.microsoft.com/office/drawing/2014/main" id="{E0DC3E0C-FE27-F3FB-34BD-9CCC7FCB0A12}"/>
              </a:ext>
            </a:extLst>
          </p:cNvPr>
          <p:cNvSpPr>
            <a:spLocks noGrp="1"/>
          </p:cNvSpPr>
          <p:nvPr>
            <p:ph type="body" sz="quarter" idx="13"/>
          </p:nvPr>
        </p:nvSpPr>
        <p:spPr>
          <a:xfrm>
            <a:off x="358176" y="2508590"/>
            <a:ext cx="4411083" cy="1453347"/>
          </a:xfrm>
        </p:spPr>
        <p:txBody>
          <a:bodyPr>
            <a:normAutofit/>
          </a:bodyPr>
          <a:lstStyle/>
          <a:p>
            <a:r>
              <a:rPr lang="en-GB" sz="2400" noProof="0">
                <a:latin typeface="Abadi ExtraLight" panose="020B0204020104020204" pitchFamily="34" charset="0"/>
              </a:rPr>
              <a:t>Councillor Information Session</a:t>
            </a:r>
          </a:p>
          <a:p>
            <a:endParaRPr lang="en-GB" sz="1800">
              <a:latin typeface="Abadi ExtraLight" panose="020B0204020104020204" pitchFamily="34" charset="0"/>
            </a:endParaRPr>
          </a:p>
          <a:p>
            <a:r>
              <a:rPr lang="en-GB" sz="1800" noProof="0">
                <a:latin typeface="Abadi ExtraLight" panose="020B0204020104020204" pitchFamily="34" charset="0"/>
              </a:rPr>
              <a:t>3</a:t>
            </a:r>
            <a:r>
              <a:rPr lang="en-GB" sz="1800" baseline="30000" noProof="0">
                <a:latin typeface="Abadi ExtraLight" panose="020B0204020104020204" pitchFamily="34" charset="0"/>
              </a:rPr>
              <a:t>rd</a:t>
            </a:r>
            <a:r>
              <a:rPr lang="en-GB" sz="1800" noProof="0">
                <a:latin typeface="Abadi ExtraLight" panose="020B0204020104020204" pitchFamily="34" charset="0"/>
              </a:rPr>
              <a:t> November 2025</a:t>
            </a:r>
          </a:p>
        </p:txBody>
      </p:sp>
      <p:sp>
        <p:nvSpPr>
          <p:cNvPr id="6" name="Rectangle 5">
            <a:extLst>
              <a:ext uri="{FF2B5EF4-FFF2-40B4-BE49-F238E27FC236}">
                <a16:creationId xmlns:a16="http://schemas.microsoft.com/office/drawing/2014/main" id="{ED07B22D-C3B2-2CD8-7EF7-473BC56B9884}"/>
              </a:ext>
            </a:extLst>
          </p:cNvPr>
          <p:cNvSpPr/>
          <p:nvPr/>
        </p:nvSpPr>
        <p:spPr>
          <a:xfrm>
            <a:off x="6143625" y="4305659"/>
            <a:ext cx="2895600" cy="752475"/>
          </a:xfrm>
          <a:prstGeom prst="rect">
            <a:avLst/>
          </a:prstGeom>
          <a:solidFill>
            <a:srgbClr val="0A387A"/>
          </a:solidFill>
          <a:ln>
            <a:solidFill>
              <a:srgbClr val="0A38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A black and white sign with white text&#10;&#10;AI-generated content may be incorrect.">
            <a:extLst>
              <a:ext uri="{FF2B5EF4-FFF2-40B4-BE49-F238E27FC236}">
                <a16:creationId xmlns:a16="http://schemas.microsoft.com/office/drawing/2014/main" id="{CB282189-90DE-25D8-4D53-27536863F442}"/>
              </a:ext>
            </a:extLst>
          </p:cNvPr>
          <p:cNvPicPr>
            <a:picLocks noChangeAspect="1"/>
          </p:cNvPicPr>
          <p:nvPr/>
        </p:nvPicPr>
        <p:blipFill>
          <a:blip r:embed="rId4"/>
          <a:stretch>
            <a:fillRect/>
          </a:stretch>
        </p:blipFill>
        <p:spPr>
          <a:xfrm>
            <a:off x="5494948" y="1707808"/>
            <a:ext cx="3119426" cy="2974089"/>
          </a:xfrm>
          <a:prstGeom prst="rect">
            <a:avLst/>
          </a:prstGeom>
        </p:spPr>
      </p:pic>
    </p:spTree>
    <p:extLst>
      <p:ext uri="{BB962C8B-B14F-4D97-AF65-F5344CB8AC3E}">
        <p14:creationId xmlns:p14="http://schemas.microsoft.com/office/powerpoint/2010/main" val="270735259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F295-DF2C-9412-9FD4-176E62A9FC09}"/>
              </a:ext>
            </a:extLst>
          </p:cNvPr>
          <p:cNvSpPr>
            <a:spLocks noGrp="1"/>
          </p:cNvSpPr>
          <p:nvPr>
            <p:ph type="title"/>
          </p:nvPr>
        </p:nvSpPr>
        <p:spPr>
          <a:xfrm>
            <a:off x="365760" y="178196"/>
            <a:ext cx="2227217" cy="648000"/>
          </a:xfrm>
        </p:spPr>
        <p:txBody>
          <a:bodyPr/>
          <a:lstStyle/>
          <a:p>
            <a:r>
              <a:rPr lang="en-GB" noProof="0">
                <a:latin typeface="Abadi ExtraLight" panose="020B0204020104020204" pitchFamily="34" charset="0"/>
              </a:rPr>
              <a:t>Cllr FAQs</a:t>
            </a:r>
          </a:p>
        </p:txBody>
      </p:sp>
      <p:sp>
        <p:nvSpPr>
          <p:cNvPr id="5" name="TextBox 4">
            <a:extLst>
              <a:ext uri="{FF2B5EF4-FFF2-40B4-BE49-F238E27FC236}">
                <a16:creationId xmlns:a16="http://schemas.microsoft.com/office/drawing/2014/main" id="{4F8054B9-DD3B-D946-2EA1-016D18028E38}"/>
              </a:ext>
            </a:extLst>
          </p:cNvPr>
          <p:cNvSpPr txBox="1"/>
          <p:nvPr/>
        </p:nvSpPr>
        <p:spPr>
          <a:xfrm>
            <a:off x="365760" y="826196"/>
            <a:ext cx="8305800" cy="3539430"/>
          </a:xfrm>
          <a:prstGeom prst="rect">
            <a:avLst/>
          </a:prstGeom>
          <a:noFill/>
        </p:spPr>
        <p:txBody>
          <a:bodyPr wrap="square" rtlCol="0">
            <a:spAutoFit/>
          </a:bodyPr>
          <a:lstStyle/>
          <a:p>
            <a:r>
              <a:rPr lang="en-GB" sz="1400" b="1">
                <a:latin typeface="Abadi ExtraLight" panose="020B0204020104020204" pitchFamily="34" charset="0"/>
              </a:rPr>
              <a:t>Q: Can an organisation apply multiple times and receive more than £5k in total?</a:t>
            </a:r>
          </a:p>
          <a:p>
            <a:r>
              <a:rPr lang="en-GB" sz="1400">
                <a:latin typeface="Abadi ExtraLight" panose="020B0204020104020204" pitchFamily="34" charset="0"/>
              </a:rPr>
              <a:t>A: Yes, they can. They would have to do this separately each time and each application would be risk assessed. Some additional due diligence checks would be required.</a:t>
            </a:r>
          </a:p>
          <a:p>
            <a:endParaRPr lang="en-GB" sz="1400">
              <a:latin typeface="Abadi ExtraLight" panose="020B0204020104020204" pitchFamily="34" charset="0"/>
            </a:endParaRPr>
          </a:p>
          <a:p>
            <a:r>
              <a:rPr lang="en-GB" sz="1400" b="1">
                <a:latin typeface="Abadi ExtraLight" panose="020B0204020104020204" pitchFamily="34" charset="0"/>
              </a:rPr>
              <a:t>Q: Could someone fraudulently provide Cllr endorsement? </a:t>
            </a:r>
          </a:p>
          <a:p>
            <a:r>
              <a:rPr lang="en-GB" sz="1400">
                <a:latin typeface="Abadi ExtraLight" panose="020B0204020104020204" pitchFamily="34" charset="0"/>
              </a:rPr>
              <a:t>A: No, the GNF Team check the email address provided for Cllr endorsement and would take action accordingly. Cllrs will be copied into every email. </a:t>
            </a:r>
          </a:p>
          <a:p>
            <a:endParaRPr lang="en-GB" sz="1400">
              <a:latin typeface="Abadi ExtraLight" panose="020B0204020104020204" pitchFamily="34" charset="0"/>
            </a:endParaRPr>
          </a:p>
          <a:p>
            <a:r>
              <a:rPr lang="en-GB" sz="1400" b="1">
                <a:latin typeface="Abadi ExtraLight" panose="020B0204020104020204" pitchFamily="34" charset="0"/>
              </a:rPr>
              <a:t>Q: Can an organisation apply to the Grassroots Neighbourhood Fund if they have already applied to Thriving Communities Grant?</a:t>
            </a:r>
          </a:p>
          <a:p>
            <a:r>
              <a:rPr lang="en-GB" sz="1400">
                <a:latin typeface="Abadi ExtraLight" panose="020B0204020104020204" pitchFamily="34" charset="0"/>
              </a:rPr>
              <a:t>A: Yes, they can.</a:t>
            </a:r>
          </a:p>
          <a:p>
            <a:endParaRPr lang="en-GB" sz="1400">
              <a:latin typeface="Abadi ExtraLight" panose="020B0204020104020204" pitchFamily="34" charset="0"/>
            </a:endParaRPr>
          </a:p>
          <a:p>
            <a:r>
              <a:rPr lang="en-GB" sz="1400" b="1">
                <a:latin typeface="Abadi ExtraLight" panose="020B0204020104020204" pitchFamily="34" charset="0"/>
              </a:rPr>
              <a:t>Q: How will this scheme be evaluated?</a:t>
            </a:r>
          </a:p>
          <a:p>
            <a:r>
              <a:rPr lang="en-GB" sz="1400">
                <a:latin typeface="Abadi ExtraLight" panose="020B0204020104020204" pitchFamily="34" charset="0"/>
              </a:rPr>
              <a:t>A: All successful applicants will be issued with a survey link which will invite them to provide detail about how their initiative improved health and wellbeing for the intended recipients. Additionally, officers will undertake more thorough monitoring for some projects. A report will be produced at the end of the scheme summarising the impact.</a:t>
            </a:r>
          </a:p>
        </p:txBody>
      </p:sp>
    </p:spTree>
    <p:extLst>
      <p:ext uri="{BB962C8B-B14F-4D97-AF65-F5344CB8AC3E}">
        <p14:creationId xmlns:p14="http://schemas.microsoft.com/office/powerpoint/2010/main" val="397259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01C14-E4E0-47F2-317C-241DA6BBA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BD7F4-02E6-BADF-E92A-A7DC09E9CB6F}"/>
              </a:ext>
            </a:extLst>
          </p:cNvPr>
          <p:cNvSpPr>
            <a:spLocks noGrp="1"/>
          </p:cNvSpPr>
          <p:nvPr>
            <p:ph type="title"/>
          </p:nvPr>
        </p:nvSpPr>
        <p:spPr>
          <a:xfrm>
            <a:off x="5303520" y="1357564"/>
            <a:ext cx="2903220" cy="1134176"/>
          </a:xfrm>
        </p:spPr>
        <p:txBody>
          <a:bodyPr/>
          <a:lstStyle/>
          <a:p>
            <a:pPr algn="ctr"/>
            <a:r>
              <a:rPr lang="en-GB">
                <a:latin typeface="Abadi ExtraLight" panose="020B0204020104020204" pitchFamily="34" charset="0"/>
              </a:rPr>
              <a:t>Questions and Feedback</a:t>
            </a:r>
            <a:endParaRPr lang="en-GB" noProof="0">
              <a:latin typeface="Abadi ExtraLight" panose="020B0204020104020204" pitchFamily="34" charset="0"/>
            </a:endParaRPr>
          </a:p>
        </p:txBody>
      </p:sp>
      <p:pic>
        <p:nvPicPr>
          <p:cNvPr id="7" name="Picture 6" descr="A black background with blue text and a green and white flag&#10;&#10;AI-generated content may be incorrect.">
            <a:extLst>
              <a:ext uri="{FF2B5EF4-FFF2-40B4-BE49-F238E27FC236}">
                <a16:creationId xmlns:a16="http://schemas.microsoft.com/office/drawing/2014/main" id="{6073D763-4B4A-91F8-A9D8-7327AA8A6C7E}"/>
              </a:ext>
            </a:extLst>
          </p:cNvPr>
          <p:cNvPicPr>
            <a:picLocks noChangeAspect="1"/>
          </p:cNvPicPr>
          <p:nvPr/>
        </p:nvPicPr>
        <p:blipFill>
          <a:blip r:embed="rId2"/>
          <a:stretch>
            <a:fillRect/>
          </a:stretch>
        </p:blipFill>
        <p:spPr>
          <a:xfrm>
            <a:off x="576064" y="417954"/>
            <a:ext cx="3605411" cy="3432154"/>
          </a:xfrm>
          <a:prstGeom prst="rect">
            <a:avLst/>
          </a:prstGeom>
        </p:spPr>
      </p:pic>
    </p:spTree>
    <p:extLst>
      <p:ext uri="{BB962C8B-B14F-4D97-AF65-F5344CB8AC3E}">
        <p14:creationId xmlns:p14="http://schemas.microsoft.com/office/powerpoint/2010/main" val="2166576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BD6E-728D-7E78-BE51-3F6B0F7CA6A2}"/>
              </a:ext>
            </a:extLst>
          </p:cNvPr>
          <p:cNvSpPr>
            <a:spLocks noGrp="1"/>
          </p:cNvSpPr>
          <p:nvPr>
            <p:ph type="title"/>
          </p:nvPr>
        </p:nvSpPr>
        <p:spPr>
          <a:xfrm>
            <a:off x="323850" y="81321"/>
            <a:ext cx="7994354" cy="648000"/>
          </a:xfrm>
        </p:spPr>
        <p:txBody>
          <a:bodyPr/>
          <a:lstStyle/>
          <a:p>
            <a:r>
              <a:rPr lang="en-GB" noProof="0">
                <a:latin typeface="Abadi ExtraLight" panose="020B0204020104020204" pitchFamily="34" charset="0"/>
              </a:rPr>
              <a:t>Introduction from Councillor Paul Hodgkinson</a:t>
            </a:r>
          </a:p>
        </p:txBody>
      </p:sp>
      <p:pic>
        <p:nvPicPr>
          <p:cNvPr id="5" name="Online Media 4" title="Grassroots Neighbourhood Fund">
            <a:hlinkClick r:id="" action="ppaction://media"/>
            <a:extLst>
              <a:ext uri="{FF2B5EF4-FFF2-40B4-BE49-F238E27FC236}">
                <a16:creationId xmlns:a16="http://schemas.microsoft.com/office/drawing/2014/main" id="{F4157D7C-F1F4-6279-4A03-66321DB4F3DD}"/>
              </a:ext>
            </a:extLst>
          </p:cNvPr>
          <p:cNvPicPr>
            <a:picLocks noRot="1" noChangeAspect="1"/>
          </p:cNvPicPr>
          <p:nvPr>
            <a:videoFile r:link="rId1"/>
          </p:nvPr>
        </p:nvPicPr>
        <p:blipFill>
          <a:blip r:embed="rId3"/>
          <a:stretch>
            <a:fillRect/>
          </a:stretch>
        </p:blipFill>
        <p:spPr>
          <a:xfrm>
            <a:off x="1739547" y="971550"/>
            <a:ext cx="5664906" cy="3200400"/>
          </a:xfrm>
          <a:prstGeom prst="rect">
            <a:avLst/>
          </a:prstGeom>
        </p:spPr>
      </p:pic>
    </p:spTree>
    <p:extLst>
      <p:ext uri="{BB962C8B-B14F-4D97-AF65-F5344CB8AC3E}">
        <p14:creationId xmlns:p14="http://schemas.microsoft.com/office/powerpoint/2010/main" val="413033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8F744-8026-380B-368A-B9EC9ADC7B3A}"/>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874A73CA-BE91-C6C1-2BDC-1A565D7B2950}"/>
              </a:ext>
            </a:extLst>
          </p:cNvPr>
          <p:cNvSpPr>
            <a:spLocks noGrp="1"/>
          </p:cNvSpPr>
          <p:nvPr>
            <p:ph sz="half" idx="1"/>
          </p:nvPr>
        </p:nvSpPr>
        <p:spPr>
          <a:xfrm>
            <a:off x="359229" y="1379499"/>
            <a:ext cx="4687388" cy="2162749"/>
          </a:xfrm>
        </p:spPr>
        <p:txBody>
          <a:bodyPr>
            <a:normAutofit/>
          </a:bodyPr>
          <a:lstStyle/>
          <a:p>
            <a:r>
              <a:rPr lang="en-GB" sz="2200" noProof="0">
                <a:latin typeface="Abadi ExtraLight" panose="020B0204020104020204" pitchFamily="34" charset="0"/>
              </a:rPr>
              <a:t>The scheme is focussed on providing grassroots support to local initiatives that seek to have a positive impact on health and wellbeing, including addressing health inequalities.</a:t>
            </a:r>
            <a:endParaRPr lang="en-GB" noProof="0">
              <a:latin typeface="Abadi ExtraLight" panose="020B0204020104020204" pitchFamily="34" charset="0"/>
            </a:endParaRPr>
          </a:p>
        </p:txBody>
      </p:sp>
      <p:sp>
        <p:nvSpPr>
          <p:cNvPr id="12" name="Title 3">
            <a:extLst>
              <a:ext uri="{FF2B5EF4-FFF2-40B4-BE49-F238E27FC236}">
                <a16:creationId xmlns:a16="http://schemas.microsoft.com/office/drawing/2014/main" id="{D2D0CAD2-53F5-6EC6-AD27-DBF302674BB1}"/>
              </a:ext>
            </a:extLst>
          </p:cNvPr>
          <p:cNvSpPr>
            <a:spLocks noGrp="1"/>
          </p:cNvSpPr>
          <p:nvPr>
            <p:ph type="title"/>
          </p:nvPr>
        </p:nvSpPr>
        <p:spPr>
          <a:xfrm>
            <a:off x="359229" y="322354"/>
            <a:ext cx="8229600" cy="648000"/>
          </a:xfrm>
        </p:spPr>
        <p:txBody>
          <a:bodyPr/>
          <a:lstStyle/>
          <a:p>
            <a:r>
              <a:rPr lang="en-GB" noProof="0">
                <a:latin typeface="Abadi ExtraLight" panose="020B0204020104020204" pitchFamily="34" charset="0"/>
              </a:rPr>
              <a:t>Aim of Grassroots Neighbourhood Fund</a:t>
            </a:r>
          </a:p>
        </p:txBody>
      </p:sp>
      <p:pic>
        <p:nvPicPr>
          <p:cNvPr id="3" name="Picture 2" descr="A black background with blue text and a green and white flag&#10;&#10;AI-generated content may be incorrect.">
            <a:extLst>
              <a:ext uri="{FF2B5EF4-FFF2-40B4-BE49-F238E27FC236}">
                <a16:creationId xmlns:a16="http://schemas.microsoft.com/office/drawing/2014/main" id="{2D093623-203F-F418-6D19-47B2AA877C98}"/>
              </a:ext>
            </a:extLst>
          </p:cNvPr>
          <p:cNvPicPr>
            <a:picLocks noChangeAspect="1"/>
          </p:cNvPicPr>
          <p:nvPr/>
        </p:nvPicPr>
        <p:blipFill>
          <a:blip r:embed="rId3"/>
          <a:stretch>
            <a:fillRect/>
          </a:stretch>
        </p:blipFill>
        <p:spPr>
          <a:xfrm>
            <a:off x="5383146" y="1192902"/>
            <a:ext cx="2663957" cy="2535941"/>
          </a:xfrm>
          <a:prstGeom prst="rect">
            <a:avLst/>
          </a:prstGeom>
        </p:spPr>
      </p:pic>
    </p:spTree>
    <p:extLst>
      <p:ext uri="{BB962C8B-B14F-4D97-AF65-F5344CB8AC3E}">
        <p14:creationId xmlns:p14="http://schemas.microsoft.com/office/powerpoint/2010/main" val="3827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23221"/>
            <a:ext cx="8058149" cy="519266"/>
          </a:xfrm>
        </p:spPr>
        <p:txBody>
          <a:bodyPr>
            <a:noAutofit/>
          </a:bodyPr>
          <a:lstStyle/>
          <a:p>
            <a:r>
              <a:rPr lang="en-GB" sz="2000" noProof="0">
                <a:latin typeface="Abadi ExtraLight" panose="020B0204020104020204" pitchFamily="34" charset="0"/>
              </a:rPr>
              <a:t>Things that impact Health and Wellbeing can include…</a:t>
            </a:r>
          </a:p>
        </p:txBody>
      </p:sp>
      <p:pic>
        <p:nvPicPr>
          <p:cNvPr id="12" name="Picture 11">
            <a:extLst>
              <a:ext uri="{FF2B5EF4-FFF2-40B4-BE49-F238E27FC236}">
                <a16:creationId xmlns:a16="http://schemas.microsoft.com/office/drawing/2014/main" id="{83AECEA3-9D8D-25B9-C69E-655BCD2B398A}"/>
              </a:ext>
            </a:extLst>
          </p:cNvPr>
          <p:cNvPicPr>
            <a:picLocks noChangeAspect="1"/>
          </p:cNvPicPr>
          <p:nvPr/>
        </p:nvPicPr>
        <p:blipFill>
          <a:blip r:embed="rId3"/>
          <a:stretch>
            <a:fillRect/>
          </a:stretch>
        </p:blipFill>
        <p:spPr>
          <a:xfrm>
            <a:off x="581022" y="642486"/>
            <a:ext cx="5362577" cy="3575051"/>
          </a:xfrm>
          <a:prstGeom prst="rect">
            <a:avLst/>
          </a:prstGeom>
        </p:spPr>
      </p:pic>
      <p:sp>
        <p:nvSpPr>
          <p:cNvPr id="13" name="Title 1">
            <a:extLst>
              <a:ext uri="{FF2B5EF4-FFF2-40B4-BE49-F238E27FC236}">
                <a16:creationId xmlns:a16="http://schemas.microsoft.com/office/drawing/2014/main" id="{79838074-53F3-45FB-98F4-DC6A3974F68E}"/>
              </a:ext>
            </a:extLst>
          </p:cNvPr>
          <p:cNvSpPr txBox="1">
            <a:spLocks/>
          </p:cNvSpPr>
          <p:nvPr/>
        </p:nvSpPr>
        <p:spPr>
          <a:xfrm>
            <a:off x="6419846" y="1256704"/>
            <a:ext cx="2228849" cy="1781771"/>
          </a:xfrm>
          <a:prstGeom prst="rect">
            <a:avLst/>
          </a:prstGeom>
          <a:ln>
            <a:solidFill>
              <a:schemeClr val="tx1">
                <a:lumMod val="40000"/>
                <a:lumOff val="60000"/>
              </a:schemeClr>
            </a:solidFill>
          </a:ln>
        </p:spPr>
        <p:txBody>
          <a:bodyPr vert="horz" lIns="91440" tIns="45720" rIns="91440" bIns="45720" rtlCol="0" anchor="ctr">
            <a:noAutofit/>
          </a:bodyPr>
          <a:lstStyle>
            <a:lvl1pPr algn="l"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sz="2000" b="0">
                <a:latin typeface="Abadi ExtraLight" panose="020B0204020104020204" pitchFamily="34" charset="0"/>
              </a:rPr>
              <a:t>Some groups are more at risk of poor health and wellbeing than others…</a:t>
            </a:r>
          </a:p>
        </p:txBody>
      </p:sp>
      <p:sp>
        <p:nvSpPr>
          <p:cNvPr id="4" name="TextBox 3">
            <a:extLst>
              <a:ext uri="{FF2B5EF4-FFF2-40B4-BE49-F238E27FC236}">
                <a16:creationId xmlns:a16="http://schemas.microsoft.com/office/drawing/2014/main" id="{8CEE5795-3A93-025B-5C25-6D914A71F6C2}"/>
              </a:ext>
            </a:extLst>
          </p:cNvPr>
          <p:cNvSpPr txBox="1"/>
          <p:nvPr/>
        </p:nvSpPr>
        <p:spPr>
          <a:xfrm>
            <a:off x="6353171" y="3329526"/>
            <a:ext cx="2790829" cy="646331"/>
          </a:xfrm>
          <a:prstGeom prst="rect">
            <a:avLst/>
          </a:prstGeom>
          <a:noFill/>
        </p:spPr>
        <p:txBody>
          <a:bodyPr wrap="square">
            <a:spAutoFit/>
          </a:bodyPr>
          <a:lstStyle/>
          <a:p>
            <a:r>
              <a:rPr lang="en-GB">
                <a:hlinkClick r:id="rId4"/>
              </a:rPr>
              <a:t>Health and Wellbeing | Inform Gloucestershire</a:t>
            </a:r>
            <a:endParaRPr lang="en-GB"/>
          </a:p>
        </p:txBody>
      </p:sp>
    </p:spTree>
    <p:extLst>
      <p:ext uri="{BB962C8B-B14F-4D97-AF65-F5344CB8AC3E}">
        <p14:creationId xmlns:p14="http://schemas.microsoft.com/office/powerpoint/2010/main" val="2164286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5F744-9F01-8E4E-898E-3CA04E796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A9CF8-9B2B-EF84-46B8-EDF9BB2360CE}"/>
              </a:ext>
            </a:extLst>
          </p:cNvPr>
          <p:cNvSpPr>
            <a:spLocks noGrp="1"/>
          </p:cNvSpPr>
          <p:nvPr>
            <p:ph type="title"/>
          </p:nvPr>
        </p:nvSpPr>
        <p:spPr>
          <a:xfrm>
            <a:off x="521149" y="161623"/>
            <a:ext cx="3394548" cy="648000"/>
          </a:xfrm>
        </p:spPr>
        <p:txBody>
          <a:bodyPr>
            <a:noAutofit/>
          </a:bodyPr>
          <a:lstStyle/>
          <a:p>
            <a:r>
              <a:rPr lang="en-GB" noProof="0">
                <a:latin typeface="Abadi ExtraLight" panose="020B0204020104020204" pitchFamily="34" charset="0"/>
              </a:rPr>
              <a:t>The Criteria </a:t>
            </a:r>
          </a:p>
        </p:txBody>
      </p:sp>
      <p:sp>
        <p:nvSpPr>
          <p:cNvPr id="3" name="Text Placeholder 2">
            <a:extLst>
              <a:ext uri="{FF2B5EF4-FFF2-40B4-BE49-F238E27FC236}">
                <a16:creationId xmlns:a16="http://schemas.microsoft.com/office/drawing/2014/main" id="{C4126DD3-4A69-39EE-2814-CBE588F44E38}"/>
              </a:ext>
            </a:extLst>
          </p:cNvPr>
          <p:cNvSpPr>
            <a:spLocks noGrp="1"/>
          </p:cNvSpPr>
          <p:nvPr>
            <p:ph type="body" sz="quarter" idx="13"/>
          </p:nvPr>
        </p:nvSpPr>
        <p:spPr>
          <a:xfrm>
            <a:off x="521149" y="831746"/>
            <a:ext cx="8261516" cy="3511654"/>
          </a:xfrm>
        </p:spPr>
        <p:txBody>
          <a:bodyPr>
            <a:normAutofit/>
          </a:bodyPr>
          <a:lstStyle/>
          <a:p>
            <a:pPr>
              <a:lnSpc>
                <a:spcPct val="110000"/>
              </a:lnSpc>
              <a:buFont typeface="Wingdings" panose="05000000000000000000" pitchFamily="2" charset="2"/>
              <a:buChar char="ü"/>
            </a:pPr>
            <a:r>
              <a:rPr lang="en-GB" sz="1600" noProof="0">
                <a:latin typeface="Abadi ExtraLight" panose="020B0204020104020204" pitchFamily="34" charset="0"/>
              </a:rPr>
              <a:t>All projects must </a:t>
            </a:r>
            <a:r>
              <a:rPr lang="en-GB" sz="1600" b="1" noProof="0">
                <a:latin typeface="Abadi ExtraLight" panose="020B0204020104020204" pitchFamily="34" charset="0"/>
              </a:rPr>
              <a:t>directly benefit physical</a:t>
            </a:r>
            <a:r>
              <a:rPr lang="en-GB" sz="1600" noProof="0">
                <a:latin typeface="Abadi ExtraLight" panose="020B0204020104020204" pitchFamily="34" charset="0"/>
              </a:rPr>
              <a:t> or </a:t>
            </a:r>
            <a:r>
              <a:rPr lang="en-GB" sz="1600" b="1" noProof="0">
                <a:latin typeface="Abadi ExtraLight" panose="020B0204020104020204" pitchFamily="34" charset="0"/>
              </a:rPr>
              <a:t>mental wellbeing</a:t>
            </a:r>
            <a:r>
              <a:rPr lang="en-GB" sz="1600" noProof="0">
                <a:latin typeface="Abadi ExtraLight" panose="020B0204020104020204" pitchFamily="34" charset="0"/>
              </a:rPr>
              <a:t>. </a:t>
            </a:r>
          </a:p>
          <a:p>
            <a:pPr>
              <a:lnSpc>
                <a:spcPct val="110000"/>
              </a:lnSpc>
              <a:buFont typeface="Wingdings" panose="05000000000000000000" pitchFamily="2" charset="2"/>
              <a:buChar char="ü"/>
            </a:pPr>
            <a:r>
              <a:rPr lang="en-GB" sz="1600" noProof="0">
                <a:latin typeface="Abadi ExtraLight" panose="020B0204020104020204" pitchFamily="34" charset="0"/>
              </a:rPr>
              <a:t>The </a:t>
            </a:r>
            <a:r>
              <a:rPr lang="en-GB" sz="1600" b="1" noProof="0">
                <a:latin typeface="Abadi ExtraLight" panose="020B0204020104020204" pitchFamily="34" charset="0"/>
              </a:rPr>
              <a:t>lower limit </a:t>
            </a:r>
            <a:r>
              <a:rPr lang="en-GB" sz="1600" noProof="0">
                <a:latin typeface="Abadi ExtraLight" panose="020B0204020104020204" pitchFamily="34" charset="0"/>
              </a:rPr>
              <a:t>for applications is </a:t>
            </a:r>
            <a:r>
              <a:rPr lang="en-GB" sz="1600" b="1" noProof="0">
                <a:latin typeface="Abadi ExtraLight" panose="020B0204020104020204" pitchFamily="34" charset="0"/>
              </a:rPr>
              <a:t>£250 </a:t>
            </a:r>
            <a:r>
              <a:rPr lang="en-GB" sz="1600" noProof="0">
                <a:latin typeface="Abadi ExtraLight" panose="020B0204020104020204" pitchFamily="34" charset="0"/>
              </a:rPr>
              <a:t>and the </a:t>
            </a:r>
            <a:r>
              <a:rPr lang="en-GB" sz="1600" b="1" noProof="0">
                <a:latin typeface="Abadi ExtraLight" panose="020B0204020104020204" pitchFamily="34" charset="0"/>
              </a:rPr>
              <a:t>upper limit </a:t>
            </a:r>
            <a:r>
              <a:rPr lang="en-GB" sz="1600" noProof="0">
                <a:latin typeface="Abadi ExtraLight" panose="020B0204020104020204" pitchFamily="34" charset="0"/>
              </a:rPr>
              <a:t>is </a:t>
            </a:r>
            <a:r>
              <a:rPr lang="en-GB" sz="1600" b="1" noProof="0">
                <a:latin typeface="Abadi ExtraLight" panose="020B0204020104020204" pitchFamily="34" charset="0"/>
              </a:rPr>
              <a:t>£5,000.  </a:t>
            </a:r>
          </a:p>
          <a:p>
            <a:pPr>
              <a:lnSpc>
                <a:spcPct val="110000"/>
              </a:lnSpc>
              <a:buFont typeface="Wingdings" panose="05000000000000000000" pitchFamily="2" charset="2"/>
              <a:buChar char="ü"/>
            </a:pPr>
            <a:r>
              <a:rPr lang="en-GB" sz="1600" noProof="0">
                <a:latin typeface="Abadi ExtraLight" panose="020B0204020104020204" pitchFamily="34" charset="0"/>
              </a:rPr>
              <a:t>There is a total of </a:t>
            </a:r>
            <a:r>
              <a:rPr lang="en-GB" sz="1600" b="1" noProof="0">
                <a:latin typeface="Abadi ExtraLight" panose="020B0204020104020204" pitchFamily="34" charset="0"/>
              </a:rPr>
              <a:t>£20,000 </a:t>
            </a:r>
            <a:r>
              <a:rPr lang="en-GB" sz="1600" noProof="0">
                <a:latin typeface="Abadi ExtraLight" panose="020B0204020104020204" pitchFamily="34" charset="0"/>
              </a:rPr>
              <a:t>funding available </a:t>
            </a:r>
            <a:r>
              <a:rPr lang="en-GB" sz="1600" b="1" noProof="0">
                <a:latin typeface="Abadi ExtraLight" panose="020B0204020104020204" pitchFamily="34" charset="0"/>
              </a:rPr>
              <a:t>per electoral division </a:t>
            </a:r>
            <a:r>
              <a:rPr lang="en-GB" sz="1600" noProof="0">
                <a:latin typeface="Abadi ExtraLight" panose="020B0204020104020204" pitchFamily="34" charset="0"/>
              </a:rPr>
              <a:t>over the financial years 2025/26 &amp; 2026/27.  </a:t>
            </a:r>
          </a:p>
          <a:p>
            <a:pPr>
              <a:lnSpc>
                <a:spcPct val="110000"/>
              </a:lnSpc>
              <a:buFont typeface="Wingdings" panose="05000000000000000000" pitchFamily="2" charset="2"/>
              <a:buChar char="ü"/>
            </a:pPr>
            <a:r>
              <a:rPr lang="en-GB" sz="1600" noProof="0">
                <a:latin typeface="Abadi ExtraLight" panose="020B0204020104020204" pitchFamily="34" charset="0"/>
              </a:rPr>
              <a:t>Applications will be </a:t>
            </a:r>
            <a:r>
              <a:rPr lang="en-GB" sz="1600" b="1" noProof="0">
                <a:latin typeface="Abadi ExtraLight" panose="020B0204020104020204" pitchFamily="34" charset="0"/>
              </a:rPr>
              <a:t>accepted</a:t>
            </a:r>
            <a:r>
              <a:rPr lang="en-GB" sz="1600" noProof="0">
                <a:latin typeface="Abadi ExtraLight" panose="020B0204020104020204" pitchFamily="34" charset="0"/>
              </a:rPr>
              <a:t> between </a:t>
            </a:r>
            <a:r>
              <a:rPr lang="en-GB" sz="1600" b="1" noProof="0">
                <a:latin typeface="Abadi ExtraLight" panose="020B0204020104020204" pitchFamily="34" charset="0"/>
              </a:rPr>
              <a:t>October 2025 </a:t>
            </a:r>
            <a:r>
              <a:rPr lang="en-GB" sz="1600" noProof="0">
                <a:latin typeface="Abadi ExtraLight" panose="020B0204020104020204" pitchFamily="34" charset="0"/>
              </a:rPr>
              <a:t>and </a:t>
            </a:r>
            <a:r>
              <a:rPr lang="en-GB" sz="1600" b="1" noProof="0">
                <a:latin typeface="Abadi ExtraLight" panose="020B0204020104020204" pitchFamily="34" charset="0"/>
              </a:rPr>
              <a:t>March 2027</a:t>
            </a:r>
            <a:r>
              <a:rPr lang="en-GB" sz="1600" noProof="0">
                <a:latin typeface="Abadi ExtraLight" panose="020B0204020104020204" pitchFamily="34" charset="0"/>
              </a:rPr>
              <a:t>. </a:t>
            </a:r>
          </a:p>
          <a:p>
            <a:pPr>
              <a:lnSpc>
                <a:spcPct val="110000"/>
              </a:lnSpc>
              <a:buFont typeface="Wingdings" panose="05000000000000000000" pitchFamily="2" charset="2"/>
              <a:buChar char="ü"/>
            </a:pPr>
            <a:r>
              <a:rPr lang="en-GB" sz="1600" noProof="0">
                <a:latin typeface="Abadi ExtraLight" panose="020B0204020104020204" pitchFamily="34" charset="0"/>
              </a:rPr>
              <a:t>Projects must have plans to become self-sustainable.</a:t>
            </a:r>
          </a:p>
          <a:p>
            <a:pPr>
              <a:lnSpc>
                <a:spcPct val="110000"/>
              </a:lnSpc>
              <a:buFont typeface="Wingdings" panose="05000000000000000000" pitchFamily="2" charset="2"/>
              <a:buChar char="ü"/>
            </a:pPr>
            <a:r>
              <a:rPr lang="en-GB" sz="1600" b="1" noProof="0">
                <a:latin typeface="Abadi ExtraLight" panose="020B0204020104020204" pitchFamily="34" charset="0"/>
              </a:rPr>
              <a:t>‘For profit’ </a:t>
            </a:r>
            <a:r>
              <a:rPr lang="en-GB" sz="1600" noProof="0">
                <a:latin typeface="Abadi ExtraLight" panose="020B0204020104020204" pitchFamily="34" charset="0"/>
              </a:rPr>
              <a:t>organisations are out of scope.</a:t>
            </a:r>
          </a:p>
          <a:p>
            <a:pPr>
              <a:lnSpc>
                <a:spcPct val="110000"/>
              </a:lnSpc>
              <a:buFont typeface="Wingdings" panose="05000000000000000000" pitchFamily="2" charset="2"/>
              <a:buChar char="ü"/>
            </a:pPr>
            <a:r>
              <a:rPr lang="en-GB" sz="1600" noProof="0">
                <a:latin typeface="Abadi ExtraLight" panose="020B0204020104020204" pitchFamily="34" charset="0"/>
              </a:rPr>
              <a:t>Projects can be supported by </a:t>
            </a:r>
            <a:r>
              <a:rPr lang="en-GB" sz="1600" b="1" noProof="0">
                <a:latin typeface="Abadi ExtraLight" panose="020B0204020104020204" pitchFamily="34" charset="0"/>
              </a:rPr>
              <a:t>multiple councillors, </a:t>
            </a:r>
            <a:r>
              <a:rPr lang="en-GB" sz="1600" noProof="0">
                <a:latin typeface="Abadi ExtraLight" panose="020B0204020104020204" pitchFamily="34" charset="0"/>
              </a:rPr>
              <a:t>but any one application</a:t>
            </a:r>
            <a:r>
              <a:rPr lang="en-GB" sz="1600" b="1" noProof="0">
                <a:latin typeface="Abadi ExtraLight" panose="020B0204020104020204" pitchFamily="34" charset="0"/>
              </a:rPr>
              <a:t> cannot exceed £5,000.</a:t>
            </a:r>
            <a:endParaRPr lang="en-GB" sz="1600" noProof="0">
              <a:latin typeface="Abadi ExtraLight" panose="020B0204020104020204" pitchFamily="34" charset="0"/>
            </a:endParaRPr>
          </a:p>
          <a:p>
            <a:pPr>
              <a:lnSpc>
                <a:spcPct val="110000"/>
              </a:lnSpc>
              <a:buFont typeface="Wingdings" panose="05000000000000000000" pitchFamily="2" charset="2"/>
              <a:buChar char="ü"/>
            </a:pPr>
            <a:r>
              <a:rPr lang="en-GB" sz="1600" noProof="0">
                <a:latin typeface="Abadi ExtraLight" panose="020B0204020104020204" pitchFamily="34" charset="0"/>
              </a:rPr>
              <a:t>Any </a:t>
            </a:r>
            <a:r>
              <a:rPr lang="en-GB" sz="1600" b="1" noProof="0">
                <a:latin typeface="Abadi ExtraLight" panose="020B0204020104020204" pitchFamily="34" charset="0"/>
              </a:rPr>
              <a:t>additional funding required </a:t>
            </a:r>
            <a:r>
              <a:rPr lang="en-GB" sz="1600" noProof="0">
                <a:latin typeface="Abadi ExtraLight" panose="020B0204020104020204" pitchFamily="34" charset="0"/>
              </a:rPr>
              <a:t>to enable the initiative to go ahead must be raised or secured </a:t>
            </a:r>
            <a:r>
              <a:rPr lang="en-GB" sz="1600" b="1" noProof="0">
                <a:latin typeface="Abadi ExtraLight" panose="020B0204020104020204" pitchFamily="34" charset="0"/>
              </a:rPr>
              <a:t>before</a:t>
            </a:r>
            <a:r>
              <a:rPr lang="en-GB" sz="1600" noProof="0">
                <a:latin typeface="Abadi ExtraLight" panose="020B0204020104020204" pitchFamily="34" charset="0"/>
              </a:rPr>
              <a:t> the </a:t>
            </a:r>
            <a:r>
              <a:rPr lang="en-GB" sz="1600" b="1" noProof="0">
                <a:latin typeface="Abadi ExtraLight" panose="020B0204020104020204" pitchFamily="34" charset="0"/>
              </a:rPr>
              <a:t>grant</a:t>
            </a:r>
            <a:r>
              <a:rPr lang="en-GB" sz="1600" noProof="0">
                <a:latin typeface="Abadi ExtraLight" panose="020B0204020104020204" pitchFamily="34" charset="0"/>
              </a:rPr>
              <a:t> </a:t>
            </a:r>
            <a:r>
              <a:rPr lang="en-GB" sz="1600" b="1" noProof="0">
                <a:latin typeface="Abadi ExtraLight" panose="020B0204020104020204" pitchFamily="34" charset="0"/>
              </a:rPr>
              <a:t>will be released.  </a:t>
            </a:r>
          </a:p>
          <a:p>
            <a:pPr>
              <a:lnSpc>
                <a:spcPct val="110000"/>
              </a:lnSpc>
              <a:buFont typeface="Wingdings" panose="05000000000000000000" pitchFamily="2" charset="2"/>
              <a:buChar char="ü"/>
            </a:pPr>
            <a:r>
              <a:rPr lang="en-GB" sz="1600" noProof="0">
                <a:latin typeface="Abadi ExtraLight" panose="020B0204020104020204" pitchFamily="34" charset="0"/>
              </a:rPr>
              <a:t>Applicants must ensure the proposed initiative is </a:t>
            </a:r>
            <a:r>
              <a:rPr lang="en-GB" sz="1600" b="1" noProof="0">
                <a:latin typeface="Abadi ExtraLight" panose="020B0204020104020204" pitchFamily="34" charset="0"/>
              </a:rPr>
              <a:t>accessible</a:t>
            </a:r>
            <a:r>
              <a:rPr lang="en-GB" sz="1600" noProof="0">
                <a:latin typeface="Abadi ExtraLight" panose="020B0204020104020204" pitchFamily="34" charset="0"/>
              </a:rPr>
              <a:t> and </a:t>
            </a:r>
            <a:r>
              <a:rPr lang="en-GB" sz="1600" b="1" noProof="0">
                <a:latin typeface="Abadi ExtraLight" panose="020B0204020104020204" pitchFamily="34" charset="0"/>
              </a:rPr>
              <a:t>open to all. </a:t>
            </a:r>
          </a:p>
        </p:txBody>
      </p:sp>
    </p:spTree>
    <p:extLst>
      <p:ext uri="{BB962C8B-B14F-4D97-AF65-F5344CB8AC3E}">
        <p14:creationId xmlns:p14="http://schemas.microsoft.com/office/powerpoint/2010/main" val="287020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9669FB-8CB3-BF42-1C25-C2E27D03A842}"/>
            </a:ext>
          </a:extLst>
        </p:cNvPr>
        <p:cNvGrpSpPr/>
        <p:nvPr/>
      </p:nvGrpSpPr>
      <p:grpSpPr>
        <a:xfrm>
          <a:off x="0" y="0"/>
          <a:ext cx="0" cy="0"/>
          <a:chOff x="0" y="0"/>
          <a:chExt cx="0" cy="0"/>
        </a:xfrm>
      </p:grpSpPr>
      <p:pic>
        <p:nvPicPr>
          <p:cNvPr id="15" name="Picture 14" descr="Bike path in Ibirapuera Park So Paulo">
            <a:extLst>
              <a:ext uri="{FF2B5EF4-FFF2-40B4-BE49-F238E27FC236}">
                <a16:creationId xmlns:a16="http://schemas.microsoft.com/office/drawing/2014/main" id="{F1BE49CE-7265-3536-F217-393DEAFAFF29}"/>
              </a:ext>
            </a:extLst>
          </p:cNvPr>
          <p:cNvPicPr>
            <a:picLocks noChangeAspect="1"/>
          </p:cNvPicPr>
          <p:nvPr/>
        </p:nvPicPr>
        <p:blipFill>
          <a:blip r:embed="rId3"/>
          <a:stretch>
            <a:fillRect/>
          </a:stretch>
        </p:blipFill>
        <p:spPr>
          <a:xfrm>
            <a:off x="4572000" y="3691890"/>
            <a:ext cx="2300623" cy="1533526"/>
          </a:xfrm>
          <a:prstGeom prst="rect">
            <a:avLst/>
          </a:prstGeom>
        </p:spPr>
      </p:pic>
      <p:sp>
        <p:nvSpPr>
          <p:cNvPr id="2" name="Title 1">
            <a:extLst>
              <a:ext uri="{FF2B5EF4-FFF2-40B4-BE49-F238E27FC236}">
                <a16:creationId xmlns:a16="http://schemas.microsoft.com/office/drawing/2014/main" id="{E2EA8566-8EBC-AA05-0B10-0581797CAD51}"/>
              </a:ext>
            </a:extLst>
          </p:cNvPr>
          <p:cNvSpPr>
            <a:spLocks noGrp="1"/>
          </p:cNvSpPr>
          <p:nvPr>
            <p:ph type="title"/>
          </p:nvPr>
        </p:nvSpPr>
        <p:spPr>
          <a:xfrm>
            <a:off x="192329" y="84815"/>
            <a:ext cx="2326826" cy="648000"/>
          </a:xfrm>
        </p:spPr>
        <p:txBody>
          <a:bodyPr>
            <a:noAutofit/>
          </a:bodyPr>
          <a:lstStyle/>
          <a:p>
            <a:r>
              <a:rPr lang="en-GB" noProof="0">
                <a:latin typeface="Abadi ExtraLight" panose="020B0204020104020204" pitchFamily="34" charset="0"/>
              </a:rPr>
              <a:t>For Example</a:t>
            </a:r>
          </a:p>
        </p:txBody>
      </p:sp>
      <p:pic>
        <p:nvPicPr>
          <p:cNvPr id="5" name="Picture 4" descr="Volunteer holding branches">
            <a:extLst>
              <a:ext uri="{FF2B5EF4-FFF2-40B4-BE49-F238E27FC236}">
                <a16:creationId xmlns:a16="http://schemas.microsoft.com/office/drawing/2014/main" id="{5A36E038-C20D-5A06-C15D-062DC666BAB3}"/>
              </a:ext>
            </a:extLst>
          </p:cNvPr>
          <p:cNvPicPr>
            <a:picLocks noChangeAspect="1"/>
          </p:cNvPicPr>
          <p:nvPr/>
        </p:nvPicPr>
        <p:blipFill>
          <a:blip r:embed="rId4"/>
          <a:stretch>
            <a:fillRect/>
          </a:stretch>
        </p:blipFill>
        <p:spPr>
          <a:xfrm>
            <a:off x="-36293" y="845472"/>
            <a:ext cx="2179591" cy="1453213"/>
          </a:xfrm>
          <a:prstGeom prst="rect">
            <a:avLst/>
          </a:prstGeom>
        </p:spPr>
      </p:pic>
      <p:pic>
        <p:nvPicPr>
          <p:cNvPr id="7" name="Picture 6" descr="Farmer watering crops in urban garden">
            <a:extLst>
              <a:ext uri="{FF2B5EF4-FFF2-40B4-BE49-F238E27FC236}">
                <a16:creationId xmlns:a16="http://schemas.microsoft.com/office/drawing/2014/main" id="{F3F25BD4-8B15-1FD1-6D1F-8213A7C4CB93}"/>
              </a:ext>
            </a:extLst>
          </p:cNvPr>
          <p:cNvPicPr>
            <a:picLocks noChangeAspect="1"/>
          </p:cNvPicPr>
          <p:nvPr/>
        </p:nvPicPr>
        <p:blipFill>
          <a:blip r:embed="rId5"/>
          <a:stretch>
            <a:fillRect/>
          </a:stretch>
        </p:blipFill>
        <p:spPr>
          <a:xfrm>
            <a:off x="6624316" y="0"/>
            <a:ext cx="2559256" cy="1706170"/>
          </a:xfrm>
          <a:prstGeom prst="rect">
            <a:avLst/>
          </a:prstGeom>
        </p:spPr>
      </p:pic>
      <p:pic>
        <p:nvPicPr>
          <p:cNvPr id="13" name="Picture 12" descr="People standing around man working on laptop">
            <a:extLst>
              <a:ext uri="{FF2B5EF4-FFF2-40B4-BE49-F238E27FC236}">
                <a16:creationId xmlns:a16="http://schemas.microsoft.com/office/drawing/2014/main" id="{4742C3FB-DFE2-E1F9-2696-DBC2DD0810EE}"/>
              </a:ext>
            </a:extLst>
          </p:cNvPr>
          <p:cNvPicPr>
            <a:picLocks noChangeAspect="1"/>
          </p:cNvPicPr>
          <p:nvPr/>
        </p:nvPicPr>
        <p:blipFill>
          <a:blip r:embed="rId6"/>
          <a:stretch>
            <a:fillRect/>
          </a:stretch>
        </p:blipFill>
        <p:spPr>
          <a:xfrm>
            <a:off x="2025118" y="3691890"/>
            <a:ext cx="2546882" cy="1665821"/>
          </a:xfrm>
          <a:prstGeom prst="rect">
            <a:avLst/>
          </a:prstGeom>
        </p:spPr>
      </p:pic>
      <p:pic>
        <p:nvPicPr>
          <p:cNvPr id="17" name="Picture 16" descr="People wrapped in pride flag">
            <a:extLst>
              <a:ext uri="{FF2B5EF4-FFF2-40B4-BE49-F238E27FC236}">
                <a16:creationId xmlns:a16="http://schemas.microsoft.com/office/drawing/2014/main" id="{64149218-CA10-A899-54B0-C55D4F70B2FE}"/>
              </a:ext>
            </a:extLst>
          </p:cNvPr>
          <p:cNvPicPr>
            <a:picLocks noChangeAspect="1"/>
          </p:cNvPicPr>
          <p:nvPr/>
        </p:nvPicPr>
        <p:blipFill>
          <a:blip r:embed="rId7"/>
          <a:stretch>
            <a:fillRect/>
          </a:stretch>
        </p:blipFill>
        <p:spPr>
          <a:xfrm>
            <a:off x="-36292" y="2238677"/>
            <a:ext cx="2178532" cy="1453213"/>
          </a:xfrm>
          <a:prstGeom prst="rect">
            <a:avLst/>
          </a:prstGeom>
        </p:spPr>
      </p:pic>
      <p:pic>
        <p:nvPicPr>
          <p:cNvPr id="19" name="Picture 18" descr="Two people in kitchen">
            <a:extLst>
              <a:ext uri="{FF2B5EF4-FFF2-40B4-BE49-F238E27FC236}">
                <a16:creationId xmlns:a16="http://schemas.microsoft.com/office/drawing/2014/main" id="{2C76080F-72F6-B46C-C8BB-0F5233D09AEB}"/>
              </a:ext>
            </a:extLst>
          </p:cNvPr>
          <p:cNvPicPr>
            <a:picLocks noChangeAspect="1"/>
          </p:cNvPicPr>
          <p:nvPr/>
        </p:nvPicPr>
        <p:blipFill>
          <a:blip r:embed="rId8"/>
          <a:stretch>
            <a:fillRect/>
          </a:stretch>
        </p:blipFill>
        <p:spPr>
          <a:xfrm>
            <a:off x="-36292" y="3691890"/>
            <a:ext cx="2178533" cy="1451610"/>
          </a:xfrm>
          <a:prstGeom prst="rect">
            <a:avLst/>
          </a:prstGeom>
        </p:spPr>
      </p:pic>
      <p:pic>
        <p:nvPicPr>
          <p:cNvPr id="1026" name="Picture 2" descr="Blackbridge Community and Sports Hub – Blackbridge Charitable Community  Benefit Society">
            <a:extLst>
              <a:ext uri="{FF2B5EF4-FFF2-40B4-BE49-F238E27FC236}">
                <a16:creationId xmlns:a16="http://schemas.microsoft.com/office/drawing/2014/main" id="{25912C57-F134-F064-27BC-4A9166BB6F9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0"/>
          <a:stretch>
            <a:fillRect/>
          </a:stretch>
        </p:blipFill>
        <p:spPr bwMode="auto">
          <a:xfrm>
            <a:off x="6623257" y="3385604"/>
            <a:ext cx="2624153" cy="17578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hree adults talking outside">
            <a:extLst>
              <a:ext uri="{FF2B5EF4-FFF2-40B4-BE49-F238E27FC236}">
                <a16:creationId xmlns:a16="http://schemas.microsoft.com/office/drawing/2014/main" id="{B6DB0833-0307-9CB2-CBB9-0D29F3140356}"/>
              </a:ext>
            </a:extLst>
          </p:cNvPr>
          <p:cNvPicPr>
            <a:picLocks noChangeAspect="1"/>
          </p:cNvPicPr>
          <p:nvPr/>
        </p:nvPicPr>
        <p:blipFill>
          <a:blip r:embed="rId10"/>
          <a:stretch>
            <a:fillRect/>
          </a:stretch>
        </p:blipFill>
        <p:spPr>
          <a:xfrm>
            <a:off x="6623258" y="1706170"/>
            <a:ext cx="2519153" cy="1679435"/>
          </a:xfrm>
          <a:prstGeom prst="rect">
            <a:avLst/>
          </a:prstGeom>
        </p:spPr>
      </p:pic>
      <p:sp>
        <p:nvSpPr>
          <p:cNvPr id="3" name="TextBox 2">
            <a:extLst>
              <a:ext uri="{FF2B5EF4-FFF2-40B4-BE49-F238E27FC236}">
                <a16:creationId xmlns:a16="http://schemas.microsoft.com/office/drawing/2014/main" id="{10B0D11B-02EA-FA82-C7BF-7D545AA3EA84}"/>
              </a:ext>
            </a:extLst>
          </p:cNvPr>
          <p:cNvSpPr txBox="1"/>
          <p:nvPr/>
        </p:nvSpPr>
        <p:spPr>
          <a:xfrm>
            <a:off x="2419350" y="444083"/>
            <a:ext cx="4098908" cy="3231654"/>
          </a:xfrm>
          <a:prstGeom prst="rect">
            <a:avLst/>
          </a:prstGeom>
          <a:noFill/>
        </p:spPr>
        <p:txBody>
          <a:bodyPr wrap="square" rtlCol="0">
            <a:spAutoFit/>
          </a:bodyPr>
          <a:lstStyle/>
          <a:p>
            <a:pPr marL="171450" lvl="0" indent="-171450">
              <a:buFont typeface="Arial" panose="020B0604020202020204" pitchFamily="34" charset="0"/>
              <a:buChar char="•"/>
            </a:pPr>
            <a:r>
              <a:rPr lang="en-GB" sz="1700">
                <a:latin typeface="Abadi ExtraLight" panose="020B0204020104020204" pitchFamily="34" charset="0"/>
              </a:rPr>
              <a:t>Friends of </a:t>
            </a:r>
            <a:r>
              <a:rPr lang="en-GB" sz="1700" b="1">
                <a:latin typeface="Abadi ExtraLight" panose="020B0204020104020204" pitchFamily="34" charset="0"/>
              </a:rPr>
              <a:t>local parks </a:t>
            </a:r>
          </a:p>
          <a:p>
            <a:pPr marL="171450" lvl="0" indent="-171450">
              <a:buFont typeface="Arial" panose="020B0604020202020204" pitchFamily="34" charset="0"/>
              <a:buChar char="•"/>
            </a:pPr>
            <a:r>
              <a:rPr lang="en-GB" sz="1700" b="1">
                <a:latin typeface="Abadi ExtraLight" panose="020B0204020104020204" pitchFamily="34" charset="0"/>
              </a:rPr>
              <a:t>Community hub </a:t>
            </a:r>
            <a:r>
              <a:rPr lang="en-GB" sz="1700">
                <a:latin typeface="Abadi ExtraLight" panose="020B0204020104020204" pitchFamily="34" charset="0"/>
              </a:rPr>
              <a:t>activities </a:t>
            </a:r>
          </a:p>
          <a:p>
            <a:pPr marL="171450" lvl="0" indent="-171450">
              <a:buFont typeface="Arial" panose="020B0604020202020204" pitchFamily="34" charset="0"/>
              <a:buChar char="•"/>
            </a:pPr>
            <a:r>
              <a:rPr lang="en-GB" sz="1700">
                <a:latin typeface="Abadi ExtraLight" panose="020B0204020104020204" pitchFamily="34" charset="0"/>
              </a:rPr>
              <a:t>Path improvements along a canal tow path</a:t>
            </a:r>
          </a:p>
          <a:p>
            <a:pPr marL="171450" lvl="0" indent="-171450">
              <a:buFont typeface="Arial" panose="020B0604020202020204" pitchFamily="34" charset="0"/>
              <a:buChar char="•"/>
            </a:pPr>
            <a:r>
              <a:rPr lang="en-GB" sz="1700" b="1">
                <a:latin typeface="Abadi ExtraLight" panose="020B0204020104020204" pitchFamily="34" charset="0"/>
              </a:rPr>
              <a:t>Lunch clubs </a:t>
            </a:r>
          </a:p>
          <a:p>
            <a:pPr marL="171450" lvl="0" indent="-171450">
              <a:buFont typeface="Arial" panose="020B0604020202020204" pitchFamily="34" charset="0"/>
              <a:buChar char="•"/>
            </a:pPr>
            <a:r>
              <a:rPr lang="en-GB" sz="1700" b="1">
                <a:latin typeface="Abadi ExtraLight" panose="020B0204020104020204" pitchFamily="34" charset="0"/>
              </a:rPr>
              <a:t>Creating cycle ways </a:t>
            </a:r>
          </a:p>
          <a:p>
            <a:pPr marL="171450" lvl="0" indent="-171450">
              <a:buFont typeface="Arial" panose="020B0604020202020204" pitchFamily="34" charset="0"/>
              <a:buChar char="•"/>
            </a:pPr>
            <a:r>
              <a:rPr lang="en-GB" sz="1700">
                <a:latin typeface="Abadi ExtraLight" panose="020B0204020104020204" pitchFamily="34" charset="0"/>
              </a:rPr>
              <a:t>Reduce </a:t>
            </a:r>
            <a:r>
              <a:rPr lang="en-GB" sz="1700" b="1">
                <a:latin typeface="Abadi ExtraLight" panose="020B0204020104020204" pitchFamily="34" charset="0"/>
              </a:rPr>
              <a:t>digital inclusion</a:t>
            </a:r>
            <a:endParaRPr lang="en-GB" sz="1700">
              <a:latin typeface="Abadi ExtraLight" panose="020B0204020104020204" pitchFamily="34" charset="0"/>
            </a:endParaRPr>
          </a:p>
          <a:p>
            <a:pPr marL="171450" lvl="0" indent="-171450">
              <a:buFont typeface="Arial" panose="020B0604020202020204" pitchFamily="34" charset="0"/>
              <a:buChar char="•"/>
            </a:pPr>
            <a:r>
              <a:rPr lang="en-GB" sz="1700" b="1">
                <a:latin typeface="Abadi ExtraLight" panose="020B0204020104020204" pitchFamily="34" charset="0"/>
              </a:rPr>
              <a:t>Food projects </a:t>
            </a:r>
            <a:endParaRPr lang="en-GB" sz="1700">
              <a:latin typeface="Abadi ExtraLight" panose="020B0204020104020204" pitchFamily="34" charset="0"/>
            </a:endParaRPr>
          </a:p>
          <a:p>
            <a:pPr marL="171450" lvl="0" indent="-171450">
              <a:buFont typeface="Arial" panose="020B0604020202020204" pitchFamily="34" charset="0"/>
              <a:buChar char="•"/>
            </a:pPr>
            <a:r>
              <a:rPr lang="en-GB" sz="1700">
                <a:latin typeface="Abadi ExtraLight" panose="020B0204020104020204" pitchFamily="34" charset="0"/>
              </a:rPr>
              <a:t>One off </a:t>
            </a:r>
            <a:r>
              <a:rPr lang="en-GB" sz="1700" b="1">
                <a:latin typeface="Abadi ExtraLight" panose="020B0204020104020204" pitchFamily="34" charset="0"/>
              </a:rPr>
              <a:t>events and celebrations </a:t>
            </a:r>
          </a:p>
          <a:p>
            <a:pPr marL="171450" lvl="0" indent="-171450">
              <a:buFont typeface="Arial" panose="020B0604020202020204" pitchFamily="34" charset="0"/>
              <a:buChar char="•"/>
            </a:pPr>
            <a:r>
              <a:rPr lang="en-GB" sz="1700" b="1">
                <a:latin typeface="Abadi ExtraLight" panose="020B0204020104020204" pitchFamily="34" charset="0"/>
              </a:rPr>
              <a:t>Village hall or sports club</a:t>
            </a:r>
            <a:r>
              <a:rPr lang="en-GB" sz="1700">
                <a:latin typeface="Abadi ExtraLight" panose="020B0204020104020204" pitchFamily="34" charset="0"/>
              </a:rPr>
              <a:t> improvements</a:t>
            </a:r>
          </a:p>
          <a:p>
            <a:pPr marL="171450" lvl="0" indent="-171450">
              <a:buFont typeface="Arial" panose="020B0604020202020204" pitchFamily="34" charset="0"/>
              <a:buChar char="•"/>
            </a:pPr>
            <a:r>
              <a:rPr lang="en-GB" sz="1700">
                <a:latin typeface="Abadi ExtraLight" panose="020B0204020104020204" pitchFamily="34" charset="0"/>
              </a:rPr>
              <a:t>projects which encourage growing or </a:t>
            </a:r>
            <a:r>
              <a:rPr lang="en-GB" sz="1700" b="1">
                <a:latin typeface="Abadi ExtraLight" panose="020B0204020104020204" pitchFamily="34" charset="0"/>
              </a:rPr>
              <a:t>increase biodiversity</a:t>
            </a:r>
            <a:r>
              <a:rPr lang="en-GB" sz="1700">
                <a:latin typeface="Abadi ExtraLight" panose="020B0204020104020204" pitchFamily="34" charset="0"/>
              </a:rPr>
              <a:t>. </a:t>
            </a:r>
          </a:p>
          <a:p>
            <a:endParaRPr lang="en-GB" sz="1700"/>
          </a:p>
        </p:txBody>
      </p:sp>
    </p:spTree>
    <p:extLst>
      <p:ext uri="{BB962C8B-B14F-4D97-AF65-F5344CB8AC3E}">
        <p14:creationId xmlns:p14="http://schemas.microsoft.com/office/powerpoint/2010/main" val="385449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D416-2BEE-26BA-867E-557FFCA58F4F}"/>
              </a:ext>
            </a:extLst>
          </p:cNvPr>
          <p:cNvSpPr>
            <a:spLocks noGrp="1"/>
          </p:cNvSpPr>
          <p:nvPr>
            <p:ph type="title"/>
          </p:nvPr>
        </p:nvSpPr>
        <p:spPr>
          <a:xfrm>
            <a:off x="-1864" y="57555"/>
            <a:ext cx="8229600" cy="648000"/>
          </a:xfrm>
        </p:spPr>
        <p:txBody>
          <a:bodyPr/>
          <a:lstStyle/>
          <a:p>
            <a:r>
              <a:rPr lang="en-GB" noProof="0">
                <a:latin typeface="Abadi ExtraLight" panose="020B0204020104020204" pitchFamily="34" charset="0"/>
              </a:rPr>
              <a:t>The Application Process</a:t>
            </a:r>
          </a:p>
        </p:txBody>
      </p:sp>
      <p:sp>
        <p:nvSpPr>
          <p:cNvPr id="4" name="Rectangle 3">
            <a:extLst>
              <a:ext uri="{FF2B5EF4-FFF2-40B4-BE49-F238E27FC236}">
                <a16:creationId xmlns:a16="http://schemas.microsoft.com/office/drawing/2014/main" id="{014447A5-12EF-FB03-AF1C-7F16F2588B80}"/>
              </a:ext>
            </a:extLst>
          </p:cNvPr>
          <p:cNvSpPr/>
          <p:nvPr/>
        </p:nvSpPr>
        <p:spPr>
          <a:xfrm>
            <a:off x="290543" y="705555"/>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1. Potential applicant makes contact with County Councillor</a:t>
            </a:r>
          </a:p>
        </p:txBody>
      </p:sp>
      <p:sp>
        <p:nvSpPr>
          <p:cNvPr id="5" name="Rectangle 4">
            <a:extLst>
              <a:ext uri="{FF2B5EF4-FFF2-40B4-BE49-F238E27FC236}">
                <a16:creationId xmlns:a16="http://schemas.microsoft.com/office/drawing/2014/main" id="{E9B6D8E5-8699-0903-C9FD-A0EFE397E6E3}"/>
              </a:ext>
            </a:extLst>
          </p:cNvPr>
          <p:cNvSpPr/>
          <p:nvPr/>
        </p:nvSpPr>
        <p:spPr>
          <a:xfrm>
            <a:off x="290543" y="2000250"/>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2. If encouraged, applicant completes pre-application form</a:t>
            </a:r>
          </a:p>
        </p:txBody>
      </p:sp>
      <p:sp>
        <p:nvSpPr>
          <p:cNvPr id="6" name="Rectangle 5">
            <a:extLst>
              <a:ext uri="{FF2B5EF4-FFF2-40B4-BE49-F238E27FC236}">
                <a16:creationId xmlns:a16="http://schemas.microsoft.com/office/drawing/2014/main" id="{31799653-4AB8-DDD3-0DBD-4222CFACE7DE}"/>
              </a:ext>
            </a:extLst>
          </p:cNvPr>
          <p:cNvSpPr/>
          <p:nvPr/>
        </p:nvSpPr>
        <p:spPr>
          <a:xfrm>
            <a:off x="290543" y="3265020"/>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3. This is automatically sent to Cllr for endorsement</a:t>
            </a:r>
          </a:p>
        </p:txBody>
      </p:sp>
      <p:sp>
        <p:nvSpPr>
          <p:cNvPr id="7" name="Rectangle 6">
            <a:extLst>
              <a:ext uri="{FF2B5EF4-FFF2-40B4-BE49-F238E27FC236}">
                <a16:creationId xmlns:a16="http://schemas.microsoft.com/office/drawing/2014/main" id="{BEEAE568-EF08-0D3E-EFCB-3548F5D14571}"/>
              </a:ext>
            </a:extLst>
          </p:cNvPr>
          <p:cNvSpPr/>
          <p:nvPr/>
        </p:nvSpPr>
        <p:spPr>
          <a:xfrm>
            <a:off x="2537826" y="705555"/>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4. Cllr completes endorsement form</a:t>
            </a:r>
          </a:p>
        </p:txBody>
      </p:sp>
      <p:sp>
        <p:nvSpPr>
          <p:cNvPr id="9" name="Rectangle 8">
            <a:extLst>
              <a:ext uri="{FF2B5EF4-FFF2-40B4-BE49-F238E27FC236}">
                <a16:creationId xmlns:a16="http://schemas.microsoft.com/office/drawing/2014/main" id="{AD66DFF3-EF12-6FE9-E79D-B218DB7FCE66}"/>
              </a:ext>
            </a:extLst>
          </p:cNvPr>
          <p:cNvSpPr/>
          <p:nvPr/>
        </p:nvSpPr>
        <p:spPr>
          <a:xfrm>
            <a:off x="2518654" y="2000250"/>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5. Full application form is sent to applicant</a:t>
            </a:r>
          </a:p>
        </p:txBody>
      </p:sp>
      <p:sp>
        <p:nvSpPr>
          <p:cNvPr id="10" name="Rectangle 9">
            <a:extLst>
              <a:ext uri="{FF2B5EF4-FFF2-40B4-BE49-F238E27FC236}">
                <a16:creationId xmlns:a16="http://schemas.microsoft.com/office/drawing/2014/main" id="{61996AED-1211-9BAA-B17B-B6A125D79E9B}"/>
              </a:ext>
            </a:extLst>
          </p:cNvPr>
          <p:cNvSpPr/>
          <p:nvPr/>
        </p:nvSpPr>
        <p:spPr>
          <a:xfrm>
            <a:off x="2518654" y="3265020"/>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6. Applicant completes full application form</a:t>
            </a:r>
          </a:p>
        </p:txBody>
      </p:sp>
      <p:sp>
        <p:nvSpPr>
          <p:cNvPr id="11" name="Rectangle 10">
            <a:extLst>
              <a:ext uri="{FF2B5EF4-FFF2-40B4-BE49-F238E27FC236}">
                <a16:creationId xmlns:a16="http://schemas.microsoft.com/office/drawing/2014/main" id="{D2C17019-1430-87BF-27F3-BEFA19794FCA}"/>
              </a:ext>
            </a:extLst>
          </p:cNvPr>
          <p:cNvSpPr/>
          <p:nvPr/>
        </p:nvSpPr>
        <p:spPr>
          <a:xfrm>
            <a:off x="4785109" y="270787"/>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7. GNF Team conduct due diligence checks</a:t>
            </a:r>
          </a:p>
        </p:txBody>
      </p:sp>
      <p:sp>
        <p:nvSpPr>
          <p:cNvPr id="13" name="Rectangle 12">
            <a:extLst>
              <a:ext uri="{FF2B5EF4-FFF2-40B4-BE49-F238E27FC236}">
                <a16:creationId xmlns:a16="http://schemas.microsoft.com/office/drawing/2014/main" id="{05611438-A9E5-2BC5-FAC1-5BC9B85874B8}"/>
              </a:ext>
            </a:extLst>
          </p:cNvPr>
          <p:cNvSpPr/>
          <p:nvPr/>
        </p:nvSpPr>
        <p:spPr>
          <a:xfrm>
            <a:off x="4785109" y="1631934"/>
            <a:ext cx="1691640" cy="1294695"/>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8. Final approval by Director of Public Health in consultation with LCM</a:t>
            </a:r>
          </a:p>
        </p:txBody>
      </p:sp>
      <p:sp>
        <p:nvSpPr>
          <p:cNvPr id="14" name="Rectangle 13">
            <a:extLst>
              <a:ext uri="{FF2B5EF4-FFF2-40B4-BE49-F238E27FC236}">
                <a16:creationId xmlns:a16="http://schemas.microsoft.com/office/drawing/2014/main" id="{FF887886-B999-BFE6-0EA7-1C431460B268}"/>
              </a:ext>
            </a:extLst>
          </p:cNvPr>
          <p:cNvSpPr/>
          <p:nvPr/>
        </p:nvSpPr>
        <p:spPr>
          <a:xfrm>
            <a:off x="4785109" y="3143250"/>
            <a:ext cx="1645920" cy="1143000"/>
          </a:xfrm>
          <a:prstGeom prst="rect">
            <a:avLst/>
          </a:prstGeom>
          <a:solidFill>
            <a:schemeClr val="accent5">
              <a:lumMod val="75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a:solidFill>
                  <a:schemeClr val="bg1"/>
                </a:solidFill>
                <a:latin typeface="Abadi ExtraLight" panose="020B0204020104020204" pitchFamily="34" charset="0"/>
              </a:rPr>
              <a:t>9. Grant paid</a:t>
            </a:r>
          </a:p>
        </p:txBody>
      </p:sp>
      <p:cxnSp>
        <p:nvCxnSpPr>
          <p:cNvPr id="16" name="Connector: Elbow 15">
            <a:extLst>
              <a:ext uri="{FF2B5EF4-FFF2-40B4-BE49-F238E27FC236}">
                <a16:creationId xmlns:a16="http://schemas.microsoft.com/office/drawing/2014/main" id="{37BE1DFD-2B69-E4E6-EC61-1EAB97590D64}"/>
              </a:ext>
            </a:extLst>
          </p:cNvPr>
          <p:cNvCxnSpPr>
            <a:stCxn id="6" idx="3"/>
            <a:endCxn id="7" idx="1"/>
          </p:cNvCxnSpPr>
          <p:nvPr/>
        </p:nvCxnSpPr>
        <p:spPr>
          <a:xfrm flipV="1">
            <a:off x="1936463" y="1277055"/>
            <a:ext cx="601363" cy="255946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9CFC62DE-FBED-98FD-03C3-0A6686EE9AD3}"/>
              </a:ext>
            </a:extLst>
          </p:cNvPr>
          <p:cNvCxnSpPr>
            <a:stCxn id="10" idx="3"/>
            <a:endCxn id="11" idx="1"/>
          </p:cNvCxnSpPr>
          <p:nvPr/>
        </p:nvCxnSpPr>
        <p:spPr>
          <a:xfrm flipV="1">
            <a:off x="4164574" y="842287"/>
            <a:ext cx="620535" cy="2994233"/>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C0F6625-55F2-E5BB-2F0B-3755AE9FF1D3}"/>
              </a:ext>
            </a:extLst>
          </p:cNvPr>
          <p:cNvSpPr txBox="1"/>
          <p:nvPr/>
        </p:nvSpPr>
        <p:spPr>
          <a:xfrm>
            <a:off x="6889518" y="1280428"/>
            <a:ext cx="1809301" cy="2048134"/>
          </a:xfrm>
          <a:prstGeom prst="rect">
            <a:avLst/>
          </a:prstGeom>
          <a:noFill/>
          <a:ln>
            <a:solidFill>
              <a:schemeClr val="tx1">
                <a:lumMod val="40000"/>
                <a:lumOff val="60000"/>
              </a:schemeClr>
            </a:solidFill>
          </a:ln>
        </p:spPr>
        <p:txBody>
          <a:bodyPr wrap="square" rtlCol="0">
            <a:spAutoFit/>
          </a:bodyPr>
          <a:lstStyle/>
          <a:p>
            <a:r>
              <a:rPr lang="en-GB">
                <a:latin typeface="Abadi ExtraLight" panose="020B0204020104020204" pitchFamily="34" charset="0"/>
              </a:rPr>
              <a:t>Communication will occur throughout the process. The GNF Team will copy the Cllr into every email.</a:t>
            </a:r>
          </a:p>
        </p:txBody>
      </p:sp>
    </p:spTree>
    <p:extLst>
      <p:ext uri="{BB962C8B-B14F-4D97-AF65-F5344CB8AC3E}">
        <p14:creationId xmlns:p14="http://schemas.microsoft.com/office/powerpoint/2010/main" val="2623484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061326F-E95A-464A-EF78-8F02995E785F}"/>
              </a:ext>
            </a:extLst>
          </p:cNvPr>
          <p:cNvPicPr>
            <a:picLocks noChangeAspect="1"/>
          </p:cNvPicPr>
          <p:nvPr/>
        </p:nvPicPr>
        <p:blipFill>
          <a:blip r:embed="rId3"/>
          <a:srcRect t="10745" r="10367"/>
          <a:stretch>
            <a:fillRect/>
          </a:stretch>
        </p:blipFill>
        <p:spPr>
          <a:xfrm>
            <a:off x="6831689" y="0"/>
            <a:ext cx="2307851" cy="1779181"/>
          </a:xfrm>
          <a:prstGeom prst="rect">
            <a:avLst/>
          </a:prstGeom>
        </p:spPr>
      </p:pic>
      <p:sp>
        <p:nvSpPr>
          <p:cNvPr id="2" name="Title 1">
            <a:extLst>
              <a:ext uri="{FF2B5EF4-FFF2-40B4-BE49-F238E27FC236}">
                <a16:creationId xmlns:a16="http://schemas.microsoft.com/office/drawing/2014/main" id="{C4CAA907-976B-97C4-CFCD-8EDA6A40EBDA}"/>
              </a:ext>
            </a:extLst>
          </p:cNvPr>
          <p:cNvSpPr>
            <a:spLocks noGrp="1"/>
          </p:cNvSpPr>
          <p:nvPr>
            <p:ph type="title"/>
          </p:nvPr>
        </p:nvSpPr>
        <p:spPr>
          <a:xfrm>
            <a:off x="126618" y="105094"/>
            <a:ext cx="8620432" cy="648000"/>
          </a:xfrm>
        </p:spPr>
        <p:txBody>
          <a:bodyPr/>
          <a:lstStyle/>
          <a:p>
            <a:r>
              <a:rPr lang="en-GB" sz="2800" noProof="0">
                <a:latin typeface="Abadi ExtraLight" panose="020B0204020104020204" pitchFamily="34" charset="0"/>
              </a:rPr>
              <a:t>The Application Process – Power Automate</a:t>
            </a:r>
          </a:p>
        </p:txBody>
      </p:sp>
      <p:pic>
        <p:nvPicPr>
          <p:cNvPr id="6" name="Picture 5" descr="People talking illustration">
            <a:extLst>
              <a:ext uri="{FF2B5EF4-FFF2-40B4-BE49-F238E27FC236}">
                <a16:creationId xmlns:a16="http://schemas.microsoft.com/office/drawing/2014/main" id="{728D4C89-957F-DE5A-C373-12D203CD5106}"/>
              </a:ext>
            </a:extLst>
          </p:cNvPr>
          <p:cNvPicPr>
            <a:picLocks noChangeAspect="1"/>
          </p:cNvPicPr>
          <p:nvPr/>
        </p:nvPicPr>
        <p:blipFill>
          <a:blip r:embed="rId4"/>
          <a:srcRect l="16465" r="19038"/>
          <a:stretch>
            <a:fillRect/>
          </a:stretch>
        </p:blipFill>
        <p:spPr>
          <a:xfrm>
            <a:off x="0" y="1364288"/>
            <a:ext cx="3275045" cy="3808794"/>
          </a:xfrm>
          <a:prstGeom prst="rect">
            <a:avLst/>
          </a:prstGeom>
        </p:spPr>
      </p:pic>
      <p:pic>
        <p:nvPicPr>
          <p:cNvPr id="8" name="Picture 7">
            <a:extLst>
              <a:ext uri="{FF2B5EF4-FFF2-40B4-BE49-F238E27FC236}">
                <a16:creationId xmlns:a16="http://schemas.microsoft.com/office/drawing/2014/main" id="{76973B59-23C9-0C62-2212-F6E321C68FF8}"/>
              </a:ext>
            </a:extLst>
          </p:cNvPr>
          <p:cNvPicPr>
            <a:picLocks noChangeAspect="1"/>
          </p:cNvPicPr>
          <p:nvPr/>
        </p:nvPicPr>
        <p:blipFill>
          <a:blip r:embed="rId5"/>
          <a:srcRect l="3786" t="6160"/>
          <a:stretch>
            <a:fillRect/>
          </a:stretch>
        </p:blipFill>
        <p:spPr>
          <a:xfrm>
            <a:off x="362840" y="1367815"/>
            <a:ext cx="5613994" cy="3805267"/>
          </a:xfrm>
          <a:prstGeom prst="rect">
            <a:avLst/>
          </a:prstGeom>
        </p:spPr>
      </p:pic>
      <p:pic>
        <p:nvPicPr>
          <p:cNvPr id="10" name="Picture 9">
            <a:extLst>
              <a:ext uri="{FF2B5EF4-FFF2-40B4-BE49-F238E27FC236}">
                <a16:creationId xmlns:a16="http://schemas.microsoft.com/office/drawing/2014/main" id="{1CBE9AF8-A870-0794-865A-D42E412FE308}"/>
              </a:ext>
            </a:extLst>
          </p:cNvPr>
          <p:cNvPicPr>
            <a:picLocks noChangeAspect="1"/>
          </p:cNvPicPr>
          <p:nvPr/>
        </p:nvPicPr>
        <p:blipFill>
          <a:blip r:embed="rId6"/>
          <a:stretch>
            <a:fillRect/>
          </a:stretch>
        </p:blipFill>
        <p:spPr>
          <a:xfrm>
            <a:off x="719120" y="1367815"/>
            <a:ext cx="5878880" cy="3775685"/>
          </a:xfrm>
          <a:prstGeom prst="rect">
            <a:avLst/>
          </a:prstGeom>
        </p:spPr>
      </p:pic>
      <p:pic>
        <p:nvPicPr>
          <p:cNvPr id="13" name="Picture 12" descr="Woman using a computer">
            <a:extLst>
              <a:ext uri="{FF2B5EF4-FFF2-40B4-BE49-F238E27FC236}">
                <a16:creationId xmlns:a16="http://schemas.microsoft.com/office/drawing/2014/main" id="{CE90C4A7-DDBE-2125-B281-4A9EEFFD62E1}"/>
              </a:ext>
            </a:extLst>
          </p:cNvPr>
          <p:cNvPicPr>
            <a:picLocks noChangeAspect="1"/>
          </p:cNvPicPr>
          <p:nvPr/>
        </p:nvPicPr>
        <p:blipFill>
          <a:blip r:embed="rId7"/>
          <a:stretch>
            <a:fillRect/>
          </a:stretch>
        </p:blipFill>
        <p:spPr>
          <a:xfrm>
            <a:off x="1091817" y="1364288"/>
            <a:ext cx="5624445" cy="3749630"/>
          </a:xfrm>
          <a:prstGeom prst="rect">
            <a:avLst/>
          </a:prstGeom>
        </p:spPr>
      </p:pic>
      <p:pic>
        <p:nvPicPr>
          <p:cNvPr id="15" name="Picture 14">
            <a:extLst>
              <a:ext uri="{FF2B5EF4-FFF2-40B4-BE49-F238E27FC236}">
                <a16:creationId xmlns:a16="http://schemas.microsoft.com/office/drawing/2014/main" id="{9A90BC9B-C19E-1778-8A7C-8D68F32E8CCE}"/>
              </a:ext>
            </a:extLst>
          </p:cNvPr>
          <p:cNvPicPr>
            <a:picLocks noChangeAspect="1"/>
          </p:cNvPicPr>
          <p:nvPr/>
        </p:nvPicPr>
        <p:blipFill>
          <a:blip r:embed="rId8"/>
          <a:stretch>
            <a:fillRect/>
          </a:stretch>
        </p:blipFill>
        <p:spPr>
          <a:xfrm>
            <a:off x="1550114" y="1373868"/>
            <a:ext cx="6139703" cy="3799214"/>
          </a:xfrm>
          <a:prstGeom prst="rect">
            <a:avLst/>
          </a:prstGeom>
        </p:spPr>
      </p:pic>
      <p:sp>
        <p:nvSpPr>
          <p:cNvPr id="18" name="Arrow: Curved Down 17">
            <a:extLst>
              <a:ext uri="{FF2B5EF4-FFF2-40B4-BE49-F238E27FC236}">
                <a16:creationId xmlns:a16="http://schemas.microsoft.com/office/drawing/2014/main" id="{032168AB-2294-72EA-F56B-486EF32450EA}"/>
              </a:ext>
            </a:extLst>
          </p:cNvPr>
          <p:cNvSpPr/>
          <p:nvPr/>
        </p:nvSpPr>
        <p:spPr>
          <a:xfrm>
            <a:off x="126618" y="1004904"/>
            <a:ext cx="368596" cy="280112"/>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9" name="Arrow: Curved Down 18">
            <a:extLst>
              <a:ext uri="{FF2B5EF4-FFF2-40B4-BE49-F238E27FC236}">
                <a16:creationId xmlns:a16="http://schemas.microsoft.com/office/drawing/2014/main" id="{4461DDE5-0513-8BE9-0D04-8869685AACBF}"/>
              </a:ext>
            </a:extLst>
          </p:cNvPr>
          <p:cNvSpPr/>
          <p:nvPr/>
        </p:nvSpPr>
        <p:spPr>
          <a:xfrm>
            <a:off x="534822" y="1026550"/>
            <a:ext cx="368596" cy="280112"/>
          </a:xfrm>
          <a:prstGeom prst="curvedDownArrow">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a:solidFill>
                  <a:srgbClr val="00B050"/>
                </a:solidFill>
              </a:rPr>
              <a:t>A</a:t>
            </a:r>
          </a:p>
        </p:txBody>
      </p:sp>
      <p:sp>
        <p:nvSpPr>
          <p:cNvPr id="20" name="Arrow: Curved Down 19">
            <a:extLst>
              <a:ext uri="{FF2B5EF4-FFF2-40B4-BE49-F238E27FC236}">
                <a16:creationId xmlns:a16="http://schemas.microsoft.com/office/drawing/2014/main" id="{0E8C35C9-6814-F45A-26C3-930534619E62}"/>
              </a:ext>
            </a:extLst>
          </p:cNvPr>
          <p:cNvSpPr/>
          <p:nvPr/>
        </p:nvSpPr>
        <p:spPr>
          <a:xfrm>
            <a:off x="943026" y="1026550"/>
            <a:ext cx="368596" cy="280112"/>
          </a:xfrm>
          <a:prstGeom prst="curvedDownArrow">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a:solidFill>
                  <a:srgbClr val="00B050"/>
                </a:solidFill>
              </a:rPr>
              <a:t>A</a:t>
            </a:r>
          </a:p>
        </p:txBody>
      </p:sp>
      <p:sp>
        <p:nvSpPr>
          <p:cNvPr id="21" name="Arrow: Curved Down 20">
            <a:extLst>
              <a:ext uri="{FF2B5EF4-FFF2-40B4-BE49-F238E27FC236}">
                <a16:creationId xmlns:a16="http://schemas.microsoft.com/office/drawing/2014/main" id="{741F2445-C256-480D-8B70-986F1EF62256}"/>
              </a:ext>
            </a:extLst>
          </p:cNvPr>
          <p:cNvSpPr/>
          <p:nvPr/>
        </p:nvSpPr>
        <p:spPr>
          <a:xfrm>
            <a:off x="1365816" y="1026550"/>
            <a:ext cx="368596" cy="280112"/>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530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7B02FE-D39E-5D46-404D-BE947A909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1BB24D-B066-805E-1840-1876D89ED066}"/>
              </a:ext>
            </a:extLst>
          </p:cNvPr>
          <p:cNvSpPr>
            <a:spLocks noGrp="1"/>
          </p:cNvSpPr>
          <p:nvPr>
            <p:ph type="title"/>
          </p:nvPr>
        </p:nvSpPr>
        <p:spPr>
          <a:xfrm>
            <a:off x="199103" y="160425"/>
            <a:ext cx="8229600" cy="648000"/>
          </a:xfrm>
        </p:spPr>
        <p:txBody>
          <a:bodyPr/>
          <a:lstStyle/>
          <a:p>
            <a:r>
              <a:rPr lang="en-GB" noProof="0">
                <a:latin typeface="Abadi ExtraLight" panose="020B0204020104020204" pitchFamily="34" charset="0"/>
              </a:rPr>
              <a:t>All Information is on the </a:t>
            </a:r>
            <a:r>
              <a:rPr lang="en-GB" noProof="0">
                <a:latin typeface="Abadi ExtraLight" panose="020B0204020104020204" pitchFamily="34" charset="0"/>
                <a:hlinkClick r:id="rId3"/>
              </a:rPr>
              <a:t>Website</a:t>
            </a:r>
            <a:endParaRPr lang="en-GB" noProof="0">
              <a:latin typeface="Abadi ExtraLight" panose="020B0204020104020204" pitchFamily="34" charset="0"/>
            </a:endParaRPr>
          </a:p>
        </p:txBody>
      </p:sp>
      <p:pic>
        <p:nvPicPr>
          <p:cNvPr id="8" name="Picture 7">
            <a:extLst>
              <a:ext uri="{FF2B5EF4-FFF2-40B4-BE49-F238E27FC236}">
                <a16:creationId xmlns:a16="http://schemas.microsoft.com/office/drawing/2014/main" id="{208B5B1A-AC36-03DC-B7C8-9E3EBDDF7883}"/>
              </a:ext>
            </a:extLst>
          </p:cNvPr>
          <p:cNvPicPr>
            <a:picLocks noChangeAspect="1"/>
          </p:cNvPicPr>
          <p:nvPr/>
        </p:nvPicPr>
        <p:blipFill>
          <a:blip r:embed="rId4"/>
          <a:stretch>
            <a:fillRect/>
          </a:stretch>
        </p:blipFill>
        <p:spPr>
          <a:xfrm>
            <a:off x="0" y="731366"/>
            <a:ext cx="4740749" cy="4412134"/>
          </a:xfrm>
          <a:prstGeom prst="rect">
            <a:avLst/>
          </a:prstGeom>
        </p:spPr>
      </p:pic>
      <p:pic>
        <p:nvPicPr>
          <p:cNvPr id="15" name="Picture 14">
            <a:extLst>
              <a:ext uri="{FF2B5EF4-FFF2-40B4-BE49-F238E27FC236}">
                <a16:creationId xmlns:a16="http://schemas.microsoft.com/office/drawing/2014/main" id="{E545A778-E610-6719-4604-110D15B0B776}"/>
              </a:ext>
            </a:extLst>
          </p:cNvPr>
          <p:cNvPicPr>
            <a:picLocks noChangeAspect="1"/>
          </p:cNvPicPr>
          <p:nvPr/>
        </p:nvPicPr>
        <p:blipFill>
          <a:blip r:embed="rId5"/>
          <a:stretch>
            <a:fillRect/>
          </a:stretch>
        </p:blipFill>
        <p:spPr>
          <a:xfrm>
            <a:off x="4740749" y="808425"/>
            <a:ext cx="4392047" cy="3906450"/>
          </a:xfrm>
          <a:prstGeom prst="rect">
            <a:avLst/>
          </a:prstGeom>
        </p:spPr>
      </p:pic>
      <p:sp>
        <p:nvSpPr>
          <p:cNvPr id="21" name="Star: 5 Points 20">
            <a:extLst>
              <a:ext uri="{FF2B5EF4-FFF2-40B4-BE49-F238E27FC236}">
                <a16:creationId xmlns:a16="http://schemas.microsoft.com/office/drawing/2014/main" id="{4B29175D-B2B2-0750-98AB-1C185175F0B3}"/>
              </a:ext>
            </a:extLst>
          </p:cNvPr>
          <p:cNvSpPr/>
          <p:nvPr/>
        </p:nvSpPr>
        <p:spPr>
          <a:xfrm>
            <a:off x="7705725" y="1962150"/>
            <a:ext cx="381000" cy="342900"/>
          </a:xfrm>
          <a:prstGeom prst="star5">
            <a:avLst/>
          </a:prstGeom>
          <a:solidFill>
            <a:srgbClr val="FCD904"/>
          </a:solidFill>
          <a:ln>
            <a:solidFill>
              <a:srgbClr val="FCD9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Star: 5 Points 21">
            <a:extLst>
              <a:ext uri="{FF2B5EF4-FFF2-40B4-BE49-F238E27FC236}">
                <a16:creationId xmlns:a16="http://schemas.microsoft.com/office/drawing/2014/main" id="{8C3FF3E6-A9D2-8CF0-9B30-0E3EC341AE2D}"/>
              </a:ext>
            </a:extLst>
          </p:cNvPr>
          <p:cNvSpPr/>
          <p:nvPr/>
        </p:nvSpPr>
        <p:spPr>
          <a:xfrm>
            <a:off x="6555772" y="2457450"/>
            <a:ext cx="381000" cy="342900"/>
          </a:xfrm>
          <a:prstGeom prst="star5">
            <a:avLst/>
          </a:prstGeom>
          <a:solidFill>
            <a:srgbClr val="FCD904"/>
          </a:solidFill>
          <a:ln>
            <a:solidFill>
              <a:srgbClr val="FCD9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8427534"/>
      </p:ext>
    </p:extLst>
  </p:cSld>
  <p:clrMapOvr>
    <a:masterClrMapping/>
  </p:clrMapOvr>
</p:sld>
</file>

<file path=ppt/theme/theme1.xml><?xml version="1.0" encoding="utf-8"?>
<a:theme xmlns:a="http://schemas.openxmlformats.org/drawingml/2006/main" name="gcc-powerpoint-template">
  <a:themeElements>
    <a:clrScheme name="GCC">
      <a:dk1>
        <a:srgbClr val="0A387A"/>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CC">
    <a:dk1>
      <a:srgbClr val="0A387A"/>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d5a6a2-2573-4eac-bce4-6dd9b0ca3a2f">
      <Terms xmlns="http://schemas.microsoft.com/office/infopath/2007/PartnerControls"/>
    </lcf76f155ced4ddcb4097134ff3c332f>
    <TaxCatchAll xmlns="69fbd81d-9fd2-4e3e-a410-19e2d7e3476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9F7A6F87662A46BC3DCAB0806680BC" ma:contentTypeVersion="15" ma:contentTypeDescription="Create a new document." ma:contentTypeScope="" ma:versionID="10748dbbc26aa23a5abf451f1abfc198">
  <xsd:schema xmlns:xsd="http://www.w3.org/2001/XMLSchema" xmlns:xs="http://www.w3.org/2001/XMLSchema" xmlns:p="http://schemas.microsoft.com/office/2006/metadata/properties" xmlns:ns2="2ed5a6a2-2573-4eac-bce4-6dd9b0ca3a2f" xmlns:ns3="69fbd81d-9fd2-4e3e-a410-19e2d7e34764" targetNamespace="http://schemas.microsoft.com/office/2006/metadata/properties" ma:root="true" ma:fieldsID="277864dcc61e4b5318fb86063901676c" ns2:_="" ns3:_="">
    <xsd:import namespace="2ed5a6a2-2573-4eac-bce4-6dd9b0ca3a2f"/>
    <xsd:import namespace="69fbd81d-9fd2-4e3e-a410-19e2d7e347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d5a6a2-2573-4eac-bce4-6dd9b0ca3a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dc966fa-4138-4b9c-b0e4-0cfe5a19203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fbd81d-9fd2-4e3e-a410-19e2d7e347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2806c24-24d6-433b-b935-2969ee3f24fe}" ma:internalName="TaxCatchAll" ma:showField="CatchAllData" ma:web="69fbd81d-9fd2-4e3e-a410-19e2d7e347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F80698-459F-4DBA-887B-5520919CFE0D}">
  <ds:schemaRefs>
    <ds:schemaRef ds:uri="2ed5a6a2-2573-4eac-bce4-6dd9b0ca3a2f"/>
    <ds:schemaRef ds:uri="69fbd81d-9fd2-4e3e-a410-19e2d7e347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4796241-7CF5-4328-B52A-0345A505AD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d5a6a2-2573-4eac-bce4-6dd9b0ca3a2f"/>
    <ds:schemaRef ds:uri="69fbd81d-9fd2-4e3e-a410-19e2d7e347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FB5ABA-8FA3-4ED9-8874-E1CFCCB1FA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1829</Words>
  <Application>Microsoft Office PowerPoint</Application>
  <PresentationFormat>On-screen Show (16:9)</PresentationFormat>
  <Paragraphs>137</Paragraphs>
  <Slides>11</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Abadi</vt:lpstr>
      <vt:lpstr>Abadi ExtraLight</vt:lpstr>
      <vt:lpstr>Arial</vt:lpstr>
      <vt:lpstr>Calibri</vt:lpstr>
      <vt:lpstr>Symbol</vt:lpstr>
      <vt:lpstr>Wingdings</vt:lpstr>
      <vt:lpstr>gcc-powerpoint-template</vt:lpstr>
      <vt:lpstr>Grassroots Neighbourhood Fund - A new Councillor led grant scheme </vt:lpstr>
      <vt:lpstr>Introduction from Councillor Paul Hodgkinson</vt:lpstr>
      <vt:lpstr>Aim of Grassroots Neighbourhood Fund</vt:lpstr>
      <vt:lpstr>Things that impact Health and Wellbeing can include…</vt:lpstr>
      <vt:lpstr>The Criteria </vt:lpstr>
      <vt:lpstr>For Example</vt:lpstr>
      <vt:lpstr>The Application Process</vt:lpstr>
      <vt:lpstr>The Application Process – Power Automate</vt:lpstr>
      <vt:lpstr>All Information is on the Website</vt:lpstr>
      <vt:lpstr>Cllr FAQs</vt:lpstr>
      <vt:lpstr>Questions and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KENYON, Rosie</cp:lastModifiedBy>
  <cp:revision>2</cp:revision>
  <dcterms:created xsi:type="dcterms:W3CDTF">2024-09-20T11:38:50Z</dcterms:created>
  <dcterms:modified xsi:type="dcterms:W3CDTF">2025-11-21T07:42:20Z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0x0101007E9F7A6F87662A46BC3DCAB0806680BC</vt:lpwstr>
  </property>
  <property fmtid="{D5CDD505-2E9C-101B-9397-08002B2CF9AE}" pid="3" name="_dlc_DocIdItemGuid">
    <vt:lpwstr>6e00bf64-d2d3-4eea-8408-118ffb07d3db</vt:lpwstr>
  </property>
  <property fmtid="{D5CDD505-2E9C-101B-9397-08002B2CF9AE}" pid="4" name="MediaServiceImageTags">
    <vt:lpwstr/>
  </property>
</Properties>
</file>