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49" r:id="rId2"/>
    <p:sldId id="355" r:id="rId3"/>
    <p:sldId id="356" r:id="rId4"/>
    <p:sldId id="357" r:id="rId5"/>
    <p:sldId id="358" r:id="rId6"/>
    <p:sldId id="359" r:id="rId7"/>
    <p:sldId id="617" r:id="rId8"/>
    <p:sldId id="620" r:id="rId9"/>
    <p:sldId id="621" r:id="rId10"/>
    <p:sldId id="362" r:id="rId11"/>
    <p:sldId id="364" r:id="rId12"/>
    <p:sldId id="618" r:id="rId13"/>
    <p:sldId id="623" r:id="rId14"/>
    <p:sldId id="606" r:id="rId15"/>
    <p:sldId id="619" r:id="rId16"/>
    <p:sldId id="622" r:id="rId17"/>
    <p:sldId id="360" r:id="rId18"/>
    <p:sldId id="361" r:id="rId19"/>
    <p:sldId id="344" r:id="rId20"/>
  </p:sldIdLst>
  <p:sldSz cx="9144000" cy="6858000" type="screen4x3"/>
  <p:notesSz cx="6742113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DC2F7F-11C1-FF50-825E-DA4D2EA8D9E4}" name="CUTHBERT, James (NHS GLOUCESTERSHIRE CCG)" initials="CJ(GC" userId="CUTHBERT, James (NHS GLOUCESTERSHIRE CCG)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FF0000"/>
    <a:srgbClr val="385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9" autoAdjust="0"/>
    <p:restoredTop sz="86432" autoAdjust="0"/>
  </p:normalViewPr>
  <p:slideViewPr>
    <p:cSldViewPr>
      <p:cViewPr varScale="1">
        <p:scale>
          <a:sx n="64" d="100"/>
          <a:sy n="64" d="100"/>
        </p:scale>
        <p:origin x="113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166" y="-72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THBERT, James (NHS GLOUCESTERSHIRE CCG)" userId="4fa47e76-e707-4b01-bd94-3240ec1e7ea9" providerId="ADAL" clId="{73485A1D-2245-4A98-B6F1-B5ADEE01E623}"/>
    <pc:docChg chg="modSld">
      <pc:chgData name="CUTHBERT, James (NHS GLOUCESTERSHIRE CCG)" userId="4fa47e76-e707-4b01-bd94-3240ec1e7ea9" providerId="ADAL" clId="{73485A1D-2245-4A98-B6F1-B5ADEE01E623}" dt="2022-06-17T12:42:19.552" v="34" actId="20577"/>
      <pc:docMkLst>
        <pc:docMk/>
      </pc:docMkLst>
      <pc:sldChg chg="modSp mod">
        <pc:chgData name="CUTHBERT, James (NHS GLOUCESTERSHIRE CCG)" userId="4fa47e76-e707-4b01-bd94-3240ec1e7ea9" providerId="ADAL" clId="{73485A1D-2245-4A98-B6F1-B5ADEE01E623}" dt="2022-06-17T12:42:19.552" v="34" actId="20577"/>
        <pc:sldMkLst>
          <pc:docMk/>
          <pc:sldMk cId="3841384754" sldId="349"/>
        </pc:sldMkLst>
        <pc:spChg chg="mod">
          <ac:chgData name="CUTHBERT, James (NHS GLOUCESTERSHIRE CCG)" userId="4fa47e76-e707-4b01-bd94-3240ec1e7ea9" providerId="ADAL" clId="{73485A1D-2245-4A98-B6F1-B5ADEE01E623}" dt="2022-06-17T12:42:19.552" v="34" actId="20577"/>
          <ac:spMkLst>
            <pc:docMk/>
            <pc:sldMk cId="3841384754" sldId="349"/>
            <ac:spMk id="6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[2022-05-25 Gloucestershire providers and locations by setting and SUG.xlsx]Residential!PivotTable4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Residential!$H$5</c:f>
              <c:strCache>
                <c:ptCount val="1"/>
                <c:pt idx="0">
                  <c:v>Homes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Residential!$G$6:$G$142</c:f>
              <c:strCache>
                <c:ptCount val="136"/>
                <c:pt idx="0">
                  <c:v>Park View Gloucester</c:v>
                </c:pt>
                <c:pt idx="1">
                  <c:v>Hunters Care Centre</c:v>
                </c:pt>
                <c:pt idx="2">
                  <c:v>Sandfields</c:v>
                </c:pt>
                <c:pt idx="3">
                  <c:v>Scarlet House</c:v>
                </c:pt>
                <c:pt idx="4">
                  <c:v>Windsor Street Care Centre</c:v>
                </c:pt>
                <c:pt idx="5">
                  <c:v>OSJCT Chestnut Court</c:v>
                </c:pt>
                <c:pt idx="6">
                  <c:v>OSJCT Millbrook Lodge</c:v>
                </c:pt>
                <c:pt idx="7">
                  <c:v>Monkscroft Care Centre</c:v>
                </c:pt>
                <c:pt idx="8">
                  <c:v>Oldbury House Care Home</c:v>
                </c:pt>
                <c:pt idx="9">
                  <c:v>Jubilee Lodge</c:v>
                </c:pt>
                <c:pt idx="10">
                  <c:v>Faithfull House</c:v>
                </c:pt>
                <c:pt idx="11">
                  <c:v>St Faith's Nursing Home</c:v>
                </c:pt>
                <c:pt idx="12">
                  <c:v>Moreton Hill Care Centre</c:v>
                </c:pt>
                <c:pt idx="13">
                  <c:v>Magnolia House</c:v>
                </c:pt>
                <c:pt idx="14">
                  <c:v>Whittington House Nursing Home</c:v>
                </c:pt>
                <c:pt idx="15">
                  <c:v>Badgeworth Court Care Centre</c:v>
                </c:pt>
                <c:pt idx="16">
                  <c:v>OSJCT Grevill House</c:v>
                </c:pt>
                <c:pt idx="17">
                  <c:v>The Lakes Care Centre</c:v>
                </c:pt>
                <c:pt idx="18">
                  <c:v>Upton Mill Care Home</c:v>
                </c:pt>
                <c:pt idx="19">
                  <c:v>Bishop's Cleeve Care Home</c:v>
                </c:pt>
                <c:pt idx="20">
                  <c:v>Wentworth Court Care Home</c:v>
                </c:pt>
                <c:pt idx="21">
                  <c:v>Thirlestaine Park Care Home</c:v>
                </c:pt>
                <c:pt idx="22">
                  <c:v>Nazareth House - Cheltenham</c:v>
                </c:pt>
                <c:pt idx="23">
                  <c:v>The Hollies Nursing Home</c:v>
                </c:pt>
                <c:pt idx="24">
                  <c:v>Pennwood Lodge Nursing Home</c:v>
                </c:pt>
                <c:pt idx="25">
                  <c:v>Elm Grove Care Home</c:v>
                </c:pt>
                <c:pt idx="26">
                  <c:v>Ashchurch View</c:v>
                </c:pt>
                <c:pt idx="27">
                  <c:v>Stratton Court</c:v>
                </c:pt>
                <c:pt idx="28">
                  <c:v>Lilleybrook Care Home</c:v>
                </c:pt>
                <c:pt idx="29">
                  <c:v>Richmond Village Cheltenham</c:v>
                </c:pt>
                <c:pt idx="30">
                  <c:v>Hyperion House</c:v>
                </c:pt>
                <c:pt idx="31">
                  <c:v>Bay Tree Court Care Centre</c:v>
                </c:pt>
                <c:pt idx="32">
                  <c:v>Brockworth House Care Centre</c:v>
                </c:pt>
                <c:pt idx="33">
                  <c:v>OSJCT Orchard House</c:v>
                </c:pt>
                <c:pt idx="34">
                  <c:v>Cotswold House Care Home</c:v>
                </c:pt>
                <c:pt idx="35">
                  <c:v>Edwardstow Court Care Centre</c:v>
                </c:pt>
                <c:pt idx="36">
                  <c:v>Royal Court</c:v>
                </c:pt>
                <c:pt idx="37">
                  <c:v>Euroclydon Nursing Home</c:v>
                </c:pt>
                <c:pt idx="38">
                  <c:v>Malvern View Care Home</c:v>
                </c:pt>
                <c:pt idx="39">
                  <c:v>Brunswick House Nursing Home</c:v>
                </c:pt>
                <c:pt idx="40">
                  <c:v>Westgreen House</c:v>
                </c:pt>
                <c:pt idx="41">
                  <c:v>OSJCT The Elms</c:v>
                </c:pt>
                <c:pt idx="42">
                  <c:v>Holly Oak Care Centre</c:v>
                </c:pt>
                <c:pt idx="43">
                  <c:v>Mill House</c:v>
                </c:pt>
                <c:pt idx="44">
                  <c:v>Ashley House Care Home</c:v>
                </c:pt>
                <c:pt idx="45">
                  <c:v>Minchinhampton Centre for the Elderly - Horsfall House</c:v>
                </c:pt>
                <c:pt idx="46">
                  <c:v>OSJCT Rodley House</c:v>
                </c:pt>
                <c:pt idx="47">
                  <c:v>Castleford House Nursing Home</c:v>
                </c:pt>
                <c:pt idx="48">
                  <c:v>OSJCT Westbury Court</c:v>
                </c:pt>
                <c:pt idx="49">
                  <c:v>Resthaven Nursing Home</c:v>
                </c:pt>
                <c:pt idx="50">
                  <c:v>Chapel House Care Centre</c:v>
                </c:pt>
                <c:pt idx="51">
                  <c:v>Forest Court Care Home</c:v>
                </c:pt>
                <c:pt idx="52">
                  <c:v>OSJCT Paternoster House - Gloucestershire</c:v>
                </c:pt>
                <c:pt idx="53">
                  <c:v>OSJCT The Coombs</c:v>
                </c:pt>
                <c:pt idx="54">
                  <c:v>Pine Tree Court Care Home</c:v>
                </c:pt>
                <c:pt idx="55">
                  <c:v>Highborder Lodge</c:v>
                </c:pt>
                <c:pt idx="56">
                  <c:v>OSJCT Henlow Court</c:v>
                </c:pt>
                <c:pt idx="57">
                  <c:v>OSJCT Bohanam House</c:v>
                </c:pt>
                <c:pt idx="58">
                  <c:v>Northleach Court Care Home with Nursing</c:v>
                </c:pt>
                <c:pt idx="59">
                  <c:v>Watermoor House</c:v>
                </c:pt>
                <c:pt idx="60">
                  <c:v>Ilsom House Care Home</c:v>
                </c:pt>
                <c:pt idx="61">
                  <c:v>Kingsley House</c:v>
                </c:pt>
                <c:pt idx="62">
                  <c:v>Hampton House</c:v>
                </c:pt>
                <c:pt idx="63">
                  <c:v>Chaxhill Hall</c:v>
                </c:pt>
                <c:pt idx="64">
                  <c:v>Charlton Kings Care Home</c:v>
                </c:pt>
                <c:pt idx="65">
                  <c:v>Saintbridge House Nursing and Residential Home</c:v>
                </c:pt>
                <c:pt idx="66">
                  <c:v>Astell</c:v>
                </c:pt>
                <c:pt idx="67">
                  <c:v>Hill Ash House Care Centre</c:v>
                </c:pt>
                <c:pt idx="68">
                  <c:v>Parton House</c:v>
                </c:pt>
                <c:pt idx="69">
                  <c:v>Westbourne Care Home</c:v>
                </c:pt>
                <c:pt idx="70">
                  <c:v>Breadstone Care Home with Nursing</c:v>
                </c:pt>
                <c:pt idx="71">
                  <c:v>Charnwood House Nursing Home</c:v>
                </c:pt>
                <c:pt idx="72">
                  <c:v>Redlands Acre</c:v>
                </c:pt>
                <c:pt idx="73">
                  <c:v>Winslow House</c:v>
                </c:pt>
                <c:pt idx="74">
                  <c:v>Guild House Residential Home</c:v>
                </c:pt>
                <c:pt idx="75">
                  <c:v>Longhope Manor</c:v>
                </c:pt>
                <c:pt idx="76">
                  <c:v>The Knoll</c:v>
                </c:pt>
                <c:pt idx="77">
                  <c:v>St Paul's Residential Home</c:v>
                </c:pt>
                <c:pt idx="78">
                  <c:v>Gloucestershire House - Care Home with Nursing Physical Disabilities</c:v>
                </c:pt>
                <c:pt idx="79">
                  <c:v>Keychange Charity Sceats Care Home</c:v>
                </c:pt>
                <c:pt idx="80">
                  <c:v>Wheatridge Court</c:v>
                </c:pt>
                <c:pt idx="81">
                  <c:v>Great Western Court</c:v>
                </c:pt>
                <c:pt idx="82">
                  <c:v>The Lawns</c:v>
                </c:pt>
                <c:pt idx="83">
                  <c:v>Magdalen House Nursing Home</c:v>
                </c:pt>
                <c:pt idx="84">
                  <c:v>Bramble House</c:v>
                </c:pt>
                <c:pt idx="85">
                  <c:v>The Old Rectory</c:v>
                </c:pt>
                <c:pt idx="86">
                  <c:v>The Steppes Residential Care Home</c:v>
                </c:pt>
                <c:pt idx="87">
                  <c:v>Woodstock Nursing Home</c:v>
                </c:pt>
                <c:pt idx="88">
                  <c:v>The Elms</c:v>
                </c:pt>
                <c:pt idx="89">
                  <c:v>Oakhaven Residential Care Home</c:v>
                </c:pt>
                <c:pt idx="90">
                  <c:v>Wotton Rise Nursing Home Limited</c:v>
                </c:pt>
                <c:pt idx="91">
                  <c:v>Highfields Residential/ Dementia Care Home</c:v>
                </c:pt>
                <c:pt idx="92">
                  <c:v>Queensbridge House</c:v>
                </c:pt>
                <c:pt idx="93">
                  <c:v>Chargrove Lawn</c:v>
                </c:pt>
                <c:pt idx="94">
                  <c:v>Bredon View</c:v>
                </c:pt>
                <c:pt idx="95">
                  <c:v>Northfield House</c:v>
                </c:pt>
                <c:pt idx="96">
                  <c:v>Newlands Nursing Care Centre</c:v>
                </c:pt>
                <c:pt idx="97">
                  <c:v>Richmond Village Painswick</c:v>
                </c:pt>
                <c:pt idx="98">
                  <c:v>Horton House Residential Care Home</c:v>
                </c:pt>
                <c:pt idx="99">
                  <c:v>Cavendish Care Home</c:v>
                </c:pt>
                <c:pt idx="100">
                  <c:v>Knightsbridge Lodge</c:v>
                </c:pt>
                <c:pt idx="101">
                  <c:v>Four Seasons</c:v>
                </c:pt>
                <c:pt idx="102">
                  <c:v>Dalkeith</c:v>
                </c:pt>
                <c:pt idx="103">
                  <c:v>Oak Tree Mews</c:v>
                </c:pt>
                <c:pt idx="104">
                  <c:v>The Orchards</c:v>
                </c:pt>
                <c:pt idx="105">
                  <c:v>Avalon Residential Home</c:v>
                </c:pt>
                <c:pt idx="106">
                  <c:v>Bafford House</c:v>
                </c:pt>
                <c:pt idx="107">
                  <c:v>Stinchcombe Manor</c:v>
                </c:pt>
                <c:pt idx="108">
                  <c:v>Sydenham House</c:v>
                </c:pt>
                <c:pt idx="109">
                  <c:v>Ambleside</c:v>
                </c:pt>
                <c:pt idx="110">
                  <c:v>Wisma Mulia</c:v>
                </c:pt>
                <c:pt idx="111">
                  <c:v>Gatwick House</c:v>
                </c:pt>
                <c:pt idx="112">
                  <c:v>Regency Retirement Home</c:v>
                </c:pt>
                <c:pt idx="113">
                  <c:v>The Retreat</c:v>
                </c:pt>
                <c:pt idx="114">
                  <c:v>Canonbury Residential Home</c:v>
                </c:pt>
                <c:pt idx="115">
                  <c:v>Darley Dale Care Home</c:v>
                </c:pt>
                <c:pt idx="116">
                  <c:v>More Hall Convent</c:v>
                </c:pt>
                <c:pt idx="117">
                  <c:v>Yercombe (Gloucestershire) Trust</c:v>
                </c:pt>
                <c:pt idx="118">
                  <c:v>Chosen Court</c:v>
                </c:pt>
                <c:pt idx="119">
                  <c:v>Alexander House Care Home - Cheltenham</c:v>
                </c:pt>
                <c:pt idx="120">
                  <c:v>Ravenswood House</c:v>
                </c:pt>
                <c:pt idx="121">
                  <c:v>Yew Tree House</c:v>
                </c:pt>
                <c:pt idx="122">
                  <c:v>Castleford Lodge</c:v>
                </c:pt>
                <c:pt idx="123">
                  <c:v>Branksome House</c:v>
                </c:pt>
                <c:pt idx="124">
                  <c:v>Cathedral View</c:v>
                </c:pt>
                <c:pt idx="125">
                  <c:v>Prospect House</c:v>
                </c:pt>
                <c:pt idx="126">
                  <c:v>Brook Lodge</c:v>
                </c:pt>
                <c:pt idx="127">
                  <c:v>Orchard Leigh</c:v>
                </c:pt>
                <c:pt idx="128">
                  <c:v>The Laurels</c:v>
                </c:pt>
                <c:pt idx="129">
                  <c:v>Fieldview</c:v>
                </c:pt>
                <c:pt idx="130">
                  <c:v>Hobbits Holt</c:v>
                </c:pt>
                <c:pt idx="131">
                  <c:v>Chestnut Residential Care Home</c:v>
                </c:pt>
                <c:pt idx="132">
                  <c:v>The Vicarage</c:v>
                </c:pt>
                <c:pt idx="133">
                  <c:v>Birches Grove</c:v>
                </c:pt>
                <c:pt idx="134">
                  <c:v>Joyleen</c:v>
                </c:pt>
                <c:pt idx="135">
                  <c:v>Cherry Tree Close</c:v>
                </c:pt>
              </c:strCache>
            </c:strRef>
          </c:cat>
          <c:val>
            <c:numRef>
              <c:f>Residential!$H$6:$H$142</c:f>
              <c:numCache>
                <c:formatCode>General</c:formatCode>
                <c:ptCount val="13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70-4A52-AB84-A5F8B4E4242F}"/>
            </c:ext>
          </c:extLst>
        </c:ser>
        <c:ser>
          <c:idx val="0"/>
          <c:order val="1"/>
          <c:tx>
            <c:strRef>
              <c:f>Residential!$I$5</c:f>
              <c:strCache>
                <c:ptCount val="1"/>
                <c:pt idx="0">
                  <c:v>Beds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Residential!$G$6:$G$142</c:f>
              <c:strCache>
                <c:ptCount val="136"/>
                <c:pt idx="0">
                  <c:v>Park View Gloucester</c:v>
                </c:pt>
                <c:pt idx="1">
                  <c:v>Hunters Care Centre</c:v>
                </c:pt>
                <c:pt idx="2">
                  <c:v>Sandfields</c:v>
                </c:pt>
                <c:pt idx="3">
                  <c:v>Scarlet House</c:v>
                </c:pt>
                <c:pt idx="4">
                  <c:v>Windsor Street Care Centre</c:v>
                </c:pt>
                <c:pt idx="5">
                  <c:v>OSJCT Chestnut Court</c:v>
                </c:pt>
                <c:pt idx="6">
                  <c:v>OSJCT Millbrook Lodge</c:v>
                </c:pt>
                <c:pt idx="7">
                  <c:v>Monkscroft Care Centre</c:v>
                </c:pt>
                <c:pt idx="8">
                  <c:v>Oldbury House Care Home</c:v>
                </c:pt>
                <c:pt idx="9">
                  <c:v>Jubilee Lodge</c:v>
                </c:pt>
                <c:pt idx="10">
                  <c:v>Faithfull House</c:v>
                </c:pt>
                <c:pt idx="11">
                  <c:v>St Faith's Nursing Home</c:v>
                </c:pt>
                <c:pt idx="12">
                  <c:v>Moreton Hill Care Centre</c:v>
                </c:pt>
                <c:pt idx="13">
                  <c:v>Magnolia House</c:v>
                </c:pt>
                <c:pt idx="14">
                  <c:v>Whittington House Nursing Home</c:v>
                </c:pt>
                <c:pt idx="15">
                  <c:v>Badgeworth Court Care Centre</c:v>
                </c:pt>
                <c:pt idx="16">
                  <c:v>OSJCT Grevill House</c:v>
                </c:pt>
                <c:pt idx="17">
                  <c:v>The Lakes Care Centre</c:v>
                </c:pt>
                <c:pt idx="18">
                  <c:v>Upton Mill Care Home</c:v>
                </c:pt>
                <c:pt idx="19">
                  <c:v>Bishop's Cleeve Care Home</c:v>
                </c:pt>
                <c:pt idx="20">
                  <c:v>Wentworth Court Care Home</c:v>
                </c:pt>
                <c:pt idx="21">
                  <c:v>Thirlestaine Park Care Home</c:v>
                </c:pt>
                <c:pt idx="22">
                  <c:v>Nazareth House - Cheltenham</c:v>
                </c:pt>
                <c:pt idx="23">
                  <c:v>The Hollies Nursing Home</c:v>
                </c:pt>
                <c:pt idx="24">
                  <c:v>Pennwood Lodge Nursing Home</c:v>
                </c:pt>
                <c:pt idx="25">
                  <c:v>Elm Grove Care Home</c:v>
                </c:pt>
                <c:pt idx="26">
                  <c:v>Ashchurch View</c:v>
                </c:pt>
                <c:pt idx="27">
                  <c:v>Stratton Court</c:v>
                </c:pt>
                <c:pt idx="28">
                  <c:v>Lilleybrook Care Home</c:v>
                </c:pt>
                <c:pt idx="29">
                  <c:v>Richmond Village Cheltenham</c:v>
                </c:pt>
                <c:pt idx="30">
                  <c:v>Hyperion House</c:v>
                </c:pt>
                <c:pt idx="31">
                  <c:v>Bay Tree Court Care Centre</c:v>
                </c:pt>
                <c:pt idx="32">
                  <c:v>Brockworth House Care Centre</c:v>
                </c:pt>
                <c:pt idx="33">
                  <c:v>OSJCT Orchard House</c:v>
                </c:pt>
                <c:pt idx="34">
                  <c:v>Cotswold House Care Home</c:v>
                </c:pt>
                <c:pt idx="35">
                  <c:v>Edwardstow Court Care Centre</c:v>
                </c:pt>
                <c:pt idx="36">
                  <c:v>Royal Court</c:v>
                </c:pt>
                <c:pt idx="37">
                  <c:v>Euroclydon Nursing Home</c:v>
                </c:pt>
                <c:pt idx="38">
                  <c:v>Malvern View Care Home</c:v>
                </c:pt>
                <c:pt idx="39">
                  <c:v>Brunswick House Nursing Home</c:v>
                </c:pt>
                <c:pt idx="40">
                  <c:v>Westgreen House</c:v>
                </c:pt>
                <c:pt idx="41">
                  <c:v>OSJCT The Elms</c:v>
                </c:pt>
                <c:pt idx="42">
                  <c:v>Holly Oak Care Centre</c:v>
                </c:pt>
                <c:pt idx="43">
                  <c:v>Mill House</c:v>
                </c:pt>
                <c:pt idx="44">
                  <c:v>Ashley House Care Home</c:v>
                </c:pt>
                <c:pt idx="45">
                  <c:v>Minchinhampton Centre for the Elderly - Horsfall House</c:v>
                </c:pt>
                <c:pt idx="46">
                  <c:v>OSJCT Rodley House</c:v>
                </c:pt>
                <c:pt idx="47">
                  <c:v>Castleford House Nursing Home</c:v>
                </c:pt>
                <c:pt idx="48">
                  <c:v>OSJCT Westbury Court</c:v>
                </c:pt>
                <c:pt idx="49">
                  <c:v>Resthaven Nursing Home</c:v>
                </c:pt>
                <c:pt idx="50">
                  <c:v>Chapel House Care Centre</c:v>
                </c:pt>
                <c:pt idx="51">
                  <c:v>Forest Court Care Home</c:v>
                </c:pt>
                <c:pt idx="52">
                  <c:v>OSJCT Paternoster House - Gloucestershire</c:v>
                </c:pt>
                <c:pt idx="53">
                  <c:v>OSJCT The Coombs</c:v>
                </c:pt>
                <c:pt idx="54">
                  <c:v>Pine Tree Court Care Home</c:v>
                </c:pt>
                <c:pt idx="55">
                  <c:v>Highborder Lodge</c:v>
                </c:pt>
                <c:pt idx="56">
                  <c:v>OSJCT Henlow Court</c:v>
                </c:pt>
                <c:pt idx="57">
                  <c:v>OSJCT Bohanam House</c:v>
                </c:pt>
                <c:pt idx="58">
                  <c:v>Northleach Court Care Home with Nursing</c:v>
                </c:pt>
                <c:pt idx="59">
                  <c:v>Watermoor House</c:v>
                </c:pt>
                <c:pt idx="60">
                  <c:v>Ilsom House Care Home</c:v>
                </c:pt>
                <c:pt idx="61">
                  <c:v>Kingsley House</c:v>
                </c:pt>
                <c:pt idx="62">
                  <c:v>Hampton House</c:v>
                </c:pt>
                <c:pt idx="63">
                  <c:v>Chaxhill Hall</c:v>
                </c:pt>
                <c:pt idx="64">
                  <c:v>Charlton Kings Care Home</c:v>
                </c:pt>
                <c:pt idx="65">
                  <c:v>Saintbridge House Nursing and Residential Home</c:v>
                </c:pt>
                <c:pt idx="66">
                  <c:v>Astell</c:v>
                </c:pt>
                <c:pt idx="67">
                  <c:v>Hill Ash House Care Centre</c:v>
                </c:pt>
                <c:pt idx="68">
                  <c:v>Parton House</c:v>
                </c:pt>
                <c:pt idx="69">
                  <c:v>Westbourne Care Home</c:v>
                </c:pt>
                <c:pt idx="70">
                  <c:v>Breadstone Care Home with Nursing</c:v>
                </c:pt>
                <c:pt idx="71">
                  <c:v>Charnwood House Nursing Home</c:v>
                </c:pt>
                <c:pt idx="72">
                  <c:v>Redlands Acre</c:v>
                </c:pt>
                <c:pt idx="73">
                  <c:v>Winslow House</c:v>
                </c:pt>
                <c:pt idx="74">
                  <c:v>Guild House Residential Home</c:v>
                </c:pt>
                <c:pt idx="75">
                  <c:v>Longhope Manor</c:v>
                </c:pt>
                <c:pt idx="76">
                  <c:v>The Knoll</c:v>
                </c:pt>
                <c:pt idx="77">
                  <c:v>St Paul's Residential Home</c:v>
                </c:pt>
                <c:pt idx="78">
                  <c:v>Gloucestershire House - Care Home with Nursing Physical Disabilities</c:v>
                </c:pt>
                <c:pt idx="79">
                  <c:v>Keychange Charity Sceats Care Home</c:v>
                </c:pt>
                <c:pt idx="80">
                  <c:v>Wheatridge Court</c:v>
                </c:pt>
                <c:pt idx="81">
                  <c:v>Great Western Court</c:v>
                </c:pt>
                <c:pt idx="82">
                  <c:v>The Lawns</c:v>
                </c:pt>
                <c:pt idx="83">
                  <c:v>Magdalen House Nursing Home</c:v>
                </c:pt>
                <c:pt idx="84">
                  <c:v>Bramble House</c:v>
                </c:pt>
                <c:pt idx="85">
                  <c:v>The Old Rectory</c:v>
                </c:pt>
                <c:pt idx="86">
                  <c:v>The Steppes Residential Care Home</c:v>
                </c:pt>
                <c:pt idx="87">
                  <c:v>Woodstock Nursing Home</c:v>
                </c:pt>
                <c:pt idx="88">
                  <c:v>The Elms</c:v>
                </c:pt>
                <c:pt idx="89">
                  <c:v>Oakhaven Residential Care Home</c:v>
                </c:pt>
                <c:pt idx="90">
                  <c:v>Wotton Rise Nursing Home Limited</c:v>
                </c:pt>
                <c:pt idx="91">
                  <c:v>Highfields Residential/ Dementia Care Home</c:v>
                </c:pt>
                <c:pt idx="92">
                  <c:v>Queensbridge House</c:v>
                </c:pt>
                <c:pt idx="93">
                  <c:v>Chargrove Lawn</c:v>
                </c:pt>
                <c:pt idx="94">
                  <c:v>Bredon View</c:v>
                </c:pt>
                <c:pt idx="95">
                  <c:v>Northfield House</c:v>
                </c:pt>
                <c:pt idx="96">
                  <c:v>Newlands Nursing Care Centre</c:v>
                </c:pt>
                <c:pt idx="97">
                  <c:v>Richmond Village Painswick</c:v>
                </c:pt>
                <c:pt idx="98">
                  <c:v>Horton House Residential Care Home</c:v>
                </c:pt>
                <c:pt idx="99">
                  <c:v>Cavendish Care Home</c:v>
                </c:pt>
                <c:pt idx="100">
                  <c:v>Knightsbridge Lodge</c:v>
                </c:pt>
                <c:pt idx="101">
                  <c:v>Four Seasons</c:v>
                </c:pt>
                <c:pt idx="102">
                  <c:v>Dalkeith</c:v>
                </c:pt>
                <c:pt idx="103">
                  <c:v>Oak Tree Mews</c:v>
                </c:pt>
                <c:pt idx="104">
                  <c:v>The Orchards</c:v>
                </c:pt>
                <c:pt idx="105">
                  <c:v>Avalon Residential Home</c:v>
                </c:pt>
                <c:pt idx="106">
                  <c:v>Bafford House</c:v>
                </c:pt>
                <c:pt idx="107">
                  <c:v>Stinchcombe Manor</c:v>
                </c:pt>
                <c:pt idx="108">
                  <c:v>Sydenham House</c:v>
                </c:pt>
                <c:pt idx="109">
                  <c:v>Ambleside</c:v>
                </c:pt>
                <c:pt idx="110">
                  <c:v>Wisma Mulia</c:v>
                </c:pt>
                <c:pt idx="111">
                  <c:v>Gatwick House</c:v>
                </c:pt>
                <c:pt idx="112">
                  <c:v>Regency Retirement Home</c:v>
                </c:pt>
                <c:pt idx="113">
                  <c:v>The Retreat</c:v>
                </c:pt>
                <c:pt idx="114">
                  <c:v>Canonbury Residential Home</c:v>
                </c:pt>
                <c:pt idx="115">
                  <c:v>Darley Dale Care Home</c:v>
                </c:pt>
                <c:pt idx="116">
                  <c:v>More Hall Convent</c:v>
                </c:pt>
                <c:pt idx="117">
                  <c:v>Yercombe (Gloucestershire) Trust</c:v>
                </c:pt>
                <c:pt idx="118">
                  <c:v>Chosen Court</c:v>
                </c:pt>
                <c:pt idx="119">
                  <c:v>Alexander House Care Home - Cheltenham</c:v>
                </c:pt>
                <c:pt idx="120">
                  <c:v>Ravenswood House</c:v>
                </c:pt>
                <c:pt idx="121">
                  <c:v>Yew Tree House</c:v>
                </c:pt>
                <c:pt idx="122">
                  <c:v>Castleford Lodge</c:v>
                </c:pt>
                <c:pt idx="123">
                  <c:v>Branksome House</c:v>
                </c:pt>
                <c:pt idx="124">
                  <c:v>Cathedral View</c:v>
                </c:pt>
                <c:pt idx="125">
                  <c:v>Prospect House</c:v>
                </c:pt>
                <c:pt idx="126">
                  <c:v>Brook Lodge</c:v>
                </c:pt>
                <c:pt idx="127">
                  <c:v>Orchard Leigh</c:v>
                </c:pt>
                <c:pt idx="128">
                  <c:v>The Laurels</c:v>
                </c:pt>
                <c:pt idx="129">
                  <c:v>Fieldview</c:v>
                </c:pt>
                <c:pt idx="130">
                  <c:v>Hobbits Holt</c:v>
                </c:pt>
                <c:pt idx="131">
                  <c:v>Chestnut Residential Care Home</c:v>
                </c:pt>
                <c:pt idx="132">
                  <c:v>The Vicarage</c:v>
                </c:pt>
                <c:pt idx="133">
                  <c:v>Birches Grove</c:v>
                </c:pt>
                <c:pt idx="134">
                  <c:v>Joyleen</c:v>
                </c:pt>
                <c:pt idx="135">
                  <c:v>Cherry Tree Close</c:v>
                </c:pt>
              </c:strCache>
            </c:strRef>
          </c:cat>
          <c:val>
            <c:numRef>
              <c:f>Residential!$I$6:$I$142</c:f>
              <c:numCache>
                <c:formatCode>General</c:formatCode>
                <c:ptCount val="136"/>
                <c:pt idx="0">
                  <c:v>102</c:v>
                </c:pt>
                <c:pt idx="1">
                  <c:v>97</c:v>
                </c:pt>
                <c:pt idx="2">
                  <c:v>90</c:v>
                </c:pt>
                <c:pt idx="3">
                  <c:v>86</c:v>
                </c:pt>
                <c:pt idx="4">
                  <c:v>81</c:v>
                </c:pt>
                <c:pt idx="5">
                  <c:v>80</c:v>
                </c:pt>
                <c:pt idx="6">
                  <c:v>80</c:v>
                </c:pt>
                <c:pt idx="7">
                  <c:v>80</c:v>
                </c:pt>
                <c:pt idx="8">
                  <c:v>75</c:v>
                </c:pt>
                <c:pt idx="9">
                  <c:v>74</c:v>
                </c:pt>
                <c:pt idx="10">
                  <c:v>72</c:v>
                </c:pt>
                <c:pt idx="11">
                  <c:v>69</c:v>
                </c:pt>
                <c:pt idx="12">
                  <c:v>67</c:v>
                </c:pt>
                <c:pt idx="13">
                  <c:v>67</c:v>
                </c:pt>
                <c:pt idx="14">
                  <c:v>66</c:v>
                </c:pt>
                <c:pt idx="15">
                  <c:v>65</c:v>
                </c:pt>
                <c:pt idx="16">
                  <c:v>65</c:v>
                </c:pt>
                <c:pt idx="17">
                  <c:v>64</c:v>
                </c:pt>
                <c:pt idx="18">
                  <c:v>64</c:v>
                </c:pt>
                <c:pt idx="19">
                  <c:v>64</c:v>
                </c:pt>
                <c:pt idx="20">
                  <c:v>64</c:v>
                </c:pt>
                <c:pt idx="21">
                  <c:v>63</c:v>
                </c:pt>
                <c:pt idx="22">
                  <c:v>63</c:v>
                </c:pt>
                <c:pt idx="23">
                  <c:v>62</c:v>
                </c:pt>
                <c:pt idx="24">
                  <c:v>62</c:v>
                </c:pt>
                <c:pt idx="25">
                  <c:v>60</c:v>
                </c:pt>
                <c:pt idx="26">
                  <c:v>60</c:v>
                </c:pt>
                <c:pt idx="27">
                  <c:v>60</c:v>
                </c:pt>
                <c:pt idx="28">
                  <c:v>60</c:v>
                </c:pt>
                <c:pt idx="29">
                  <c:v>60</c:v>
                </c:pt>
                <c:pt idx="30">
                  <c:v>59</c:v>
                </c:pt>
                <c:pt idx="31">
                  <c:v>59</c:v>
                </c:pt>
                <c:pt idx="32">
                  <c:v>55</c:v>
                </c:pt>
                <c:pt idx="33">
                  <c:v>50</c:v>
                </c:pt>
                <c:pt idx="34">
                  <c:v>48</c:v>
                </c:pt>
                <c:pt idx="35">
                  <c:v>48</c:v>
                </c:pt>
                <c:pt idx="36">
                  <c:v>48</c:v>
                </c:pt>
                <c:pt idx="37">
                  <c:v>48</c:v>
                </c:pt>
                <c:pt idx="38">
                  <c:v>47</c:v>
                </c:pt>
                <c:pt idx="39">
                  <c:v>46</c:v>
                </c:pt>
                <c:pt idx="40">
                  <c:v>45</c:v>
                </c:pt>
                <c:pt idx="41">
                  <c:v>45</c:v>
                </c:pt>
                <c:pt idx="42">
                  <c:v>45</c:v>
                </c:pt>
                <c:pt idx="43">
                  <c:v>45</c:v>
                </c:pt>
                <c:pt idx="44">
                  <c:v>44</c:v>
                </c:pt>
                <c:pt idx="45">
                  <c:v>44</c:v>
                </c:pt>
                <c:pt idx="46">
                  <c:v>43</c:v>
                </c:pt>
                <c:pt idx="47">
                  <c:v>43</c:v>
                </c:pt>
                <c:pt idx="48">
                  <c:v>42</c:v>
                </c:pt>
                <c:pt idx="49">
                  <c:v>42</c:v>
                </c:pt>
                <c:pt idx="50">
                  <c:v>41</c:v>
                </c:pt>
                <c:pt idx="51">
                  <c:v>40</c:v>
                </c:pt>
                <c:pt idx="52">
                  <c:v>40</c:v>
                </c:pt>
                <c:pt idx="53">
                  <c:v>40</c:v>
                </c:pt>
                <c:pt idx="54">
                  <c:v>40</c:v>
                </c:pt>
                <c:pt idx="55">
                  <c:v>40</c:v>
                </c:pt>
                <c:pt idx="56">
                  <c:v>40</c:v>
                </c:pt>
                <c:pt idx="57">
                  <c:v>40</c:v>
                </c:pt>
                <c:pt idx="58">
                  <c:v>40</c:v>
                </c:pt>
                <c:pt idx="59">
                  <c:v>39</c:v>
                </c:pt>
                <c:pt idx="60">
                  <c:v>38</c:v>
                </c:pt>
                <c:pt idx="61">
                  <c:v>37</c:v>
                </c:pt>
                <c:pt idx="62">
                  <c:v>37</c:v>
                </c:pt>
                <c:pt idx="63">
                  <c:v>36</c:v>
                </c:pt>
                <c:pt idx="64">
                  <c:v>36</c:v>
                </c:pt>
                <c:pt idx="65">
                  <c:v>36</c:v>
                </c:pt>
                <c:pt idx="66">
                  <c:v>36</c:v>
                </c:pt>
                <c:pt idx="67">
                  <c:v>36</c:v>
                </c:pt>
                <c:pt idx="68">
                  <c:v>36</c:v>
                </c:pt>
                <c:pt idx="69">
                  <c:v>36</c:v>
                </c:pt>
                <c:pt idx="70">
                  <c:v>35</c:v>
                </c:pt>
                <c:pt idx="71">
                  <c:v>35</c:v>
                </c:pt>
                <c:pt idx="72">
                  <c:v>35</c:v>
                </c:pt>
                <c:pt idx="73">
                  <c:v>35</c:v>
                </c:pt>
                <c:pt idx="74">
                  <c:v>35</c:v>
                </c:pt>
                <c:pt idx="75">
                  <c:v>34</c:v>
                </c:pt>
                <c:pt idx="76">
                  <c:v>34</c:v>
                </c:pt>
                <c:pt idx="77">
                  <c:v>32</c:v>
                </c:pt>
                <c:pt idx="78">
                  <c:v>30</c:v>
                </c:pt>
                <c:pt idx="79">
                  <c:v>30</c:v>
                </c:pt>
                <c:pt idx="80">
                  <c:v>30</c:v>
                </c:pt>
                <c:pt idx="81">
                  <c:v>30</c:v>
                </c:pt>
                <c:pt idx="82">
                  <c:v>30</c:v>
                </c:pt>
                <c:pt idx="83">
                  <c:v>30</c:v>
                </c:pt>
                <c:pt idx="84">
                  <c:v>29</c:v>
                </c:pt>
                <c:pt idx="85">
                  <c:v>29</c:v>
                </c:pt>
                <c:pt idx="86">
                  <c:v>29</c:v>
                </c:pt>
                <c:pt idx="87">
                  <c:v>28</c:v>
                </c:pt>
                <c:pt idx="88">
                  <c:v>28</c:v>
                </c:pt>
                <c:pt idx="89">
                  <c:v>27</c:v>
                </c:pt>
                <c:pt idx="90">
                  <c:v>27</c:v>
                </c:pt>
                <c:pt idx="91">
                  <c:v>27</c:v>
                </c:pt>
                <c:pt idx="92">
                  <c:v>27</c:v>
                </c:pt>
                <c:pt idx="93">
                  <c:v>26</c:v>
                </c:pt>
                <c:pt idx="94">
                  <c:v>26</c:v>
                </c:pt>
                <c:pt idx="95">
                  <c:v>25</c:v>
                </c:pt>
                <c:pt idx="96">
                  <c:v>25</c:v>
                </c:pt>
                <c:pt idx="97">
                  <c:v>24</c:v>
                </c:pt>
                <c:pt idx="98">
                  <c:v>24</c:v>
                </c:pt>
                <c:pt idx="99">
                  <c:v>24</c:v>
                </c:pt>
                <c:pt idx="100">
                  <c:v>22</c:v>
                </c:pt>
                <c:pt idx="101">
                  <c:v>21</c:v>
                </c:pt>
                <c:pt idx="102">
                  <c:v>20</c:v>
                </c:pt>
                <c:pt idx="103">
                  <c:v>20</c:v>
                </c:pt>
                <c:pt idx="104">
                  <c:v>20</c:v>
                </c:pt>
                <c:pt idx="105">
                  <c:v>20</c:v>
                </c:pt>
                <c:pt idx="106">
                  <c:v>19</c:v>
                </c:pt>
                <c:pt idx="107">
                  <c:v>19</c:v>
                </c:pt>
                <c:pt idx="108">
                  <c:v>19</c:v>
                </c:pt>
                <c:pt idx="109">
                  <c:v>18</c:v>
                </c:pt>
                <c:pt idx="110">
                  <c:v>17</c:v>
                </c:pt>
                <c:pt idx="111">
                  <c:v>14</c:v>
                </c:pt>
                <c:pt idx="112">
                  <c:v>14</c:v>
                </c:pt>
                <c:pt idx="113">
                  <c:v>14</c:v>
                </c:pt>
                <c:pt idx="114">
                  <c:v>13</c:v>
                </c:pt>
                <c:pt idx="115">
                  <c:v>13</c:v>
                </c:pt>
                <c:pt idx="116">
                  <c:v>12</c:v>
                </c:pt>
                <c:pt idx="117">
                  <c:v>11</c:v>
                </c:pt>
                <c:pt idx="118">
                  <c:v>11</c:v>
                </c:pt>
                <c:pt idx="119">
                  <c:v>10</c:v>
                </c:pt>
                <c:pt idx="120">
                  <c:v>10</c:v>
                </c:pt>
                <c:pt idx="121">
                  <c:v>9</c:v>
                </c:pt>
                <c:pt idx="122">
                  <c:v>9</c:v>
                </c:pt>
                <c:pt idx="123">
                  <c:v>9</c:v>
                </c:pt>
                <c:pt idx="124">
                  <c:v>9</c:v>
                </c:pt>
                <c:pt idx="125">
                  <c:v>9</c:v>
                </c:pt>
                <c:pt idx="126">
                  <c:v>8</c:v>
                </c:pt>
                <c:pt idx="127">
                  <c:v>8</c:v>
                </c:pt>
                <c:pt idx="128">
                  <c:v>8</c:v>
                </c:pt>
                <c:pt idx="129">
                  <c:v>7</c:v>
                </c:pt>
                <c:pt idx="130">
                  <c:v>7</c:v>
                </c:pt>
                <c:pt idx="131">
                  <c:v>5</c:v>
                </c:pt>
                <c:pt idx="132">
                  <c:v>5</c:v>
                </c:pt>
                <c:pt idx="133">
                  <c:v>4</c:v>
                </c:pt>
                <c:pt idx="134">
                  <c:v>3</c:v>
                </c:pt>
                <c:pt idx="13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70-4A52-AB84-A5F8B4E42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9910160"/>
        <c:axId val="1619912240"/>
      </c:barChart>
      <c:catAx>
        <c:axId val="1619910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19912240"/>
        <c:crosses val="autoZero"/>
        <c:auto val="1"/>
        <c:lblAlgn val="ctr"/>
        <c:lblOffset val="100"/>
        <c:noMultiLvlLbl val="0"/>
      </c:catAx>
      <c:valAx>
        <c:axId val="1619912240"/>
        <c:scaling>
          <c:orientation val="minMax"/>
          <c:max val="1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991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[2022-05-25 Gloucestershire providers and locations by setting and SUG.xlsx]Residential!PivotTable4</c:name>
    <c:fmtId val="33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Residential!$H$5</c:f>
              <c:strCache>
                <c:ptCount val="1"/>
                <c:pt idx="0">
                  <c:v>Homes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Residential!$G$6:$G$101</c:f>
              <c:strCache>
                <c:ptCount val="95"/>
                <c:pt idx="0">
                  <c:v>The Orders Of St. John Care Trust</c:v>
                </c:pt>
                <c:pt idx="1">
                  <c:v>Barchester Healthcare Homes Limited</c:v>
                </c:pt>
                <c:pt idx="2">
                  <c:v>Lilian Faithfull Care</c:v>
                </c:pt>
                <c:pt idx="3">
                  <c:v>C.T.C.H. Limited</c:v>
                </c:pt>
                <c:pt idx="4">
                  <c:v>Care UK Community Partnerships Ltd</c:v>
                </c:pt>
                <c:pt idx="5">
                  <c:v>Littlecombe Park Limited</c:v>
                </c:pt>
                <c:pt idx="6">
                  <c:v>Parkview Gloucester Ltd</c:v>
                </c:pt>
                <c:pt idx="7">
                  <c:v>Richmond Villages Operations Limited</c:v>
                </c:pt>
                <c:pt idx="8">
                  <c:v>HC-One Limited</c:v>
                </c:pt>
                <c:pt idx="9">
                  <c:v>The Grange Care Centre (Eastington) Limited</c:v>
                </c:pt>
                <c:pt idx="10">
                  <c:v>Gloucestershire County Council</c:v>
                </c:pt>
                <c:pt idx="11">
                  <c:v>Coate Water Care Company (Church View Nursing Home) Limited</c:v>
                </c:pt>
                <c:pt idx="12">
                  <c:v>Summerfield Medical Limited</c:v>
                </c:pt>
                <c:pt idx="13">
                  <c:v>E.C. Investments (Gloucestershire) Limited</c:v>
                </c:pt>
                <c:pt idx="14">
                  <c:v>The Gloucester Charities Trust</c:v>
                </c:pt>
                <c:pt idx="15">
                  <c:v>The Bishops Care Home Limited</c:v>
                </c:pt>
                <c:pt idx="16">
                  <c:v>First Cheltenham Care Limited</c:v>
                </c:pt>
                <c:pt idx="17">
                  <c:v>Porthaven Care Homes No 3 Limited</c:v>
                </c:pt>
                <c:pt idx="18">
                  <c:v>Nazareth Care Charitable Trust</c:v>
                </c:pt>
                <c:pt idx="19">
                  <c:v>Porthaven Care Homes No 2 Limited</c:v>
                </c:pt>
                <c:pt idx="20">
                  <c:v>The Grange Care Centre (Cheltenham) Limited</c:v>
                </c:pt>
                <c:pt idx="21">
                  <c:v>Bupa Care Homes (CFChomes) Limited</c:v>
                </c:pt>
                <c:pt idx="22">
                  <c:v>Aura Care Living LTD</c:v>
                </c:pt>
                <c:pt idx="23">
                  <c:v>Diva Care Limited</c:v>
                </c:pt>
                <c:pt idx="24">
                  <c:v>European Healthcare Group PLC</c:v>
                </c:pt>
                <c:pt idx="25">
                  <c:v>Methodist Homes</c:v>
                </c:pt>
                <c:pt idx="26">
                  <c:v>Milkwood Care Ltd</c:v>
                </c:pt>
                <c:pt idx="27">
                  <c:v>Cotswold House Care Home Limited</c:v>
                </c:pt>
                <c:pt idx="28">
                  <c:v>Chantry Retirement Homes Limited</c:v>
                </c:pt>
                <c:pt idx="29">
                  <c:v>Malvern View (SW Care) Ltd</c:v>
                </c:pt>
                <c:pt idx="30">
                  <c:v>Buckland Care Limited</c:v>
                </c:pt>
                <c:pt idx="31">
                  <c:v>Westgreen Care Ltd</c:v>
                </c:pt>
                <c:pt idx="32">
                  <c:v>Caring Homes Healthcare Group Limited</c:v>
                </c:pt>
                <c:pt idx="33">
                  <c:v>Minchinhampton Centre For The Elderly Limited</c:v>
                </c:pt>
                <c:pt idx="34">
                  <c:v>Bupa Care Homes (BNH) Limited</c:v>
                </c:pt>
                <c:pt idx="35">
                  <c:v>Mr Roger Bruce Thorne</c:v>
                </c:pt>
                <c:pt idx="36">
                  <c:v>Northleach Court Care Home Limited</c:v>
                </c:pt>
                <c:pt idx="37">
                  <c:v>Woodland Healthcare Limited</c:v>
                </c:pt>
                <c:pt idx="38">
                  <c:v>Forest Court Care Limited</c:v>
                </c:pt>
                <c:pt idx="39">
                  <c:v>Watermoor House RCH</c:v>
                </c:pt>
                <c:pt idx="40">
                  <c:v>HC-One No.1 Limited</c:v>
                </c:pt>
                <c:pt idx="41">
                  <c:v>The Cotswold Nursing Home Company Limited</c:v>
                </c:pt>
                <c:pt idx="42">
                  <c:v>Curtis Homes Limited</c:v>
                </c:pt>
                <c:pt idx="43">
                  <c:v>Fidelia CK Limited</c:v>
                </c:pt>
                <c:pt idx="44">
                  <c:v>Westbourne Care Limited</c:v>
                </c:pt>
                <c:pt idx="45">
                  <c:v>Mr &amp; Mrs P A Whitehouse</c:v>
                </c:pt>
                <c:pt idx="46">
                  <c:v>Painswick Road Care Home Ltd</c:v>
                </c:pt>
                <c:pt idx="47">
                  <c:v>Winslow House Limited</c:v>
                </c:pt>
                <c:pt idx="48">
                  <c:v>Blanchworth Care Homes Limited</c:v>
                </c:pt>
                <c:pt idx="49">
                  <c:v>MCKAT Care Homes Ltd</c:v>
                </c:pt>
                <c:pt idx="50">
                  <c:v>Distinctive Care Limited</c:v>
                </c:pt>
                <c:pt idx="51">
                  <c:v>Alder Meadow Limited</c:v>
                </c:pt>
                <c:pt idx="52">
                  <c:v>Mrs Mobina Sayani</c:v>
                </c:pt>
                <c:pt idx="53">
                  <c:v>Keychange Charity</c:v>
                </c:pt>
                <c:pt idx="54">
                  <c:v>The Lawns Limited</c:v>
                </c:pt>
                <c:pt idx="55">
                  <c:v>Leonard Cheshire Disability</c:v>
                </c:pt>
                <c:pt idx="56">
                  <c:v>The Steppes Care Limited</c:v>
                </c:pt>
                <c:pt idx="57">
                  <c:v>Chosen Care Limited</c:v>
                </c:pt>
                <c:pt idx="58">
                  <c:v>Forestglade Limited</c:v>
                </c:pt>
                <c:pt idx="59">
                  <c:v>Evergreen Care Services Ltd</c:v>
                </c:pt>
                <c:pt idx="60">
                  <c:v>Accommodating Care Newent Limited</c:v>
                </c:pt>
                <c:pt idx="61">
                  <c:v>Oakhaven Residential Care Home Limited</c:v>
                </c:pt>
                <c:pt idx="62">
                  <c:v>Wotton Rise Nursing Home Limited</c:v>
                </c:pt>
                <c:pt idx="63">
                  <c:v>Queensbridge Care Limited</c:v>
                </c:pt>
                <c:pt idx="64">
                  <c:v>Berkeley Health Care Limited</c:v>
                </c:pt>
                <c:pt idx="65">
                  <c:v>Northfield Care Limited</c:v>
                </c:pt>
                <c:pt idx="66">
                  <c:v>Highcleeve Limited</c:v>
                </c:pt>
                <c:pt idx="67">
                  <c:v>Cavendish Care Home Limited</c:v>
                </c:pt>
                <c:pt idx="68">
                  <c:v>Kudos Care (UK) Limited</c:v>
                </c:pt>
                <c:pt idx="69">
                  <c:v>Four Seasons Mickleton Limited</c:v>
                </c:pt>
                <c:pt idx="70">
                  <c:v>The Orchard Trust</c:v>
                </c:pt>
                <c:pt idx="71">
                  <c:v>ARTI Care Homes (Gloucester) Limited</c:v>
                </c:pt>
                <c:pt idx="72">
                  <c:v>Amicis Care Limited</c:v>
                </c:pt>
                <c:pt idx="73">
                  <c:v>Stroud Care Property Limited</c:v>
                </c:pt>
                <c:pt idx="74">
                  <c:v>Mr Manmohun Ramnial</c:v>
                </c:pt>
                <c:pt idx="75">
                  <c:v>Sydenham House Care Home LTD</c:v>
                </c:pt>
                <c:pt idx="76">
                  <c:v>Mr and Mrs J C Walsh</c:v>
                </c:pt>
                <c:pt idx="77">
                  <c:v>Fountain Housing Association Limited</c:v>
                </c:pt>
                <c:pt idx="78">
                  <c:v>Voyage 1 Limited</c:v>
                </c:pt>
                <c:pt idx="79">
                  <c:v>Mary Rush Care Limited</c:v>
                </c:pt>
                <c:pt idx="80">
                  <c:v>Danielle Hudd, Julian Ashbee, Steven Ashbee</c:v>
                </c:pt>
                <c:pt idx="81">
                  <c:v>Severn Care Limited</c:v>
                </c:pt>
                <c:pt idx="82">
                  <c:v>Excellence In Care Ltd</c:v>
                </c:pt>
                <c:pt idx="83">
                  <c:v>Mrs Mary Rebekah O'Connor</c:v>
                </c:pt>
                <c:pt idx="84">
                  <c:v>Grace and Compassion Benedictines</c:v>
                </c:pt>
                <c:pt idx="85">
                  <c:v>Parkcare Homes (No.2) Limited</c:v>
                </c:pt>
                <c:pt idx="86">
                  <c:v>The Yercombe (Gloucestershire) Trust</c:v>
                </c:pt>
                <c:pt idx="87">
                  <c:v>Dr Ahmed &amp; Mrs Lesley El Banna</c:v>
                </c:pt>
                <c:pt idx="88">
                  <c:v>Associated Care Solutions Limited</c:v>
                </c:pt>
                <c:pt idx="89">
                  <c:v>Innovation Care Limited</c:v>
                </c:pt>
                <c:pt idx="90">
                  <c:v>The Laurels Care Services Limited</c:v>
                </c:pt>
                <c:pt idx="91">
                  <c:v>Stroud Care Services Limited</c:v>
                </c:pt>
                <c:pt idx="92">
                  <c:v>Nazdak Limited</c:v>
                </c:pt>
                <c:pt idx="93">
                  <c:v>D &amp; L Support Ltd</c:v>
                </c:pt>
                <c:pt idx="94">
                  <c:v>Gloucestershire Group Homes Limited</c:v>
                </c:pt>
              </c:strCache>
            </c:strRef>
          </c:cat>
          <c:val>
            <c:numRef>
              <c:f>Residential!$H$6:$H$101</c:f>
              <c:numCache>
                <c:formatCode>General</c:formatCode>
                <c:ptCount val="95"/>
                <c:pt idx="0">
                  <c:v>16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4</c:v>
                </c:pt>
                <c:pt idx="11">
                  <c:v>2</c:v>
                </c:pt>
                <c:pt idx="12">
                  <c:v>1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2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3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2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2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44-481C-9B6F-B701AAC1F442}"/>
            </c:ext>
          </c:extLst>
        </c:ser>
        <c:ser>
          <c:idx val="1"/>
          <c:order val="1"/>
          <c:tx>
            <c:strRef>
              <c:f>Residential!$I$5</c:f>
              <c:strCache>
                <c:ptCount val="1"/>
                <c:pt idx="0">
                  <c:v>Beds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Residential!$G$6:$G$101</c:f>
              <c:strCache>
                <c:ptCount val="95"/>
                <c:pt idx="0">
                  <c:v>The Orders Of St. John Care Trust</c:v>
                </c:pt>
                <c:pt idx="1">
                  <c:v>Barchester Healthcare Homes Limited</c:v>
                </c:pt>
                <c:pt idx="2">
                  <c:v>Lilian Faithfull Care</c:v>
                </c:pt>
                <c:pt idx="3">
                  <c:v>C.T.C.H. Limited</c:v>
                </c:pt>
                <c:pt idx="4">
                  <c:v>Care UK Community Partnerships Ltd</c:v>
                </c:pt>
                <c:pt idx="5">
                  <c:v>Littlecombe Park Limited</c:v>
                </c:pt>
                <c:pt idx="6">
                  <c:v>Parkview Gloucester Ltd</c:v>
                </c:pt>
                <c:pt idx="7">
                  <c:v>Richmond Villages Operations Limited</c:v>
                </c:pt>
                <c:pt idx="8">
                  <c:v>HC-One Limited</c:v>
                </c:pt>
                <c:pt idx="9">
                  <c:v>The Grange Care Centre (Eastington) Limited</c:v>
                </c:pt>
                <c:pt idx="10">
                  <c:v>Gloucestershire County Council</c:v>
                </c:pt>
                <c:pt idx="11">
                  <c:v>Coate Water Care Company (Church View Nursing Home) Limited</c:v>
                </c:pt>
                <c:pt idx="12">
                  <c:v>Summerfield Medical Limited</c:v>
                </c:pt>
                <c:pt idx="13">
                  <c:v>E.C. Investments (Gloucestershire) Limited</c:v>
                </c:pt>
                <c:pt idx="14">
                  <c:v>The Gloucester Charities Trust</c:v>
                </c:pt>
                <c:pt idx="15">
                  <c:v>The Bishops Care Home Limited</c:v>
                </c:pt>
                <c:pt idx="16">
                  <c:v>First Cheltenham Care Limited</c:v>
                </c:pt>
                <c:pt idx="17">
                  <c:v>Porthaven Care Homes No 3 Limited</c:v>
                </c:pt>
                <c:pt idx="18">
                  <c:v>Nazareth Care Charitable Trust</c:v>
                </c:pt>
                <c:pt idx="19">
                  <c:v>Porthaven Care Homes No 2 Limited</c:v>
                </c:pt>
                <c:pt idx="20">
                  <c:v>The Grange Care Centre (Cheltenham) Limited</c:v>
                </c:pt>
                <c:pt idx="21">
                  <c:v>Bupa Care Homes (CFChomes) Limited</c:v>
                </c:pt>
                <c:pt idx="22">
                  <c:v>Aura Care Living LTD</c:v>
                </c:pt>
                <c:pt idx="23">
                  <c:v>Diva Care Limited</c:v>
                </c:pt>
                <c:pt idx="24">
                  <c:v>European Healthcare Group PLC</c:v>
                </c:pt>
                <c:pt idx="25">
                  <c:v>Methodist Homes</c:v>
                </c:pt>
                <c:pt idx="26">
                  <c:v>Milkwood Care Ltd</c:v>
                </c:pt>
                <c:pt idx="27">
                  <c:v>Cotswold House Care Home Limited</c:v>
                </c:pt>
                <c:pt idx="28">
                  <c:v>Chantry Retirement Homes Limited</c:v>
                </c:pt>
                <c:pt idx="29">
                  <c:v>Malvern View (SW Care) Ltd</c:v>
                </c:pt>
                <c:pt idx="30">
                  <c:v>Buckland Care Limited</c:v>
                </c:pt>
                <c:pt idx="31">
                  <c:v>Westgreen Care Ltd</c:v>
                </c:pt>
                <c:pt idx="32">
                  <c:v>Caring Homes Healthcare Group Limited</c:v>
                </c:pt>
                <c:pt idx="33">
                  <c:v>Minchinhampton Centre For The Elderly Limited</c:v>
                </c:pt>
                <c:pt idx="34">
                  <c:v>Bupa Care Homes (BNH) Limited</c:v>
                </c:pt>
                <c:pt idx="35">
                  <c:v>Mr Roger Bruce Thorne</c:v>
                </c:pt>
                <c:pt idx="36">
                  <c:v>Northleach Court Care Home Limited</c:v>
                </c:pt>
                <c:pt idx="37">
                  <c:v>Woodland Healthcare Limited</c:v>
                </c:pt>
                <c:pt idx="38">
                  <c:v>Forest Court Care Limited</c:v>
                </c:pt>
                <c:pt idx="39">
                  <c:v>Watermoor House RCH</c:v>
                </c:pt>
                <c:pt idx="40">
                  <c:v>HC-One No.1 Limited</c:v>
                </c:pt>
                <c:pt idx="41">
                  <c:v>The Cotswold Nursing Home Company Limited</c:v>
                </c:pt>
                <c:pt idx="42">
                  <c:v>Curtis Homes Limited</c:v>
                </c:pt>
                <c:pt idx="43">
                  <c:v>Fidelia CK Limited</c:v>
                </c:pt>
                <c:pt idx="44">
                  <c:v>Westbourne Care Limited</c:v>
                </c:pt>
                <c:pt idx="45">
                  <c:v>Mr &amp; Mrs P A Whitehouse</c:v>
                </c:pt>
                <c:pt idx="46">
                  <c:v>Painswick Road Care Home Ltd</c:v>
                </c:pt>
                <c:pt idx="47">
                  <c:v>Winslow House Limited</c:v>
                </c:pt>
                <c:pt idx="48">
                  <c:v>Blanchworth Care Homes Limited</c:v>
                </c:pt>
                <c:pt idx="49">
                  <c:v>MCKAT Care Homes Ltd</c:v>
                </c:pt>
                <c:pt idx="50">
                  <c:v>Distinctive Care Limited</c:v>
                </c:pt>
                <c:pt idx="51">
                  <c:v>Alder Meadow Limited</c:v>
                </c:pt>
                <c:pt idx="52">
                  <c:v>Mrs Mobina Sayani</c:v>
                </c:pt>
                <c:pt idx="53">
                  <c:v>Keychange Charity</c:v>
                </c:pt>
                <c:pt idx="54">
                  <c:v>The Lawns Limited</c:v>
                </c:pt>
                <c:pt idx="55">
                  <c:v>Leonard Cheshire Disability</c:v>
                </c:pt>
                <c:pt idx="56">
                  <c:v>The Steppes Care Limited</c:v>
                </c:pt>
                <c:pt idx="57">
                  <c:v>Chosen Care Limited</c:v>
                </c:pt>
                <c:pt idx="58">
                  <c:v>Forestglade Limited</c:v>
                </c:pt>
                <c:pt idx="59">
                  <c:v>Evergreen Care Services Ltd</c:v>
                </c:pt>
                <c:pt idx="60">
                  <c:v>Accommodating Care Newent Limited</c:v>
                </c:pt>
                <c:pt idx="61">
                  <c:v>Oakhaven Residential Care Home Limited</c:v>
                </c:pt>
                <c:pt idx="62">
                  <c:v>Wotton Rise Nursing Home Limited</c:v>
                </c:pt>
                <c:pt idx="63">
                  <c:v>Queensbridge Care Limited</c:v>
                </c:pt>
                <c:pt idx="64">
                  <c:v>Berkeley Health Care Limited</c:v>
                </c:pt>
                <c:pt idx="65">
                  <c:v>Northfield Care Limited</c:v>
                </c:pt>
                <c:pt idx="66">
                  <c:v>Highcleeve Limited</c:v>
                </c:pt>
                <c:pt idx="67">
                  <c:v>Cavendish Care Home Limited</c:v>
                </c:pt>
                <c:pt idx="68">
                  <c:v>Kudos Care (UK) Limited</c:v>
                </c:pt>
                <c:pt idx="69">
                  <c:v>Four Seasons Mickleton Limited</c:v>
                </c:pt>
                <c:pt idx="70">
                  <c:v>The Orchard Trust</c:v>
                </c:pt>
                <c:pt idx="71">
                  <c:v>ARTI Care Homes (Gloucester) Limited</c:v>
                </c:pt>
                <c:pt idx="72">
                  <c:v>Amicis Care Limited</c:v>
                </c:pt>
                <c:pt idx="73">
                  <c:v>Stroud Care Property Limited</c:v>
                </c:pt>
                <c:pt idx="74">
                  <c:v>Mr Manmohun Ramnial</c:v>
                </c:pt>
                <c:pt idx="75">
                  <c:v>Sydenham House Care Home LTD</c:v>
                </c:pt>
                <c:pt idx="76">
                  <c:v>Mr and Mrs J C Walsh</c:v>
                </c:pt>
                <c:pt idx="77">
                  <c:v>Fountain Housing Association Limited</c:v>
                </c:pt>
                <c:pt idx="78">
                  <c:v>Voyage 1 Limited</c:v>
                </c:pt>
                <c:pt idx="79">
                  <c:v>Mary Rush Care Limited</c:v>
                </c:pt>
                <c:pt idx="80">
                  <c:v>Danielle Hudd, Julian Ashbee, Steven Ashbee</c:v>
                </c:pt>
                <c:pt idx="81">
                  <c:v>Severn Care Limited</c:v>
                </c:pt>
                <c:pt idx="82">
                  <c:v>Excellence In Care Ltd</c:v>
                </c:pt>
                <c:pt idx="83">
                  <c:v>Mrs Mary Rebekah O'Connor</c:v>
                </c:pt>
                <c:pt idx="84">
                  <c:v>Grace and Compassion Benedictines</c:v>
                </c:pt>
                <c:pt idx="85">
                  <c:v>Parkcare Homes (No.2) Limited</c:v>
                </c:pt>
                <c:pt idx="86">
                  <c:v>The Yercombe (Gloucestershire) Trust</c:v>
                </c:pt>
                <c:pt idx="87">
                  <c:v>Dr Ahmed &amp; Mrs Lesley El Banna</c:v>
                </c:pt>
                <c:pt idx="88">
                  <c:v>Associated Care Solutions Limited</c:v>
                </c:pt>
                <c:pt idx="89">
                  <c:v>Innovation Care Limited</c:v>
                </c:pt>
                <c:pt idx="90">
                  <c:v>The Laurels Care Services Limited</c:v>
                </c:pt>
                <c:pt idx="91">
                  <c:v>Stroud Care Services Limited</c:v>
                </c:pt>
                <c:pt idx="92">
                  <c:v>Nazdak Limited</c:v>
                </c:pt>
                <c:pt idx="93">
                  <c:v>D &amp; L Support Ltd</c:v>
                </c:pt>
                <c:pt idx="94">
                  <c:v>Gloucestershire Group Homes Limited</c:v>
                </c:pt>
              </c:strCache>
            </c:strRef>
          </c:cat>
          <c:val>
            <c:numRef>
              <c:f>Residential!$I$6:$I$101</c:f>
              <c:numCache>
                <c:formatCode>General</c:formatCode>
                <c:ptCount val="95"/>
                <c:pt idx="0">
                  <c:v>912</c:v>
                </c:pt>
                <c:pt idx="1">
                  <c:v>289</c:v>
                </c:pt>
                <c:pt idx="2">
                  <c:v>267</c:v>
                </c:pt>
                <c:pt idx="3">
                  <c:v>190</c:v>
                </c:pt>
                <c:pt idx="4">
                  <c:v>176</c:v>
                </c:pt>
                <c:pt idx="5">
                  <c:v>107</c:v>
                </c:pt>
                <c:pt idx="6">
                  <c:v>102</c:v>
                </c:pt>
                <c:pt idx="7">
                  <c:v>84</c:v>
                </c:pt>
                <c:pt idx="8">
                  <c:v>82</c:v>
                </c:pt>
                <c:pt idx="9">
                  <c:v>75</c:v>
                </c:pt>
                <c:pt idx="10">
                  <c:v>74</c:v>
                </c:pt>
                <c:pt idx="11">
                  <c:v>69</c:v>
                </c:pt>
                <c:pt idx="12">
                  <c:v>66</c:v>
                </c:pt>
                <c:pt idx="13">
                  <c:v>65</c:v>
                </c:pt>
                <c:pt idx="14">
                  <c:v>65</c:v>
                </c:pt>
                <c:pt idx="15">
                  <c:v>64</c:v>
                </c:pt>
                <c:pt idx="16">
                  <c:v>64</c:v>
                </c:pt>
                <c:pt idx="17">
                  <c:v>64</c:v>
                </c:pt>
                <c:pt idx="18">
                  <c:v>63</c:v>
                </c:pt>
                <c:pt idx="19">
                  <c:v>63</c:v>
                </c:pt>
                <c:pt idx="20">
                  <c:v>60</c:v>
                </c:pt>
                <c:pt idx="21">
                  <c:v>60</c:v>
                </c:pt>
                <c:pt idx="22">
                  <c:v>60</c:v>
                </c:pt>
                <c:pt idx="23">
                  <c:v>59</c:v>
                </c:pt>
                <c:pt idx="24">
                  <c:v>59</c:v>
                </c:pt>
                <c:pt idx="25">
                  <c:v>55</c:v>
                </c:pt>
                <c:pt idx="26">
                  <c:v>52</c:v>
                </c:pt>
                <c:pt idx="27">
                  <c:v>48</c:v>
                </c:pt>
                <c:pt idx="28">
                  <c:v>48</c:v>
                </c:pt>
                <c:pt idx="29">
                  <c:v>47</c:v>
                </c:pt>
                <c:pt idx="30">
                  <c:v>46</c:v>
                </c:pt>
                <c:pt idx="31">
                  <c:v>45</c:v>
                </c:pt>
                <c:pt idx="32">
                  <c:v>45</c:v>
                </c:pt>
                <c:pt idx="33">
                  <c:v>44</c:v>
                </c:pt>
                <c:pt idx="34">
                  <c:v>44</c:v>
                </c:pt>
                <c:pt idx="35">
                  <c:v>40</c:v>
                </c:pt>
                <c:pt idx="36">
                  <c:v>40</c:v>
                </c:pt>
                <c:pt idx="37">
                  <c:v>40</c:v>
                </c:pt>
                <c:pt idx="38">
                  <c:v>40</c:v>
                </c:pt>
                <c:pt idx="39">
                  <c:v>39</c:v>
                </c:pt>
                <c:pt idx="40">
                  <c:v>38</c:v>
                </c:pt>
                <c:pt idx="41">
                  <c:v>37</c:v>
                </c:pt>
                <c:pt idx="42">
                  <c:v>37</c:v>
                </c:pt>
                <c:pt idx="43">
                  <c:v>36</c:v>
                </c:pt>
                <c:pt idx="44">
                  <c:v>36</c:v>
                </c:pt>
                <c:pt idx="45">
                  <c:v>36</c:v>
                </c:pt>
                <c:pt idx="46">
                  <c:v>36</c:v>
                </c:pt>
                <c:pt idx="47">
                  <c:v>35</c:v>
                </c:pt>
                <c:pt idx="48">
                  <c:v>35</c:v>
                </c:pt>
                <c:pt idx="49">
                  <c:v>35</c:v>
                </c:pt>
                <c:pt idx="50">
                  <c:v>34</c:v>
                </c:pt>
                <c:pt idx="51">
                  <c:v>34</c:v>
                </c:pt>
                <c:pt idx="52">
                  <c:v>32</c:v>
                </c:pt>
                <c:pt idx="53">
                  <c:v>30</c:v>
                </c:pt>
                <c:pt idx="54">
                  <c:v>30</c:v>
                </c:pt>
                <c:pt idx="55">
                  <c:v>30</c:v>
                </c:pt>
                <c:pt idx="56">
                  <c:v>29</c:v>
                </c:pt>
                <c:pt idx="57">
                  <c:v>29</c:v>
                </c:pt>
                <c:pt idx="58">
                  <c:v>29</c:v>
                </c:pt>
                <c:pt idx="59">
                  <c:v>28</c:v>
                </c:pt>
                <c:pt idx="60">
                  <c:v>27</c:v>
                </c:pt>
                <c:pt idx="61">
                  <c:v>27</c:v>
                </c:pt>
                <c:pt idx="62">
                  <c:v>27</c:v>
                </c:pt>
                <c:pt idx="63">
                  <c:v>27</c:v>
                </c:pt>
                <c:pt idx="64">
                  <c:v>25</c:v>
                </c:pt>
                <c:pt idx="65">
                  <c:v>25</c:v>
                </c:pt>
                <c:pt idx="66">
                  <c:v>24</c:v>
                </c:pt>
                <c:pt idx="67">
                  <c:v>24</c:v>
                </c:pt>
                <c:pt idx="68">
                  <c:v>22</c:v>
                </c:pt>
                <c:pt idx="69">
                  <c:v>21</c:v>
                </c:pt>
                <c:pt idx="70">
                  <c:v>20</c:v>
                </c:pt>
                <c:pt idx="71">
                  <c:v>20</c:v>
                </c:pt>
                <c:pt idx="72">
                  <c:v>20</c:v>
                </c:pt>
                <c:pt idx="73">
                  <c:v>19</c:v>
                </c:pt>
                <c:pt idx="74">
                  <c:v>19</c:v>
                </c:pt>
                <c:pt idx="75">
                  <c:v>19</c:v>
                </c:pt>
                <c:pt idx="76">
                  <c:v>18</c:v>
                </c:pt>
                <c:pt idx="77">
                  <c:v>17</c:v>
                </c:pt>
                <c:pt idx="78">
                  <c:v>16</c:v>
                </c:pt>
                <c:pt idx="79">
                  <c:v>14</c:v>
                </c:pt>
                <c:pt idx="80">
                  <c:v>14</c:v>
                </c:pt>
                <c:pt idx="81">
                  <c:v>14</c:v>
                </c:pt>
                <c:pt idx="82">
                  <c:v>13</c:v>
                </c:pt>
                <c:pt idx="83">
                  <c:v>13</c:v>
                </c:pt>
                <c:pt idx="84">
                  <c:v>12</c:v>
                </c:pt>
                <c:pt idx="85">
                  <c:v>11</c:v>
                </c:pt>
                <c:pt idx="86">
                  <c:v>11</c:v>
                </c:pt>
                <c:pt idx="87">
                  <c:v>10</c:v>
                </c:pt>
                <c:pt idx="88">
                  <c:v>10</c:v>
                </c:pt>
                <c:pt idx="89">
                  <c:v>9</c:v>
                </c:pt>
                <c:pt idx="90">
                  <c:v>8</c:v>
                </c:pt>
                <c:pt idx="91">
                  <c:v>7</c:v>
                </c:pt>
                <c:pt idx="92">
                  <c:v>5</c:v>
                </c:pt>
                <c:pt idx="93">
                  <c:v>3</c:v>
                </c:pt>
                <c:pt idx="9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44-481C-9B6F-B701AAC1F4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20869664"/>
        <c:axId val="1620870080"/>
      </c:barChart>
      <c:catAx>
        <c:axId val="1620869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20870080"/>
        <c:crosses val="autoZero"/>
        <c:auto val="1"/>
        <c:lblAlgn val="ctr"/>
        <c:lblOffset val="100"/>
        <c:noMultiLvlLbl val="0"/>
      </c:catAx>
      <c:valAx>
        <c:axId val="1620870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086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0531" y="0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9030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0531" y="9379030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D6DF54D-0F74-44FA-AD79-484F3CBCF12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756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0531" y="0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5537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949" y="4689515"/>
            <a:ext cx="4944216" cy="444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030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0531" y="9379030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A5EB58F-B3E9-4449-84B7-DD8C25750F5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182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5EB58F-B3E9-4449-84B7-DD8C25750F50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648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AE86D-C6B2-B047-9241-31ABD39BAC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299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AE86D-C6B2-B047-9241-31ABD39BAC9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501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AE86D-C6B2-B047-9241-31ABD39BAC9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886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F90D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C:\My Documents\Communications Audit and Review\Corporate Identity Action Group\New County Logo\FINAL\JPGs\High Res JPGs\Wave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1" descr="C:\My Documents\Communications Audit and Review\Corporate Identity Action Group\New County Logo\FINAL\JPGs\High Res JPGs\GCC logo reversed.jpg"/>
          <p:cNvPicPr>
            <a:picLocks noChangeAspect="1" noChangeArrowheads="1"/>
          </p:cNvPicPr>
          <p:nvPr/>
        </p:nvPicPr>
        <p:blipFill>
          <a:blip r:embed="rId16" cstate="print"/>
          <a:srcRect l="1843" t="2841" r="1729" b="6216"/>
          <a:stretch>
            <a:fillRect/>
          </a:stretch>
        </p:blipFill>
        <p:spPr bwMode="auto">
          <a:xfrm>
            <a:off x="4876800" y="101600"/>
            <a:ext cx="3987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5119" y="1412776"/>
            <a:ext cx="8352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kern="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Market Sustainability and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kern="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Fair Cost of Care Fund 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9672" y="3717032"/>
            <a:ext cx="57033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en-GB" sz="3200" b="1" dirty="0">
                <a:latin typeface="Calibri"/>
              </a:rPr>
              <a:t>Cost of Care Exercise</a:t>
            </a:r>
            <a:br>
              <a:rPr lang="en-GB" sz="3200" b="1" dirty="0">
                <a:latin typeface="Calibri"/>
              </a:rPr>
            </a:br>
            <a:r>
              <a:rPr lang="en-GB" sz="3200" b="1" dirty="0">
                <a:latin typeface="Calibri"/>
              </a:rPr>
              <a:t>Care Homes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7106" y="5190291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Provider Information Event</a:t>
            </a:r>
          </a:p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Stroud 17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June 2022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132075"/>
            <a:ext cx="2685001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84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132075"/>
            <a:ext cx="2685001" cy="79200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C2DDCA4E-465A-2463-1BA7-1C007EFF2504}"/>
              </a:ext>
            </a:extLst>
          </p:cNvPr>
          <p:cNvSpPr txBox="1">
            <a:spLocks/>
          </p:cNvSpPr>
          <p:nvPr/>
        </p:nvSpPr>
        <p:spPr>
          <a:xfrm>
            <a:off x="0" y="1493449"/>
            <a:ext cx="9144000" cy="603303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kern="0" dirty="0"/>
              <a:t>Beds in care homes for older people in Gloucestershire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92323A9-C6B7-00D8-7956-9F53EA1897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440215"/>
              </p:ext>
            </p:extLst>
          </p:nvPr>
        </p:nvGraphicFramePr>
        <p:xfrm>
          <a:off x="0" y="2492896"/>
          <a:ext cx="9144000" cy="436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4606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132075"/>
            <a:ext cx="2685001" cy="792000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BF5BA3B7-54C8-D3E5-8ABF-96141D864C56}"/>
              </a:ext>
            </a:extLst>
          </p:cNvPr>
          <p:cNvSpPr txBox="1">
            <a:spLocks/>
          </p:cNvSpPr>
          <p:nvPr/>
        </p:nvSpPr>
        <p:spPr>
          <a:xfrm>
            <a:off x="-24544" y="1484784"/>
            <a:ext cx="9144000" cy="50405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kern="0" dirty="0"/>
              <a:t>Groups in Gloucestershire: beds for older people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96510F0-5A7B-7500-FF98-6D7DD2F380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1167259"/>
              </p:ext>
            </p:extLst>
          </p:nvPr>
        </p:nvGraphicFramePr>
        <p:xfrm>
          <a:off x="-24544" y="2057400"/>
          <a:ext cx="9168544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738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FC2CE-2A9F-249A-9B0D-0AC2CE20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863" y="1268550"/>
            <a:ext cx="8229600" cy="778098"/>
          </a:xfrm>
        </p:spPr>
        <p:txBody>
          <a:bodyPr/>
          <a:lstStyle/>
          <a:p>
            <a:pPr algn="l"/>
            <a:r>
              <a:rPr lang="en-GB" dirty="0"/>
              <a:t>Care Cubed </a:t>
            </a:r>
            <a:r>
              <a:rPr lang="en-GB" dirty="0" err="1"/>
              <a:t>FCoC</a:t>
            </a:r>
            <a:r>
              <a:rPr lang="en-GB" dirty="0"/>
              <a:t>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36090-2F17-7B84-835C-77F18800C78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3528" y="2057399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Developed  by </a:t>
            </a:r>
            <a:r>
              <a:rPr lang="en-GB" dirty="0" err="1"/>
              <a:t>iESE</a:t>
            </a:r>
            <a:endParaRPr lang="en-GB" dirty="0"/>
          </a:p>
          <a:p>
            <a:r>
              <a:rPr lang="en-GB" dirty="0"/>
              <a:t>Provenance in local cost of care exercises</a:t>
            </a:r>
          </a:p>
          <a:p>
            <a:r>
              <a:rPr lang="en-GB" dirty="0"/>
              <a:t>The data remain your property</a:t>
            </a:r>
          </a:p>
          <a:p>
            <a:r>
              <a:rPr lang="en-GB" dirty="0"/>
              <a:t>Web-based collection and storage</a:t>
            </a:r>
          </a:p>
          <a:p>
            <a:r>
              <a:rPr lang="en-GB" dirty="0"/>
              <a:t>Analytical functions not yet available</a:t>
            </a:r>
          </a:p>
          <a:p>
            <a:r>
              <a:rPr lang="en-GB" dirty="0"/>
              <a:t>Gives us a median (LQ and UQ) cost of care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213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FC2CE-2A9F-249A-9B0D-0AC2CE20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863" y="1268550"/>
            <a:ext cx="8229600" cy="778098"/>
          </a:xfrm>
        </p:spPr>
        <p:txBody>
          <a:bodyPr/>
          <a:lstStyle/>
          <a:p>
            <a:pPr algn="l"/>
            <a:r>
              <a:rPr lang="en-GB" dirty="0"/>
              <a:t>From the Guidance about returns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36090-2F17-7B84-835C-77F18800C78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3528" y="2057399"/>
            <a:ext cx="8229600" cy="452596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the amounts included in the cost of care exercise will need to be defensible, with the evidence that has informed them clearly set out.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CMA (2017) suggest the cost of capital is calculated as the product of both: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(a) the value of the assets invested in the care home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(b) the required percentage annual return on capital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in general the value of assets used in the cost of capital calculation should reflect the market value of those assets.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local authorities may find it helpful to adopt multiple approaches to triangulate and validate their returns.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For example, freehold valuations of land and buildings that reflect what those assets could be sold for as an alternative to continuing to use them within the care business.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706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E8AEDA-16DE-E6EB-EC7C-7B17DDDC2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00" y="1449391"/>
            <a:ext cx="8229600" cy="735615"/>
          </a:xfrm>
        </p:spPr>
        <p:txBody>
          <a:bodyPr/>
          <a:lstStyle/>
          <a:p>
            <a:r>
              <a:rPr lang="en-GB" dirty="0" err="1"/>
              <a:t>RoC</a:t>
            </a:r>
            <a:r>
              <a:rPr lang="en-GB" dirty="0"/>
              <a:t> method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6D2890-CE09-D1A1-4098-04B60AB4EEAF}"/>
              </a:ext>
            </a:extLst>
          </p:cNvPr>
          <p:cNvSpPr txBox="1"/>
          <p:nvPr/>
        </p:nvSpPr>
        <p:spPr>
          <a:xfrm>
            <a:off x="467544" y="2204864"/>
            <a:ext cx="8280920" cy="4320480"/>
          </a:xfrm>
          <a:prstGeom prst="rect">
            <a:avLst/>
          </a:prstGeom>
          <a:noFill/>
        </p:spPr>
        <p:txBody>
          <a:bodyPr wrap="square">
            <a:normAutofit fontScale="85000" lnSpcReduction="10000"/>
          </a:bodyPr>
          <a:lstStyle/>
          <a:p>
            <a:pPr algn="l"/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Providers supply evidence of the current freehold value of their care home</a:t>
            </a:r>
            <a:r>
              <a:rPr lang="en-GB" dirty="0">
                <a:solidFill>
                  <a:srgbClr val="0B0C0C"/>
                </a:solidFill>
                <a:latin typeface="GDS Transport"/>
              </a:rPr>
              <a:t>.</a:t>
            </a:r>
          </a:p>
          <a:p>
            <a:pPr algn="l"/>
            <a:endParaRPr lang="en-GB" b="0" i="0" dirty="0">
              <a:solidFill>
                <a:srgbClr val="0B0C0C"/>
              </a:solidFill>
              <a:effectLst/>
              <a:latin typeface="GDS Transport"/>
            </a:endParaRPr>
          </a:p>
          <a:p>
            <a:pPr algn="l"/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The median freehold value per bed can then be calculated for the local authority conducting the exercise. </a:t>
            </a:r>
            <a:endParaRPr lang="en-GB" b="0" i="0" baseline="30000" dirty="0">
              <a:solidFill>
                <a:srgbClr val="1D70B8"/>
              </a:solidFill>
              <a:effectLst/>
              <a:latin typeface="GDS Transport"/>
            </a:endParaRPr>
          </a:p>
          <a:p>
            <a:pPr algn="l"/>
            <a:endParaRPr lang="en-GB" b="0" i="0" dirty="0">
              <a:solidFill>
                <a:srgbClr val="0B0C0C"/>
              </a:solidFill>
              <a:effectLst/>
              <a:latin typeface="GDS Transport"/>
            </a:endParaRPr>
          </a:p>
          <a:p>
            <a:pPr algn="l"/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% rental yield can then be applied to the freehold value per bed. </a:t>
            </a:r>
          </a:p>
          <a:p>
            <a:pPr algn="l"/>
            <a:endParaRPr lang="en-GB" b="0" i="0" dirty="0">
              <a:solidFill>
                <a:srgbClr val="0B0C0C"/>
              </a:solidFill>
              <a:effectLst/>
              <a:latin typeface="GDS Transport"/>
            </a:endParaRPr>
          </a:p>
          <a:p>
            <a:pPr algn="l"/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Knight Frank cite a 5.5% yield for core care home stock (4% for prime stock and 3.5% for super prime stock)</a:t>
            </a:r>
            <a:r>
              <a:rPr lang="en-GB" b="0" i="0" baseline="30000" dirty="0">
                <a:solidFill>
                  <a:srgbClr val="1D70B8"/>
                </a:solidFill>
                <a:effectLst/>
                <a:latin typeface="GDS Transport"/>
              </a:rPr>
              <a:t> </a:t>
            </a:r>
          </a:p>
          <a:p>
            <a:pPr algn="l"/>
            <a:endParaRPr lang="en-GB" b="0" i="0" dirty="0">
              <a:solidFill>
                <a:srgbClr val="0B0C0C"/>
              </a:solidFill>
              <a:effectLst/>
              <a:latin typeface="GDS Transport"/>
            </a:endParaRPr>
          </a:p>
          <a:p>
            <a:pPr algn="l"/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For example, consider a local authority with a median freehold valuation of £60,000 per bed. </a:t>
            </a:r>
          </a:p>
          <a:p>
            <a:pPr algn="l"/>
            <a:endParaRPr lang="en-GB" dirty="0">
              <a:solidFill>
                <a:srgbClr val="0B0C0C"/>
              </a:solidFill>
              <a:latin typeface="GDS Transport"/>
            </a:endParaRPr>
          </a:p>
          <a:p>
            <a:pPr algn="l"/>
            <a:r>
              <a:rPr lang="en-GB" b="1" i="0" dirty="0">
                <a:solidFill>
                  <a:srgbClr val="0B0C0C"/>
                </a:solidFill>
                <a:effectLst/>
                <a:latin typeface="GDS Transport"/>
              </a:rPr>
              <a:t>The cost of care exercise could report a return on capital of 5.5% * £60,000 / 52 weeks = £63 per resident per week.</a:t>
            </a:r>
          </a:p>
        </p:txBody>
      </p:sp>
    </p:spTree>
    <p:extLst>
      <p:ext uri="{BB962C8B-B14F-4D97-AF65-F5344CB8AC3E}">
        <p14:creationId xmlns:p14="http://schemas.microsoft.com/office/powerpoint/2010/main" val="1303284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E8AEDA-16DE-E6EB-EC7C-7B17DDDC2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00" y="1449391"/>
            <a:ext cx="8229600" cy="735615"/>
          </a:xfrm>
        </p:spPr>
        <p:txBody>
          <a:bodyPr/>
          <a:lstStyle/>
          <a:p>
            <a:r>
              <a:rPr lang="en-GB" dirty="0" err="1"/>
              <a:t>RoC</a:t>
            </a:r>
            <a:r>
              <a:rPr lang="en-GB" dirty="0"/>
              <a:t> method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6D2890-CE09-D1A1-4098-04B60AB4EEAF}"/>
              </a:ext>
            </a:extLst>
          </p:cNvPr>
          <p:cNvSpPr txBox="1"/>
          <p:nvPr/>
        </p:nvSpPr>
        <p:spPr>
          <a:xfrm>
            <a:off x="467544" y="2204864"/>
            <a:ext cx="8280920" cy="4320480"/>
          </a:xfrm>
          <a:prstGeom prst="rect">
            <a:avLst/>
          </a:prstGeom>
          <a:noFill/>
        </p:spPr>
        <p:txBody>
          <a:bodyPr wrap="square">
            <a:normAutofit fontScale="77500" lnSpcReduction="20000"/>
          </a:bodyPr>
          <a:lstStyle/>
          <a:p>
            <a:pPr algn="l"/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Local Housing Allowance (LHA) rates are set as the 30th percentile of local rents. </a:t>
            </a:r>
          </a:p>
          <a:p>
            <a:pPr algn="l"/>
            <a:endParaRPr lang="en-GB" dirty="0">
              <a:solidFill>
                <a:srgbClr val="0B0C0C"/>
              </a:solidFill>
              <a:latin typeface="GDS Transport"/>
            </a:endParaRPr>
          </a:p>
          <a:p>
            <a:pPr algn="l"/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The one-bedroom rate of LHA (minus fixtures</a:t>
            </a:r>
            <a:r>
              <a:rPr lang="en-GB" dirty="0">
                <a:solidFill>
                  <a:srgbClr val="0B0C0C"/>
                </a:solidFill>
                <a:latin typeface="GDS Transport"/>
              </a:rPr>
              <a:t>, 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fittings</a:t>
            </a:r>
            <a:r>
              <a:rPr lang="en-GB" dirty="0">
                <a:solidFill>
                  <a:srgbClr val="0B0C0C"/>
                </a:solidFill>
                <a:latin typeface="GDS Transport"/>
              </a:rPr>
              <a:t>, 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repairs</a:t>
            </a:r>
            <a:r>
              <a:rPr lang="en-GB" dirty="0">
                <a:solidFill>
                  <a:srgbClr val="0B0C0C"/>
                </a:solidFill>
                <a:latin typeface="GDS Transport"/>
              </a:rPr>
              <a:t>, 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maintenance) might be a local proxy of the property rental element. </a:t>
            </a:r>
          </a:p>
          <a:p>
            <a:pPr algn="l"/>
            <a:endParaRPr lang="en-GB" dirty="0">
              <a:solidFill>
                <a:srgbClr val="0B0C0C"/>
              </a:solidFill>
              <a:latin typeface="GDS Transport"/>
            </a:endParaRPr>
          </a:p>
          <a:p>
            <a:pPr algn="l"/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This assumes rough equivalent of value of features of flats that care home don’t have (e.g.</a:t>
            </a:r>
            <a:r>
              <a:rPr lang="en-GB" dirty="0">
                <a:solidFill>
                  <a:srgbClr val="0B0C0C"/>
                </a:solidFill>
                <a:latin typeface="GDS Transport"/>
              </a:rPr>
              <a:t>, 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a kitchen per flat) with the features care homes have (e.g., large communal areas) that flat do not.</a:t>
            </a:r>
          </a:p>
          <a:p>
            <a:pPr algn="l"/>
            <a:endParaRPr lang="en-GB" b="0" i="0" dirty="0">
              <a:solidFill>
                <a:srgbClr val="0B0C0C"/>
              </a:solidFill>
              <a:effectLst/>
              <a:latin typeface="GDS Transport"/>
            </a:endParaRPr>
          </a:p>
          <a:p>
            <a:pPr algn="l"/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LHA rates are paid at Broad Rental Market Area (BRMA) level, with several overlapping a local authority’s boundaries. This helps local specificity.</a:t>
            </a:r>
          </a:p>
          <a:p>
            <a:pPr algn="l"/>
            <a:endParaRPr lang="en-GB" b="0" i="0" dirty="0">
              <a:solidFill>
                <a:srgbClr val="0B0C0C"/>
              </a:solidFill>
              <a:effectLst/>
              <a:latin typeface="GDS Transport"/>
            </a:endParaRPr>
          </a:p>
          <a:p>
            <a:pPr algn="l"/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For example, a local authority has a one-bedroom LHA rate of £130/week and fixtures/fittings/maintenance of £30 per week. </a:t>
            </a:r>
          </a:p>
          <a:p>
            <a:pPr algn="l"/>
            <a:endParaRPr lang="en-GB" b="0" i="0" dirty="0">
              <a:solidFill>
                <a:srgbClr val="0B0C0C"/>
              </a:solidFill>
              <a:effectLst/>
              <a:latin typeface="GDS Transport"/>
            </a:endParaRPr>
          </a:p>
          <a:p>
            <a:pPr algn="l"/>
            <a:r>
              <a:rPr lang="en-GB" b="1" i="0" dirty="0">
                <a:solidFill>
                  <a:srgbClr val="0B0C0C"/>
                </a:solidFill>
                <a:effectLst/>
                <a:latin typeface="GDS Transport"/>
              </a:rPr>
              <a:t>The cost of care exercise could report a return on capital of £100 per resident per week.​</a:t>
            </a:r>
          </a:p>
        </p:txBody>
      </p:sp>
    </p:spTree>
    <p:extLst>
      <p:ext uri="{BB962C8B-B14F-4D97-AF65-F5344CB8AC3E}">
        <p14:creationId xmlns:p14="http://schemas.microsoft.com/office/powerpoint/2010/main" val="2339291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E8AEDA-16DE-E6EB-EC7C-7B17DDDC2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00" y="1449391"/>
            <a:ext cx="8229600" cy="735615"/>
          </a:xfrm>
        </p:spPr>
        <p:txBody>
          <a:bodyPr/>
          <a:lstStyle/>
          <a:p>
            <a:r>
              <a:rPr lang="en-GB" dirty="0" err="1"/>
              <a:t>RoO</a:t>
            </a:r>
            <a:r>
              <a:rPr lang="en-GB" dirty="0"/>
              <a:t> reflections from home care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6D2890-CE09-D1A1-4098-04B60AB4EEAF}"/>
              </a:ext>
            </a:extLst>
          </p:cNvPr>
          <p:cNvSpPr txBox="1"/>
          <p:nvPr/>
        </p:nvSpPr>
        <p:spPr>
          <a:xfrm>
            <a:off x="467544" y="2204864"/>
            <a:ext cx="8280920" cy="432048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lang="en-GB" dirty="0">
                <a:solidFill>
                  <a:srgbClr val="0B0C0C"/>
                </a:solidFill>
                <a:latin typeface="GDS Transport"/>
              </a:rPr>
              <a:t>What financial period should I use?</a:t>
            </a:r>
          </a:p>
          <a:p>
            <a:pPr algn="l"/>
            <a:endParaRPr lang="en-GB" i="0" dirty="0">
              <a:solidFill>
                <a:srgbClr val="0B0C0C"/>
              </a:solidFill>
              <a:effectLst/>
              <a:latin typeface="GDS Transport"/>
            </a:endParaRPr>
          </a:p>
          <a:p>
            <a:pPr algn="l"/>
            <a:r>
              <a:rPr lang="en-GB" i="0" dirty="0">
                <a:solidFill>
                  <a:srgbClr val="0B0C0C"/>
                </a:solidFill>
                <a:effectLst/>
                <a:latin typeface="GDS Transport"/>
              </a:rPr>
              <a:t>Trading conditions since March 2020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dirty="0">
                <a:solidFill>
                  <a:srgbClr val="0B0C0C"/>
                </a:solidFill>
                <a:latin typeface="GDS Transport"/>
              </a:rPr>
              <a:t>Variable o</a:t>
            </a:r>
            <a:r>
              <a:rPr lang="en-GB" i="0" dirty="0">
                <a:solidFill>
                  <a:srgbClr val="0B0C0C"/>
                </a:solidFill>
                <a:effectLst/>
                <a:latin typeface="GDS Transport"/>
              </a:rPr>
              <a:t>ccupancy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i="0" dirty="0">
                <a:solidFill>
                  <a:srgbClr val="0B0C0C"/>
                </a:solidFill>
                <a:effectLst/>
                <a:latin typeface="GDS Transport"/>
              </a:rPr>
              <a:t>Inflation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i="0" dirty="0">
                <a:solidFill>
                  <a:srgbClr val="0B0C0C"/>
                </a:solidFill>
                <a:effectLst/>
                <a:latin typeface="GDS Transport"/>
              </a:rPr>
              <a:t>Transient subsidies: IPC; PPE; Workfor</a:t>
            </a:r>
            <a:r>
              <a:rPr lang="en-GB" dirty="0">
                <a:solidFill>
                  <a:srgbClr val="0B0C0C"/>
                </a:solidFill>
                <a:latin typeface="GDS Transport"/>
              </a:rPr>
              <a:t>ce Support</a:t>
            </a:r>
            <a:endParaRPr lang="en-GB" i="0" dirty="0">
              <a:solidFill>
                <a:srgbClr val="0B0C0C"/>
              </a:solidFill>
              <a:effectLst/>
              <a:latin typeface="GDS Transport"/>
            </a:endParaRPr>
          </a:p>
          <a:p>
            <a:pPr algn="l"/>
            <a:endParaRPr lang="en-GB" i="0" dirty="0">
              <a:solidFill>
                <a:srgbClr val="0B0C0C"/>
              </a:solidFill>
              <a:effectLst/>
              <a:latin typeface="GDS Transport"/>
            </a:endParaRPr>
          </a:p>
          <a:p>
            <a:r>
              <a:rPr lang="en-GB" i="0" dirty="0">
                <a:solidFill>
                  <a:srgbClr val="0B0C0C"/>
                </a:solidFill>
                <a:effectLst/>
                <a:latin typeface="GDS Transport"/>
              </a:rPr>
              <a:t>Operating pro</a:t>
            </a:r>
            <a:r>
              <a:rPr lang="en-GB" dirty="0">
                <a:solidFill>
                  <a:srgbClr val="0B0C0C"/>
                </a:solidFill>
                <a:latin typeface="GDS Transport"/>
              </a:rPr>
              <a:t>fit: </a:t>
            </a:r>
            <a:r>
              <a:rPr lang="en-GB" i="0" dirty="0">
                <a:solidFill>
                  <a:srgbClr val="0B0C0C"/>
                </a:solidFill>
                <a:effectLst/>
                <a:latin typeface="GDS Transport"/>
              </a:rPr>
              <a:t>EBIT or mark-up?</a:t>
            </a:r>
          </a:p>
          <a:p>
            <a:pPr algn="l"/>
            <a:endParaRPr lang="en-GB" i="0" dirty="0">
              <a:solidFill>
                <a:srgbClr val="0B0C0C"/>
              </a:solidFill>
              <a:effectLst/>
              <a:latin typeface="GDS Transport"/>
            </a:endParaRPr>
          </a:p>
        </p:txBody>
      </p:sp>
    </p:spTree>
    <p:extLst>
      <p:ext uri="{BB962C8B-B14F-4D97-AF65-F5344CB8AC3E}">
        <p14:creationId xmlns:p14="http://schemas.microsoft.com/office/powerpoint/2010/main" val="3184741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449" y="1700808"/>
            <a:ext cx="8190656" cy="621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Calibri"/>
              </a:rPr>
              <a:t>LGA &amp; </a:t>
            </a:r>
            <a:r>
              <a:rPr lang="en-GB" sz="2800" b="1" dirty="0" err="1">
                <a:solidFill>
                  <a:prstClr val="black"/>
                </a:solidFill>
                <a:latin typeface="Calibri"/>
              </a:rPr>
              <a:t>iESE</a:t>
            </a:r>
            <a:endParaRPr lang="en-GB" sz="2800" b="1" dirty="0">
              <a:solidFill>
                <a:prstClr val="black"/>
              </a:solidFill>
              <a:latin typeface="Calibri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	- Webinars – live &amp; recordings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	- Guidance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	- FAQs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Calibri"/>
              </a:rPr>
              <a:t>GCC</a:t>
            </a:r>
          </a:p>
          <a:p>
            <a:pPr lvl="1" fontAlgn="auto">
              <a:spcBef>
                <a:spcPct val="2000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	- E-mail address for general queries &amp; local FAQs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Calibri"/>
              </a:rPr>
              <a:t>GCPA</a:t>
            </a:r>
          </a:p>
          <a:p>
            <a:pPr marL="914400" lvl="1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- Support for members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3768" y="1052736"/>
            <a:ext cx="20185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kern="0" noProof="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Support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132075"/>
            <a:ext cx="2685001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52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449" y="1700808"/>
            <a:ext cx="8190656" cy="767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800" b="1" dirty="0">
              <a:solidFill>
                <a:prstClr val="black"/>
              </a:solidFill>
              <a:latin typeface="Calibri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Opportunity to inform central government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Higher level of participation &gt; more credible data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2023/4 &amp; 2024/5 local government settlement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Mitigation of effects of s.18(3) Care Act 2014 and the Care Cap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Gloucestershire is engaged and motivated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1640" y="1052736"/>
            <a:ext cx="77488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kern="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Benefits for Gloucestershire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132075"/>
            <a:ext cx="2685001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90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Image result for question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509" y="2705100"/>
            <a:ext cx="4588990" cy="288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844824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Q and 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132075"/>
            <a:ext cx="2685001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11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449" y="1700808"/>
            <a:ext cx="8190656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endParaRPr lang="en-GB" sz="3200" dirty="0">
              <a:solidFill>
                <a:prstClr val="black"/>
              </a:solidFill>
              <a:latin typeface="Calibri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prstClr val="black"/>
                </a:solidFill>
                <a:latin typeface="Calibri"/>
              </a:rPr>
              <a:t>Background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prstClr val="black"/>
                </a:solidFill>
                <a:latin typeface="Calibri"/>
              </a:rPr>
              <a:t>Cost of Care Exercise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prstClr val="black"/>
                </a:solidFill>
                <a:latin typeface="Calibri"/>
              </a:rPr>
              <a:t>Timeline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prstClr val="black"/>
                </a:solidFill>
                <a:latin typeface="Calibri"/>
              </a:rPr>
              <a:t>Care Home Data Collection Tool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prstClr val="black"/>
                </a:solidFill>
                <a:latin typeface="Calibri"/>
              </a:rPr>
              <a:t>Support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prstClr val="black"/>
                </a:solidFill>
                <a:latin typeface="Calibri"/>
              </a:rPr>
              <a:t>Benefits of participation for Gloucestershire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prstClr val="black"/>
                </a:solidFill>
                <a:latin typeface="Calibri"/>
              </a:rPr>
              <a:t>Q &amp; A</a:t>
            </a:r>
          </a:p>
        </p:txBody>
      </p:sp>
      <p:sp>
        <p:nvSpPr>
          <p:cNvPr id="4" name="Rectangle 3"/>
          <p:cNvSpPr/>
          <p:nvPr/>
        </p:nvSpPr>
        <p:spPr>
          <a:xfrm>
            <a:off x="2483768" y="1052736"/>
            <a:ext cx="35602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Aims for Today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132075"/>
            <a:ext cx="2685001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88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449" y="1700808"/>
            <a:ext cx="8190656" cy="523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endParaRPr lang="en-GB" sz="3200" dirty="0">
              <a:solidFill>
                <a:prstClr val="black"/>
              </a:solidFill>
              <a:latin typeface="Calibri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‘People at the Heart of Care’ White Paper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10 year vision for adult social care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Market Sustainability &amp; Fair Cost of Care Fund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LAs to prepare markets for reform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£162m (22-23) / £600m (23-24) / £600m (24-25)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Commencement of s.18(3) Care Act </a:t>
            </a:r>
            <a:r>
              <a:rPr lang="en-GB" sz="2800" dirty="0">
                <a:latin typeface="Calibri"/>
              </a:rPr>
              <a:t>2014 / Care Cap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Calibri"/>
              </a:rPr>
              <a:t>Reducing cross-subsidy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Move towards paying a fair cost of care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3768" y="1052736"/>
            <a:ext cx="29081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kern="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Background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132075"/>
            <a:ext cx="2685001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449" y="1700808"/>
            <a:ext cx="819065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endParaRPr lang="en-GB" sz="3200" dirty="0">
              <a:solidFill>
                <a:prstClr val="black"/>
              </a:solidFill>
              <a:latin typeface="Calibri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DHSC requirement / funding condition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65+ Care Homes </a:t>
            </a:r>
            <a:r>
              <a:rPr lang="en-GB" sz="2800" u="sng" dirty="0">
                <a:solidFill>
                  <a:prstClr val="black"/>
                </a:solidFill>
                <a:latin typeface="Calibri"/>
              </a:rPr>
              <a:t>and</a:t>
            </a:r>
            <a:r>
              <a:rPr lang="en-GB" sz="2800" dirty="0">
                <a:solidFill>
                  <a:prstClr val="black"/>
                </a:solidFill>
                <a:latin typeface="Calibri"/>
              </a:rPr>
              <a:t> 18+ Domiciliary Care 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‘Cost’ exercise not a ‘Price’ exercise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Shared understanding of the actual costs of running a quality and sustainable care home in our LA area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Reflective of local circumstances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Median actual operating costs plus return on operations and capital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3768" y="1052736"/>
            <a:ext cx="49664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kern="0" noProof="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Cost of Care Exercise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132075"/>
            <a:ext cx="2685001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77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449" y="1700808"/>
            <a:ext cx="8190656" cy="713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endParaRPr lang="en-GB" sz="3200" dirty="0">
              <a:solidFill>
                <a:prstClr val="black"/>
              </a:solidFill>
              <a:latin typeface="Calibri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Calibri"/>
              </a:rPr>
              <a:t>June &amp; July 2022:</a:t>
            </a:r>
            <a:r>
              <a:rPr lang="en-GB" sz="2800" dirty="0">
                <a:solidFill>
                  <a:prstClr val="black"/>
                </a:solidFill>
                <a:latin typeface="Calibri"/>
              </a:rPr>
              <a:t> Cost of Care Exercise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Calibri"/>
              </a:rPr>
              <a:t>July 2022: </a:t>
            </a:r>
            <a:r>
              <a:rPr lang="en-GB" sz="2800" dirty="0">
                <a:solidFill>
                  <a:prstClr val="black"/>
                </a:solidFill>
                <a:latin typeface="Calibri"/>
              </a:rPr>
              <a:t>Data collation &amp; analysis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Calibri"/>
              </a:rPr>
              <a:t>July 2022 onwards: </a:t>
            </a:r>
            <a:r>
              <a:rPr lang="en-GB" sz="2800" dirty="0">
                <a:solidFill>
                  <a:prstClr val="black"/>
                </a:solidFill>
                <a:latin typeface="Calibri"/>
              </a:rPr>
              <a:t>SW ADASS regional review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Calibri"/>
              </a:rPr>
              <a:t>July – September 2022: </a:t>
            </a:r>
            <a:r>
              <a:rPr lang="en-GB" sz="2800" dirty="0">
                <a:solidFill>
                  <a:prstClr val="black"/>
                </a:solidFill>
                <a:latin typeface="Calibri"/>
              </a:rPr>
              <a:t>Development of provisional Market Sustainability Plan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Calibri"/>
              </a:rPr>
              <a:t>14</a:t>
            </a:r>
            <a:r>
              <a:rPr lang="en-GB" sz="2800" b="1" baseline="30000" dirty="0">
                <a:solidFill>
                  <a:prstClr val="black"/>
                </a:solidFill>
                <a:latin typeface="Calibri"/>
              </a:rPr>
              <a:t>th</a:t>
            </a:r>
            <a:r>
              <a:rPr lang="en-GB" sz="2800" b="1" dirty="0">
                <a:solidFill>
                  <a:prstClr val="black"/>
                </a:solidFill>
                <a:latin typeface="Calibri"/>
              </a:rPr>
              <a:t> October 2022: </a:t>
            </a:r>
            <a:r>
              <a:rPr lang="en-GB" sz="2800" dirty="0">
                <a:solidFill>
                  <a:prstClr val="black"/>
                </a:solidFill>
                <a:latin typeface="Calibri"/>
              </a:rPr>
              <a:t>Provisional MSP and cost of care exercise data submitted to DHSC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Calibri"/>
              </a:rPr>
              <a:t>Oct 2022 – Feb 2023: </a:t>
            </a:r>
            <a:r>
              <a:rPr lang="en-GB" sz="2800" dirty="0">
                <a:solidFill>
                  <a:prstClr val="black"/>
                </a:solidFill>
                <a:latin typeface="Calibri"/>
              </a:rPr>
              <a:t>DHSC review process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prstClr val="black"/>
                </a:solidFill>
                <a:latin typeface="Calibri"/>
              </a:rPr>
              <a:t>February 2023: </a:t>
            </a:r>
            <a:r>
              <a:rPr lang="en-GB" sz="2800" dirty="0">
                <a:solidFill>
                  <a:prstClr val="black"/>
                </a:solidFill>
                <a:latin typeface="Calibri"/>
              </a:rPr>
              <a:t>Final MSP submitted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3768" y="1052736"/>
            <a:ext cx="21579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kern="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Timeline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132075"/>
            <a:ext cx="2685001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50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449" y="1700808"/>
            <a:ext cx="819065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endParaRPr lang="en-GB" sz="3200" dirty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Demonstration of Care Home Cost of Care Toolkit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and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Data Management Process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James Cuthbert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Calibri"/>
              </a:rPr>
              <a:t>Sphere Advisory</a:t>
            </a: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132075"/>
            <a:ext cx="2685001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4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36090-2F17-7B84-835C-77F18800C78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3528" y="1484785"/>
            <a:ext cx="8229600" cy="50985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Policy intent</a:t>
            </a:r>
          </a:p>
          <a:p>
            <a:r>
              <a:rPr lang="en-GB" dirty="0"/>
              <a:t>What DHSC wants to collect</a:t>
            </a:r>
          </a:p>
          <a:p>
            <a:r>
              <a:rPr lang="en-GB" dirty="0"/>
              <a:t>How they will collect it and from whom</a:t>
            </a:r>
          </a:p>
          <a:p>
            <a:r>
              <a:rPr lang="en-GB" dirty="0"/>
              <a:t>The results</a:t>
            </a:r>
          </a:p>
          <a:p>
            <a:r>
              <a:rPr lang="en-GB" dirty="0"/>
              <a:t>Reasons for Gloucestershire’s homes to take part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4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36090-2F17-7B84-835C-77F18800C78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3528" y="1484785"/>
            <a:ext cx="8229600" cy="509857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GB" dirty="0"/>
              <a:t>Policy intent</a:t>
            </a:r>
          </a:p>
          <a:p>
            <a:pPr lvl="1"/>
            <a:r>
              <a:rPr lang="en-GB" dirty="0"/>
              <a:t>It’s really the true cost of care</a:t>
            </a:r>
          </a:p>
          <a:p>
            <a:pPr lvl="1"/>
            <a:r>
              <a:rPr lang="en-GB" dirty="0"/>
              <a:t>Care Act 18(3) gives the right for any resident to ask the Council to buy their room at the Council’s price</a:t>
            </a:r>
          </a:p>
          <a:p>
            <a:pPr lvl="1"/>
            <a:r>
              <a:rPr lang="en-GB" dirty="0"/>
              <a:t>only for needs eligible under the Wellbeing Principle</a:t>
            </a:r>
          </a:p>
          <a:p>
            <a:pPr lvl="1"/>
            <a:r>
              <a:rPr lang="en-GB" dirty="0"/>
              <a:t>it’s a LA duty not a power </a:t>
            </a:r>
          </a:p>
          <a:p>
            <a:pPr lvl="1"/>
            <a:r>
              <a:rPr lang="en-GB" dirty="0"/>
              <a:t>the right to top-up is strengthened</a:t>
            </a:r>
          </a:p>
          <a:p>
            <a:pPr lvl="1"/>
            <a:r>
              <a:rPr lang="en-GB" dirty="0"/>
              <a:t>need to clarify status of NHS funding (S117, CHC)</a:t>
            </a:r>
          </a:p>
          <a:p>
            <a:pPr lvl="1"/>
            <a:r>
              <a:rPr lang="en-GB" dirty="0"/>
              <a:t>Care Cap runs at the LA rate of eligible needs</a:t>
            </a:r>
          </a:p>
          <a:p>
            <a:pPr lvl="1"/>
            <a:r>
              <a:rPr lang="en-GB" dirty="0"/>
              <a:t>ONS estimates that 54% of </a:t>
            </a:r>
            <a:r>
              <a:rPr lang="en-GB"/>
              <a:t>care home residents </a:t>
            </a:r>
            <a:r>
              <a:rPr lang="en-GB" dirty="0"/>
              <a:t>in the County self-fund (LCL 46%; UCL 60%)</a:t>
            </a:r>
          </a:p>
          <a:p>
            <a:pPr lvl="1"/>
            <a:r>
              <a:rPr lang="en-GB" dirty="0"/>
              <a:t>National estimates self-funders pay 40% more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49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36090-2F17-7B84-835C-77F18800C78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3528" y="1484785"/>
            <a:ext cx="8229600" cy="50985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What, how, from whom</a:t>
            </a:r>
          </a:p>
          <a:p>
            <a:pPr lvl="1"/>
            <a:r>
              <a:rPr lang="en-GB" dirty="0"/>
              <a:t>Your costs and activity for a year</a:t>
            </a:r>
          </a:p>
          <a:p>
            <a:pPr lvl="1"/>
            <a:r>
              <a:rPr lang="en-GB" dirty="0"/>
              <a:t>in an established unit-costing tool called Care Cubed</a:t>
            </a:r>
          </a:p>
          <a:p>
            <a:pPr lvl="1"/>
            <a:r>
              <a:rPr lang="en-GB" dirty="0"/>
              <a:t>from homes with a “Services for Older People” registration (inter alios)</a:t>
            </a:r>
          </a:p>
          <a:p>
            <a:pPr lvl="1"/>
            <a:r>
              <a:rPr lang="en-GB" dirty="0"/>
              <a:t>You own the data that you enter in Care Cubed</a:t>
            </a:r>
          </a:p>
          <a:p>
            <a:pPr lvl="1"/>
            <a:r>
              <a:rPr lang="en-GB" dirty="0"/>
              <a:t>Why we need a good representation</a:t>
            </a:r>
          </a:p>
          <a:p>
            <a:pPr lvl="1"/>
            <a:r>
              <a:rPr lang="en-GB" dirty="0"/>
              <a:t>As of this morning 49 of 141 registered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158872"/>
      </p:ext>
    </p:extLst>
  </p:cSld>
  <p:clrMapOvr>
    <a:masterClrMapping/>
  </p:clrMapOvr>
</p:sld>
</file>

<file path=ppt/theme/theme1.xml><?xml version="1.0" encoding="utf-8"?>
<a:theme xmlns:a="http://schemas.openxmlformats.org/drawingml/2006/main" name="GCC presentation">
  <a:themeElements>
    <a:clrScheme name="GCC presenta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CC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CC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CC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CC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CC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CC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CC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CC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Settings\klelliot\Application Data\Microsoft\Templates\GCC presentation.pot</Template>
  <TotalTime>0</TotalTime>
  <Words>1045</Words>
  <Application>Microsoft Office PowerPoint</Application>
  <PresentationFormat>On-screen Show (4:3)</PresentationFormat>
  <Paragraphs>155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GDS Transport</vt:lpstr>
      <vt:lpstr>Times New Roman</vt:lpstr>
      <vt:lpstr>GCC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Care Cubed FCoC tool</vt:lpstr>
      <vt:lpstr>From the Guidance about returns</vt:lpstr>
      <vt:lpstr>RoC method 1</vt:lpstr>
      <vt:lpstr>RoC method 2</vt:lpstr>
      <vt:lpstr>RoO reflections from home care</vt:lpstr>
      <vt:lpstr>PowerPoint Presentation</vt:lpstr>
      <vt:lpstr>PowerPoint Presentation</vt:lpstr>
      <vt:lpstr>PowerPoint Presentation</vt:lpstr>
    </vt:vector>
  </TitlesOfParts>
  <Company>GCC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– Trebuchet 44</dc:title>
  <dc:creator>klelliot</dc:creator>
  <cp:lastModifiedBy>CUTHBERT, James (NHS GLOUCESTERSHIRE CCG)</cp:lastModifiedBy>
  <cp:revision>188</cp:revision>
  <cp:lastPrinted>2019-09-12T11:05:38Z</cp:lastPrinted>
  <dcterms:created xsi:type="dcterms:W3CDTF">2004-07-01T13:25:59Z</dcterms:created>
  <dcterms:modified xsi:type="dcterms:W3CDTF">2022-06-17T12:42:20Z</dcterms:modified>
</cp:coreProperties>
</file>