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3" r:id="rId2"/>
    <p:sldId id="256" r:id="rId3"/>
    <p:sldId id="275" r:id="rId4"/>
    <p:sldId id="301" r:id="rId5"/>
    <p:sldId id="320" r:id="rId6"/>
    <p:sldId id="302" r:id="rId7"/>
    <p:sldId id="303" r:id="rId8"/>
    <p:sldId id="304" r:id="rId9"/>
    <p:sldId id="305" r:id="rId10"/>
    <p:sldId id="306" r:id="rId11"/>
    <p:sldId id="307" r:id="rId12"/>
    <p:sldId id="308" r:id="rId13"/>
    <p:sldId id="274" r:id="rId14"/>
    <p:sldId id="312" r:id="rId15"/>
    <p:sldId id="313" r:id="rId16"/>
    <p:sldId id="314" r:id="rId17"/>
    <p:sldId id="315" r:id="rId18"/>
    <p:sldId id="31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15" autoAdjust="0"/>
  </p:normalViewPr>
  <p:slideViewPr>
    <p:cSldViewPr snapToGrid="0">
      <p:cViewPr varScale="1">
        <p:scale>
          <a:sx n="103" d="100"/>
          <a:sy n="103" d="100"/>
        </p:scale>
        <p:origin x="138" y="2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F5B8B-8DAA-426A-A631-77F2346F6AF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GB"/>
        </a:p>
      </dgm:t>
    </dgm:pt>
    <dgm:pt modelId="{4297C3B3-5AF2-47E2-8629-177430BE7CAF}">
      <dgm:prSet/>
      <dgm:spPr/>
      <dgm:t>
        <a:bodyPr/>
        <a:lstStyle/>
        <a:p>
          <a:pPr rtl="0"/>
          <a:r>
            <a:rPr lang="en-GB" dirty="0" smtClean="0">
              <a:solidFill>
                <a:schemeClr val="tx1"/>
              </a:solidFill>
            </a:rPr>
            <a:t>Is your child Aware of wees and poos?</a:t>
          </a:r>
          <a:endParaRPr lang="en-GB" dirty="0">
            <a:solidFill>
              <a:schemeClr val="tx1"/>
            </a:solidFill>
          </a:endParaRPr>
        </a:p>
      </dgm:t>
    </dgm:pt>
    <dgm:pt modelId="{9383D339-4557-4AA5-8216-AD12A8AC0509}" type="parTrans" cxnId="{E67B9CCA-010B-4BA5-AA83-F4D220BE11ED}">
      <dgm:prSet/>
      <dgm:spPr/>
      <dgm:t>
        <a:bodyPr/>
        <a:lstStyle/>
        <a:p>
          <a:endParaRPr lang="en-GB"/>
        </a:p>
      </dgm:t>
    </dgm:pt>
    <dgm:pt modelId="{65BFF709-7D0D-47EB-9AFE-5D0A248932F1}" type="sibTrans" cxnId="{E67B9CCA-010B-4BA5-AA83-F4D220BE11ED}">
      <dgm:prSet/>
      <dgm:spPr/>
      <dgm:t>
        <a:bodyPr/>
        <a:lstStyle/>
        <a:p>
          <a:endParaRPr lang="en-GB"/>
        </a:p>
      </dgm:t>
    </dgm:pt>
    <dgm:pt modelId="{B4729B68-8F37-4691-802D-49B947A07C4D}">
      <dgm:prSet/>
      <dgm:spPr/>
      <dgm:t>
        <a:bodyPr/>
        <a:lstStyle/>
        <a:p>
          <a:pPr rtl="0"/>
          <a:r>
            <a:rPr lang="en-GB" dirty="0" smtClean="0">
              <a:solidFill>
                <a:schemeClr val="tx1"/>
              </a:solidFill>
            </a:rPr>
            <a:t>Do they have a regular  working bowel with no signs of constipation?</a:t>
          </a:r>
          <a:endParaRPr lang="en-GB" dirty="0">
            <a:solidFill>
              <a:schemeClr val="tx1"/>
            </a:solidFill>
          </a:endParaRPr>
        </a:p>
      </dgm:t>
    </dgm:pt>
    <dgm:pt modelId="{46ED28D6-E60A-4984-8FF2-D7529D86D264}" type="parTrans" cxnId="{98D773BF-EC3C-42EA-86C9-1F01FA9EF0BF}">
      <dgm:prSet/>
      <dgm:spPr/>
      <dgm:t>
        <a:bodyPr/>
        <a:lstStyle/>
        <a:p>
          <a:endParaRPr lang="en-GB"/>
        </a:p>
      </dgm:t>
    </dgm:pt>
    <dgm:pt modelId="{361B5053-C33C-488E-9FE3-08B543DE35B6}" type="sibTrans" cxnId="{98D773BF-EC3C-42EA-86C9-1F01FA9EF0BF}">
      <dgm:prSet/>
      <dgm:spPr/>
      <dgm:t>
        <a:bodyPr/>
        <a:lstStyle/>
        <a:p>
          <a:endParaRPr lang="en-GB"/>
        </a:p>
      </dgm:t>
    </dgm:pt>
    <dgm:pt modelId="{5990551D-DCB4-4A3B-B37F-05080EA8F871}">
      <dgm:prSet/>
      <dgm:spPr/>
      <dgm:t>
        <a:bodyPr/>
        <a:lstStyle/>
        <a:p>
          <a:pPr rtl="0"/>
          <a:r>
            <a:rPr lang="en-GB" dirty="0" smtClean="0">
              <a:solidFill>
                <a:schemeClr val="tx1"/>
              </a:solidFill>
            </a:rPr>
            <a:t>Do they eat a good balanced diet and drink plenty of fluids to keep their bowels and bladder working well?  </a:t>
          </a:r>
          <a:endParaRPr lang="en-GB" dirty="0">
            <a:solidFill>
              <a:schemeClr val="tx1"/>
            </a:solidFill>
          </a:endParaRPr>
        </a:p>
      </dgm:t>
    </dgm:pt>
    <dgm:pt modelId="{39F5A4F7-36B3-4E53-938C-9FC1B4054632}" type="parTrans" cxnId="{2C16561E-0977-4C40-9664-3D4DE611B16A}">
      <dgm:prSet/>
      <dgm:spPr/>
      <dgm:t>
        <a:bodyPr/>
        <a:lstStyle/>
        <a:p>
          <a:endParaRPr lang="en-GB"/>
        </a:p>
      </dgm:t>
    </dgm:pt>
    <dgm:pt modelId="{6EDD1D59-A8E2-43FE-A6F7-93B85FE06E6F}" type="sibTrans" cxnId="{2C16561E-0977-4C40-9664-3D4DE611B16A}">
      <dgm:prSet/>
      <dgm:spPr/>
      <dgm:t>
        <a:bodyPr/>
        <a:lstStyle/>
        <a:p>
          <a:endParaRPr lang="en-GB"/>
        </a:p>
      </dgm:t>
    </dgm:pt>
    <dgm:pt modelId="{5A0DD602-4C01-478A-B135-AA38E8A06DF2}">
      <dgm:prSet/>
      <dgm:spPr/>
      <dgm:t>
        <a:bodyPr/>
        <a:lstStyle/>
        <a:p>
          <a:pPr rtl="0"/>
          <a:r>
            <a:rPr lang="en-GB" dirty="0" smtClean="0">
              <a:solidFill>
                <a:schemeClr val="tx1"/>
              </a:solidFill>
            </a:rPr>
            <a:t>Have you noticed that they are able to hold their bladder for several hours, with dry nappies or pants</a:t>
          </a:r>
          <a:endParaRPr lang="en-GB" dirty="0">
            <a:solidFill>
              <a:schemeClr val="tx1"/>
            </a:solidFill>
          </a:endParaRPr>
        </a:p>
      </dgm:t>
    </dgm:pt>
    <dgm:pt modelId="{44ACDA85-2BE9-417E-BDD9-8063E1DFEBC2}" type="parTrans" cxnId="{3356FF39-03D6-45F1-A997-1F1E26DDCE88}">
      <dgm:prSet/>
      <dgm:spPr/>
      <dgm:t>
        <a:bodyPr/>
        <a:lstStyle/>
        <a:p>
          <a:endParaRPr lang="en-GB"/>
        </a:p>
      </dgm:t>
    </dgm:pt>
    <dgm:pt modelId="{1AB9932C-C3AF-4C01-903E-E8A5BC685CB7}" type="sibTrans" cxnId="{3356FF39-03D6-45F1-A997-1F1E26DDCE88}">
      <dgm:prSet/>
      <dgm:spPr/>
      <dgm:t>
        <a:bodyPr/>
        <a:lstStyle/>
        <a:p>
          <a:endParaRPr lang="en-GB"/>
        </a:p>
      </dgm:t>
    </dgm:pt>
    <dgm:pt modelId="{7CC11AF0-C750-4739-A934-B73DB24E98DF}">
      <dgm:prSet/>
      <dgm:spPr/>
      <dgm:t>
        <a:bodyPr/>
        <a:lstStyle/>
        <a:p>
          <a:pPr rtl="0"/>
          <a:r>
            <a:rPr lang="en-GB" dirty="0" smtClean="0">
              <a:solidFill>
                <a:schemeClr val="tx1"/>
              </a:solidFill>
            </a:rPr>
            <a:t>Can your child manage their own clothes and dressing when they use the toilet? If not you can begin to practice this </a:t>
          </a:r>
          <a:endParaRPr lang="en-GB" dirty="0">
            <a:solidFill>
              <a:schemeClr val="tx1"/>
            </a:solidFill>
          </a:endParaRPr>
        </a:p>
      </dgm:t>
    </dgm:pt>
    <dgm:pt modelId="{6FAD8009-72BE-4968-B243-DB5D84B05462}" type="parTrans" cxnId="{F0124A15-6791-436F-A776-430A6D3F3049}">
      <dgm:prSet/>
      <dgm:spPr/>
      <dgm:t>
        <a:bodyPr/>
        <a:lstStyle/>
        <a:p>
          <a:endParaRPr lang="en-GB"/>
        </a:p>
      </dgm:t>
    </dgm:pt>
    <dgm:pt modelId="{EB8546BF-9C46-43CE-BB0F-355825BB52BC}" type="sibTrans" cxnId="{F0124A15-6791-436F-A776-430A6D3F3049}">
      <dgm:prSet/>
      <dgm:spPr/>
      <dgm:t>
        <a:bodyPr/>
        <a:lstStyle/>
        <a:p>
          <a:endParaRPr lang="en-GB"/>
        </a:p>
      </dgm:t>
    </dgm:pt>
    <dgm:pt modelId="{EC082D3F-C427-44A2-8CE5-6DF87D495A8F}">
      <dgm:prSet/>
      <dgm:spPr/>
      <dgm:t>
        <a:bodyPr/>
        <a:lstStyle/>
        <a:p>
          <a:pPr rtl="0"/>
          <a:r>
            <a:rPr lang="en-GB" dirty="0" smtClean="0">
              <a:solidFill>
                <a:schemeClr val="tx1"/>
              </a:solidFill>
            </a:rPr>
            <a:t>Can your child manage to wipe themselves? This may take time and lots of practice so its good to start encouraging self care skills like  Washing their hands and flushing the toilet.</a:t>
          </a:r>
          <a:endParaRPr lang="en-GB" dirty="0">
            <a:solidFill>
              <a:schemeClr val="tx1"/>
            </a:solidFill>
          </a:endParaRPr>
        </a:p>
      </dgm:t>
    </dgm:pt>
    <dgm:pt modelId="{183D4787-DFD1-4D30-B573-83F60CB65C3A}" type="parTrans" cxnId="{71AAF692-B282-4C62-8C4E-F82E1EBA7700}">
      <dgm:prSet/>
      <dgm:spPr/>
      <dgm:t>
        <a:bodyPr/>
        <a:lstStyle/>
        <a:p>
          <a:endParaRPr lang="en-GB"/>
        </a:p>
      </dgm:t>
    </dgm:pt>
    <dgm:pt modelId="{3EE1B631-9203-41A2-8FF8-126789D2E773}" type="sibTrans" cxnId="{71AAF692-B282-4C62-8C4E-F82E1EBA7700}">
      <dgm:prSet/>
      <dgm:spPr/>
      <dgm:t>
        <a:bodyPr/>
        <a:lstStyle/>
        <a:p>
          <a:endParaRPr lang="en-GB"/>
        </a:p>
      </dgm:t>
    </dgm:pt>
    <dgm:pt modelId="{DD425D01-FC50-4D75-9AEA-7F8AD2E3D8C4}" type="pres">
      <dgm:prSet presAssocID="{AD1F5B8B-8DAA-426A-A631-77F2346F6AF3}" presName="Name0" presStyleCnt="0">
        <dgm:presLayoutVars>
          <dgm:dir/>
          <dgm:resizeHandles val="exact"/>
        </dgm:presLayoutVars>
      </dgm:prSet>
      <dgm:spPr/>
      <dgm:t>
        <a:bodyPr/>
        <a:lstStyle/>
        <a:p>
          <a:endParaRPr lang="en-GB"/>
        </a:p>
      </dgm:t>
    </dgm:pt>
    <dgm:pt modelId="{ABB784FF-EC34-4E40-807B-4C82C9ECC04D}" type="pres">
      <dgm:prSet presAssocID="{AD1F5B8B-8DAA-426A-A631-77F2346F6AF3}" presName="fgShape" presStyleLbl="fgShp" presStyleIdx="0" presStyleCnt="1"/>
      <dgm:spPr/>
    </dgm:pt>
    <dgm:pt modelId="{004C77B4-7DE6-45B0-A291-ADD6162DCAD5}" type="pres">
      <dgm:prSet presAssocID="{AD1F5B8B-8DAA-426A-A631-77F2346F6AF3}" presName="linComp" presStyleCnt="0"/>
      <dgm:spPr/>
    </dgm:pt>
    <dgm:pt modelId="{22212D8A-4F6C-49AA-BC3F-68B126E02AC9}" type="pres">
      <dgm:prSet presAssocID="{4297C3B3-5AF2-47E2-8629-177430BE7CAF}" presName="compNode" presStyleCnt="0"/>
      <dgm:spPr/>
    </dgm:pt>
    <dgm:pt modelId="{AF00E4F5-32E5-459A-9827-F9DC7C52FFD9}" type="pres">
      <dgm:prSet presAssocID="{4297C3B3-5AF2-47E2-8629-177430BE7CAF}" presName="bkgdShape" presStyleLbl="node1" presStyleIdx="0" presStyleCnt="6"/>
      <dgm:spPr/>
      <dgm:t>
        <a:bodyPr/>
        <a:lstStyle/>
        <a:p>
          <a:endParaRPr lang="en-GB"/>
        </a:p>
      </dgm:t>
    </dgm:pt>
    <dgm:pt modelId="{F29DD025-3B47-4F01-994E-F76E5EC3CEC4}" type="pres">
      <dgm:prSet presAssocID="{4297C3B3-5AF2-47E2-8629-177430BE7CAF}" presName="nodeTx" presStyleLbl="node1" presStyleIdx="0" presStyleCnt="6">
        <dgm:presLayoutVars>
          <dgm:bulletEnabled val="1"/>
        </dgm:presLayoutVars>
      </dgm:prSet>
      <dgm:spPr/>
      <dgm:t>
        <a:bodyPr/>
        <a:lstStyle/>
        <a:p>
          <a:endParaRPr lang="en-GB"/>
        </a:p>
      </dgm:t>
    </dgm:pt>
    <dgm:pt modelId="{B38B3A0E-44BC-43E5-BEAC-127048FC2EB5}" type="pres">
      <dgm:prSet presAssocID="{4297C3B3-5AF2-47E2-8629-177430BE7CAF}" presName="invisiNode" presStyleLbl="node1" presStyleIdx="0" presStyleCnt="6"/>
      <dgm:spPr/>
    </dgm:pt>
    <dgm:pt modelId="{20118DD3-D2C7-4DD8-91BB-8EFBD5310C5E}" type="pres">
      <dgm:prSet presAssocID="{4297C3B3-5AF2-47E2-8629-177430BE7CAF}" presName="imagNode" presStyleLbl="fgImgPlace1" presStyleIdx="0" presStyleCnt="6"/>
      <dgm:spPr>
        <a:blipFill rotWithShape="1">
          <a:blip xmlns:r="http://schemas.openxmlformats.org/officeDocument/2006/relationships" r:embed="rId1"/>
          <a:stretch>
            <a:fillRect/>
          </a:stretch>
        </a:blipFill>
      </dgm:spPr>
      <dgm:t>
        <a:bodyPr/>
        <a:lstStyle/>
        <a:p>
          <a:endParaRPr lang="en-GB"/>
        </a:p>
      </dgm:t>
    </dgm:pt>
    <dgm:pt modelId="{065FF148-2F5A-4914-B0FE-8BC74722AA0E}" type="pres">
      <dgm:prSet presAssocID="{65BFF709-7D0D-47EB-9AFE-5D0A248932F1}" presName="sibTrans" presStyleLbl="sibTrans2D1" presStyleIdx="0" presStyleCnt="0"/>
      <dgm:spPr/>
      <dgm:t>
        <a:bodyPr/>
        <a:lstStyle/>
        <a:p>
          <a:endParaRPr lang="en-GB"/>
        </a:p>
      </dgm:t>
    </dgm:pt>
    <dgm:pt modelId="{00E59742-9E50-4ACA-B5E2-13C19759FA48}" type="pres">
      <dgm:prSet presAssocID="{B4729B68-8F37-4691-802D-49B947A07C4D}" presName="compNode" presStyleCnt="0"/>
      <dgm:spPr/>
    </dgm:pt>
    <dgm:pt modelId="{B1033693-C21E-43A8-A73D-FF13B282B0B5}" type="pres">
      <dgm:prSet presAssocID="{B4729B68-8F37-4691-802D-49B947A07C4D}" presName="bkgdShape" presStyleLbl="node1" presStyleIdx="1" presStyleCnt="6"/>
      <dgm:spPr/>
      <dgm:t>
        <a:bodyPr/>
        <a:lstStyle/>
        <a:p>
          <a:endParaRPr lang="en-GB"/>
        </a:p>
      </dgm:t>
    </dgm:pt>
    <dgm:pt modelId="{6BB94793-33A2-45CA-8450-C0516042EFF5}" type="pres">
      <dgm:prSet presAssocID="{B4729B68-8F37-4691-802D-49B947A07C4D}" presName="nodeTx" presStyleLbl="node1" presStyleIdx="1" presStyleCnt="6">
        <dgm:presLayoutVars>
          <dgm:bulletEnabled val="1"/>
        </dgm:presLayoutVars>
      </dgm:prSet>
      <dgm:spPr/>
      <dgm:t>
        <a:bodyPr/>
        <a:lstStyle/>
        <a:p>
          <a:endParaRPr lang="en-GB"/>
        </a:p>
      </dgm:t>
    </dgm:pt>
    <dgm:pt modelId="{4F1DBA7D-8500-4D7D-AEAF-A653DDD45FAF}" type="pres">
      <dgm:prSet presAssocID="{B4729B68-8F37-4691-802D-49B947A07C4D}" presName="invisiNode" presStyleLbl="node1" presStyleIdx="1" presStyleCnt="6"/>
      <dgm:spPr/>
    </dgm:pt>
    <dgm:pt modelId="{AF39AE4C-C101-4BDE-8013-DF2AC2C47E2B}" type="pres">
      <dgm:prSet presAssocID="{B4729B68-8F37-4691-802D-49B947A07C4D}" presName="imagNode" presStyleLbl="fgImgPlace1" presStyleIdx="1" presStyleCnt="6"/>
      <dgm:spPr>
        <a:blipFill rotWithShape="1">
          <a:blip xmlns:r="http://schemas.openxmlformats.org/officeDocument/2006/relationships" r:embed="rId2"/>
          <a:stretch>
            <a:fillRect/>
          </a:stretch>
        </a:blipFill>
      </dgm:spPr>
      <dgm:t>
        <a:bodyPr/>
        <a:lstStyle/>
        <a:p>
          <a:endParaRPr lang="en-GB"/>
        </a:p>
      </dgm:t>
    </dgm:pt>
    <dgm:pt modelId="{445C4BBF-E5AA-444C-9D8B-10317F9C91CE}" type="pres">
      <dgm:prSet presAssocID="{361B5053-C33C-488E-9FE3-08B543DE35B6}" presName="sibTrans" presStyleLbl="sibTrans2D1" presStyleIdx="0" presStyleCnt="0"/>
      <dgm:spPr/>
      <dgm:t>
        <a:bodyPr/>
        <a:lstStyle/>
        <a:p>
          <a:endParaRPr lang="en-GB"/>
        </a:p>
      </dgm:t>
    </dgm:pt>
    <dgm:pt modelId="{4F51C537-C664-43A0-8565-7282CDD331A6}" type="pres">
      <dgm:prSet presAssocID="{5990551D-DCB4-4A3B-B37F-05080EA8F871}" presName="compNode" presStyleCnt="0"/>
      <dgm:spPr/>
    </dgm:pt>
    <dgm:pt modelId="{E5312900-FBC7-411E-9E21-9D86C3E3FDBA}" type="pres">
      <dgm:prSet presAssocID="{5990551D-DCB4-4A3B-B37F-05080EA8F871}" presName="bkgdShape" presStyleLbl="node1" presStyleIdx="2" presStyleCnt="6"/>
      <dgm:spPr/>
      <dgm:t>
        <a:bodyPr/>
        <a:lstStyle/>
        <a:p>
          <a:endParaRPr lang="en-GB"/>
        </a:p>
      </dgm:t>
    </dgm:pt>
    <dgm:pt modelId="{4C55913D-6457-493E-9CE3-8D50D5166C7E}" type="pres">
      <dgm:prSet presAssocID="{5990551D-DCB4-4A3B-B37F-05080EA8F871}" presName="nodeTx" presStyleLbl="node1" presStyleIdx="2" presStyleCnt="6">
        <dgm:presLayoutVars>
          <dgm:bulletEnabled val="1"/>
        </dgm:presLayoutVars>
      </dgm:prSet>
      <dgm:spPr/>
      <dgm:t>
        <a:bodyPr/>
        <a:lstStyle/>
        <a:p>
          <a:endParaRPr lang="en-GB"/>
        </a:p>
      </dgm:t>
    </dgm:pt>
    <dgm:pt modelId="{50C64E4C-C013-4407-82E2-87C07F0A278D}" type="pres">
      <dgm:prSet presAssocID="{5990551D-DCB4-4A3B-B37F-05080EA8F871}" presName="invisiNode" presStyleLbl="node1" presStyleIdx="2" presStyleCnt="6"/>
      <dgm:spPr/>
    </dgm:pt>
    <dgm:pt modelId="{1406D920-972A-4806-AF09-8FC388966897}" type="pres">
      <dgm:prSet presAssocID="{5990551D-DCB4-4A3B-B37F-05080EA8F871}" presName="imagNode" presStyleLbl="fgImgPlace1" presStyleIdx="2" presStyleCnt="6" custLinFactNeighborX="-1778" custLinFactNeighborY="-889"/>
      <dgm:spPr>
        <a:blipFill rotWithShape="1">
          <a:blip xmlns:r="http://schemas.openxmlformats.org/officeDocument/2006/relationships" r:embed="rId3"/>
          <a:stretch>
            <a:fillRect/>
          </a:stretch>
        </a:blipFill>
      </dgm:spPr>
      <dgm:t>
        <a:bodyPr/>
        <a:lstStyle/>
        <a:p>
          <a:endParaRPr lang="en-GB"/>
        </a:p>
      </dgm:t>
    </dgm:pt>
    <dgm:pt modelId="{7337BA4C-679D-4E18-8300-8DD9DF009F9E}" type="pres">
      <dgm:prSet presAssocID="{6EDD1D59-A8E2-43FE-A6F7-93B85FE06E6F}" presName="sibTrans" presStyleLbl="sibTrans2D1" presStyleIdx="0" presStyleCnt="0"/>
      <dgm:spPr/>
      <dgm:t>
        <a:bodyPr/>
        <a:lstStyle/>
        <a:p>
          <a:endParaRPr lang="en-GB"/>
        </a:p>
      </dgm:t>
    </dgm:pt>
    <dgm:pt modelId="{DBB5CAB2-D6FB-4302-BE91-62848DFE382D}" type="pres">
      <dgm:prSet presAssocID="{5A0DD602-4C01-478A-B135-AA38E8A06DF2}" presName="compNode" presStyleCnt="0"/>
      <dgm:spPr/>
    </dgm:pt>
    <dgm:pt modelId="{53E224B5-B29B-4A3F-B35A-52CCB1AD68A0}" type="pres">
      <dgm:prSet presAssocID="{5A0DD602-4C01-478A-B135-AA38E8A06DF2}" presName="bkgdShape" presStyleLbl="node1" presStyleIdx="3" presStyleCnt="6"/>
      <dgm:spPr/>
      <dgm:t>
        <a:bodyPr/>
        <a:lstStyle/>
        <a:p>
          <a:endParaRPr lang="en-GB"/>
        </a:p>
      </dgm:t>
    </dgm:pt>
    <dgm:pt modelId="{547B9D4A-C476-4A11-9C7A-3CDE732BCFA2}" type="pres">
      <dgm:prSet presAssocID="{5A0DD602-4C01-478A-B135-AA38E8A06DF2}" presName="nodeTx" presStyleLbl="node1" presStyleIdx="3" presStyleCnt="6">
        <dgm:presLayoutVars>
          <dgm:bulletEnabled val="1"/>
        </dgm:presLayoutVars>
      </dgm:prSet>
      <dgm:spPr/>
      <dgm:t>
        <a:bodyPr/>
        <a:lstStyle/>
        <a:p>
          <a:endParaRPr lang="en-GB"/>
        </a:p>
      </dgm:t>
    </dgm:pt>
    <dgm:pt modelId="{C8A2E321-2866-4533-8270-860D53B18E60}" type="pres">
      <dgm:prSet presAssocID="{5A0DD602-4C01-478A-B135-AA38E8A06DF2}" presName="invisiNode" presStyleLbl="node1" presStyleIdx="3" presStyleCnt="6"/>
      <dgm:spPr/>
    </dgm:pt>
    <dgm:pt modelId="{96B9ACC3-3EAF-40C2-B5FF-BE6F1DE1EF0E}" type="pres">
      <dgm:prSet presAssocID="{5A0DD602-4C01-478A-B135-AA38E8A06DF2}" presName="imagNode" presStyleLbl="fgImgPlace1" presStyleIdx="3" presStyleCnt="6"/>
      <dgm:spPr>
        <a:blipFill rotWithShape="1">
          <a:blip xmlns:r="http://schemas.openxmlformats.org/officeDocument/2006/relationships" r:embed="rId4"/>
          <a:stretch>
            <a:fillRect/>
          </a:stretch>
        </a:blipFill>
      </dgm:spPr>
      <dgm:t>
        <a:bodyPr/>
        <a:lstStyle/>
        <a:p>
          <a:endParaRPr lang="en-GB"/>
        </a:p>
      </dgm:t>
    </dgm:pt>
    <dgm:pt modelId="{EBA6F8AF-0D11-445C-A50D-F33577D85643}" type="pres">
      <dgm:prSet presAssocID="{1AB9932C-C3AF-4C01-903E-E8A5BC685CB7}" presName="sibTrans" presStyleLbl="sibTrans2D1" presStyleIdx="0" presStyleCnt="0"/>
      <dgm:spPr/>
      <dgm:t>
        <a:bodyPr/>
        <a:lstStyle/>
        <a:p>
          <a:endParaRPr lang="en-GB"/>
        </a:p>
      </dgm:t>
    </dgm:pt>
    <dgm:pt modelId="{8B50166A-E40E-499B-AEDC-C4BA43104F16}" type="pres">
      <dgm:prSet presAssocID="{7CC11AF0-C750-4739-A934-B73DB24E98DF}" presName="compNode" presStyleCnt="0"/>
      <dgm:spPr/>
    </dgm:pt>
    <dgm:pt modelId="{FF1DBED3-4DA6-4501-8B05-CFB26F32C8FB}" type="pres">
      <dgm:prSet presAssocID="{7CC11AF0-C750-4739-A934-B73DB24E98DF}" presName="bkgdShape" presStyleLbl="node1" presStyleIdx="4" presStyleCnt="6" custLinFactNeighborY="369"/>
      <dgm:spPr/>
      <dgm:t>
        <a:bodyPr/>
        <a:lstStyle/>
        <a:p>
          <a:endParaRPr lang="en-GB"/>
        </a:p>
      </dgm:t>
    </dgm:pt>
    <dgm:pt modelId="{8EFEE740-5E99-486C-AAE3-4CE320DAB706}" type="pres">
      <dgm:prSet presAssocID="{7CC11AF0-C750-4739-A934-B73DB24E98DF}" presName="nodeTx" presStyleLbl="node1" presStyleIdx="4" presStyleCnt="6">
        <dgm:presLayoutVars>
          <dgm:bulletEnabled val="1"/>
        </dgm:presLayoutVars>
      </dgm:prSet>
      <dgm:spPr/>
      <dgm:t>
        <a:bodyPr/>
        <a:lstStyle/>
        <a:p>
          <a:endParaRPr lang="en-GB"/>
        </a:p>
      </dgm:t>
    </dgm:pt>
    <dgm:pt modelId="{9D6EE59D-0180-4B9A-868F-AD1C1B9B7251}" type="pres">
      <dgm:prSet presAssocID="{7CC11AF0-C750-4739-A934-B73DB24E98DF}" presName="invisiNode" presStyleLbl="node1" presStyleIdx="4" presStyleCnt="6"/>
      <dgm:spPr/>
    </dgm:pt>
    <dgm:pt modelId="{EF37839E-5F21-4DEE-8A2E-5FE0F4568A82}" type="pres">
      <dgm:prSet presAssocID="{7CC11AF0-C750-4739-A934-B73DB24E98DF}" presName="imagNode" presStyleLbl="fgImgPlace1" presStyleIdx="4" presStyleCnt="6"/>
      <dgm:spPr>
        <a:blipFill rotWithShape="1">
          <a:blip xmlns:r="http://schemas.openxmlformats.org/officeDocument/2006/relationships" r:embed="rId5"/>
          <a:stretch>
            <a:fillRect/>
          </a:stretch>
        </a:blipFill>
      </dgm:spPr>
      <dgm:t>
        <a:bodyPr/>
        <a:lstStyle/>
        <a:p>
          <a:endParaRPr lang="en-GB"/>
        </a:p>
      </dgm:t>
    </dgm:pt>
    <dgm:pt modelId="{7B451762-F0F4-48A9-87F6-4E892AA81879}" type="pres">
      <dgm:prSet presAssocID="{EB8546BF-9C46-43CE-BB0F-355825BB52BC}" presName="sibTrans" presStyleLbl="sibTrans2D1" presStyleIdx="0" presStyleCnt="0"/>
      <dgm:spPr/>
      <dgm:t>
        <a:bodyPr/>
        <a:lstStyle/>
        <a:p>
          <a:endParaRPr lang="en-GB"/>
        </a:p>
      </dgm:t>
    </dgm:pt>
    <dgm:pt modelId="{E271A035-1EF2-4A84-92A7-9A7E6A3372FB}" type="pres">
      <dgm:prSet presAssocID="{EC082D3F-C427-44A2-8CE5-6DF87D495A8F}" presName="compNode" presStyleCnt="0"/>
      <dgm:spPr/>
    </dgm:pt>
    <dgm:pt modelId="{03ADDC72-2DDC-4459-8B45-14D94DDB6A4D}" type="pres">
      <dgm:prSet presAssocID="{EC082D3F-C427-44A2-8CE5-6DF87D495A8F}" presName="bkgdShape" presStyleLbl="node1" presStyleIdx="5" presStyleCnt="6"/>
      <dgm:spPr/>
      <dgm:t>
        <a:bodyPr/>
        <a:lstStyle/>
        <a:p>
          <a:endParaRPr lang="en-GB"/>
        </a:p>
      </dgm:t>
    </dgm:pt>
    <dgm:pt modelId="{D7D20107-4E54-4622-AF3C-17B039599197}" type="pres">
      <dgm:prSet presAssocID="{EC082D3F-C427-44A2-8CE5-6DF87D495A8F}" presName="nodeTx" presStyleLbl="node1" presStyleIdx="5" presStyleCnt="6">
        <dgm:presLayoutVars>
          <dgm:bulletEnabled val="1"/>
        </dgm:presLayoutVars>
      </dgm:prSet>
      <dgm:spPr/>
      <dgm:t>
        <a:bodyPr/>
        <a:lstStyle/>
        <a:p>
          <a:endParaRPr lang="en-GB"/>
        </a:p>
      </dgm:t>
    </dgm:pt>
    <dgm:pt modelId="{C81131F4-7B95-4377-A18C-C6A897A04E91}" type="pres">
      <dgm:prSet presAssocID="{EC082D3F-C427-44A2-8CE5-6DF87D495A8F}" presName="invisiNode" presStyleLbl="node1" presStyleIdx="5" presStyleCnt="6"/>
      <dgm:spPr/>
    </dgm:pt>
    <dgm:pt modelId="{2B31ECFB-4C95-4334-9005-482E31673C7B}" type="pres">
      <dgm:prSet presAssocID="{EC082D3F-C427-44A2-8CE5-6DF87D495A8F}" presName="imagNode" presStyleLbl="fgImgPlace1" presStyleIdx="5" presStyleCnt="6"/>
      <dgm:spPr>
        <a:blipFill rotWithShape="1">
          <a:blip xmlns:r="http://schemas.openxmlformats.org/officeDocument/2006/relationships" r:embed="rId6"/>
          <a:stretch>
            <a:fillRect/>
          </a:stretch>
        </a:blipFill>
      </dgm:spPr>
      <dgm:t>
        <a:bodyPr/>
        <a:lstStyle/>
        <a:p>
          <a:endParaRPr lang="en-GB"/>
        </a:p>
      </dgm:t>
    </dgm:pt>
  </dgm:ptLst>
  <dgm:cxnLst>
    <dgm:cxn modelId="{9B9EC5F6-3C3D-4EDA-9448-D815C9BE2170}" type="presOf" srcId="{6EDD1D59-A8E2-43FE-A6F7-93B85FE06E6F}" destId="{7337BA4C-679D-4E18-8300-8DD9DF009F9E}" srcOrd="0" destOrd="0" presId="urn:microsoft.com/office/officeart/2005/8/layout/hList7"/>
    <dgm:cxn modelId="{73EF1AEA-90C9-4E44-82AF-855184257388}" type="presOf" srcId="{5A0DD602-4C01-478A-B135-AA38E8A06DF2}" destId="{547B9D4A-C476-4A11-9C7A-3CDE732BCFA2}" srcOrd="1" destOrd="0" presId="urn:microsoft.com/office/officeart/2005/8/layout/hList7"/>
    <dgm:cxn modelId="{C0296CA1-7FAE-4A3F-9678-FEF07A4077AE}" type="presOf" srcId="{65BFF709-7D0D-47EB-9AFE-5D0A248932F1}" destId="{065FF148-2F5A-4914-B0FE-8BC74722AA0E}" srcOrd="0" destOrd="0" presId="urn:microsoft.com/office/officeart/2005/8/layout/hList7"/>
    <dgm:cxn modelId="{D3FD4B81-C79B-410A-9300-8FBF4CA18004}" type="presOf" srcId="{7CC11AF0-C750-4739-A934-B73DB24E98DF}" destId="{8EFEE740-5E99-486C-AAE3-4CE320DAB706}" srcOrd="1" destOrd="0" presId="urn:microsoft.com/office/officeart/2005/8/layout/hList7"/>
    <dgm:cxn modelId="{46213764-74BA-47CA-B67E-CE7DBBCBA1F8}" type="presOf" srcId="{4297C3B3-5AF2-47E2-8629-177430BE7CAF}" destId="{F29DD025-3B47-4F01-994E-F76E5EC3CEC4}" srcOrd="1" destOrd="0" presId="urn:microsoft.com/office/officeart/2005/8/layout/hList7"/>
    <dgm:cxn modelId="{B574040C-49AA-4811-8700-E553B426B751}" type="presOf" srcId="{AD1F5B8B-8DAA-426A-A631-77F2346F6AF3}" destId="{DD425D01-FC50-4D75-9AEA-7F8AD2E3D8C4}" srcOrd="0" destOrd="0" presId="urn:microsoft.com/office/officeart/2005/8/layout/hList7"/>
    <dgm:cxn modelId="{0629161E-706A-40DD-8238-20C043B797D6}" type="presOf" srcId="{5A0DD602-4C01-478A-B135-AA38E8A06DF2}" destId="{53E224B5-B29B-4A3F-B35A-52CCB1AD68A0}" srcOrd="0" destOrd="0" presId="urn:microsoft.com/office/officeart/2005/8/layout/hList7"/>
    <dgm:cxn modelId="{2C16561E-0977-4C40-9664-3D4DE611B16A}" srcId="{AD1F5B8B-8DAA-426A-A631-77F2346F6AF3}" destId="{5990551D-DCB4-4A3B-B37F-05080EA8F871}" srcOrd="2" destOrd="0" parTransId="{39F5A4F7-36B3-4E53-938C-9FC1B4054632}" sibTransId="{6EDD1D59-A8E2-43FE-A6F7-93B85FE06E6F}"/>
    <dgm:cxn modelId="{E67B9CCA-010B-4BA5-AA83-F4D220BE11ED}" srcId="{AD1F5B8B-8DAA-426A-A631-77F2346F6AF3}" destId="{4297C3B3-5AF2-47E2-8629-177430BE7CAF}" srcOrd="0" destOrd="0" parTransId="{9383D339-4557-4AA5-8216-AD12A8AC0509}" sibTransId="{65BFF709-7D0D-47EB-9AFE-5D0A248932F1}"/>
    <dgm:cxn modelId="{C5824011-6E08-49EB-AE91-608B15E6BBC9}" type="presOf" srcId="{7CC11AF0-C750-4739-A934-B73DB24E98DF}" destId="{FF1DBED3-4DA6-4501-8B05-CFB26F32C8FB}" srcOrd="0" destOrd="0" presId="urn:microsoft.com/office/officeart/2005/8/layout/hList7"/>
    <dgm:cxn modelId="{C7FC2F38-94B7-4E0C-949C-D06ECCEFA776}" type="presOf" srcId="{5990551D-DCB4-4A3B-B37F-05080EA8F871}" destId="{4C55913D-6457-493E-9CE3-8D50D5166C7E}" srcOrd="1" destOrd="0" presId="urn:microsoft.com/office/officeart/2005/8/layout/hList7"/>
    <dgm:cxn modelId="{A10CE2FF-541E-4E9E-806E-82C1AB46B9D9}" type="presOf" srcId="{EB8546BF-9C46-43CE-BB0F-355825BB52BC}" destId="{7B451762-F0F4-48A9-87F6-4E892AA81879}" srcOrd="0" destOrd="0" presId="urn:microsoft.com/office/officeart/2005/8/layout/hList7"/>
    <dgm:cxn modelId="{71AAF692-B282-4C62-8C4E-F82E1EBA7700}" srcId="{AD1F5B8B-8DAA-426A-A631-77F2346F6AF3}" destId="{EC082D3F-C427-44A2-8CE5-6DF87D495A8F}" srcOrd="5" destOrd="0" parTransId="{183D4787-DFD1-4D30-B573-83F60CB65C3A}" sibTransId="{3EE1B631-9203-41A2-8FF8-126789D2E773}"/>
    <dgm:cxn modelId="{3356FF39-03D6-45F1-A997-1F1E26DDCE88}" srcId="{AD1F5B8B-8DAA-426A-A631-77F2346F6AF3}" destId="{5A0DD602-4C01-478A-B135-AA38E8A06DF2}" srcOrd="3" destOrd="0" parTransId="{44ACDA85-2BE9-417E-BDD9-8063E1DFEBC2}" sibTransId="{1AB9932C-C3AF-4C01-903E-E8A5BC685CB7}"/>
    <dgm:cxn modelId="{120EA67A-4182-4444-9AA6-E7FA36276B56}" type="presOf" srcId="{EC082D3F-C427-44A2-8CE5-6DF87D495A8F}" destId="{03ADDC72-2DDC-4459-8B45-14D94DDB6A4D}" srcOrd="0" destOrd="0" presId="urn:microsoft.com/office/officeart/2005/8/layout/hList7"/>
    <dgm:cxn modelId="{4AA86A80-44D5-498E-B87D-779249888F16}" type="presOf" srcId="{B4729B68-8F37-4691-802D-49B947A07C4D}" destId="{B1033693-C21E-43A8-A73D-FF13B282B0B5}" srcOrd="0" destOrd="0" presId="urn:microsoft.com/office/officeart/2005/8/layout/hList7"/>
    <dgm:cxn modelId="{005B55E6-DE85-4997-B85A-07104BD0890A}" type="presOf" srcId="{B4729B68-8F37-4691-802D-49B947A07C4D}" destId="{6BB94793-33A2-45CA-8450-C0516042EFF5}" srcOrd="1" destOrd="0" presId="urn:microsoft.com/office/officeart/2005/8/layout/hList7"/>
    <dgm:cxn modelId="{D44D5C65-F5F7-4A25-9753-54C19E9295A3}" type="presOf" srcId="{4297C3B3-5AF2-47E2-8629-177430BE7CAF}" destId="{AF00E4F5-32E5-459A-9827-F9DC7C52FFD9}" srcOrd="0" destOrd="0" presId="urn:microsoft.com/office/officeart/2005/8/layout/hList7"/>
    <dgm:cxn modelId="{98D773BF-EC3C-42EA-86C9-1F01FA9EF0BF}" srcId="{AD1F5B8B-8DAA-426A-A631-77F2346F6AF3}" destId="{B4729B68-8F37-4691-802D-49B947A07C4D}" srcOrd="1" destOrd="0" parTransId="{46ED28D6-E60A-4984-8FF2-D7529D86D264}" sibTransId="{361B5053-C33C-488E-9FE3-08B543DE35B6}"/>
    <dgm:cxn modelId="{337C8868-9377-497C-8921-43898B7ABE74}" type="presOf" srcId="{361B5053-C33C-488E-9FE3-08B543DE35B6}" destId="{445C4BBF-E5AA-444C-9D8B-10317F9C91CE}" srcOrd="0" destOrd="0" presId="urn:microsoft.com/office/officeart/2005/8/layout/hList7"/>
    <dgm:cxn modelId="{9D5D84BA-1FE6-445F-954D-414122E291AD}" type="presOf" srcId="{EC082D3F-C427-44A2-8CE5-6DF87D495A8F}" destId="{D7D20107-4E54-4622-AF3C-17B039599197}" srcOrd="1" destOrd="0" presId="urn:microsoft.com/office/officeart/2005/8/layout/hList7"/>
    <dgm:cxn modelId="{583A1A77-F378-4C4A-9100-746ED8A611BE}" type="presOf" srcId="{5990551D-DCB4-4A3B-B37F-05080EA8F871}" destId="{E5312900-FBC7-411E-9E21-9D86C3E3FDBA}" srcOrd="0" destOrd="0" presId="urn:microsoft.com/office/officeart/2005/8/layout/hList7"/>
    <dgm:cxn modelId="{E1E4B19A-8CEB-4D97-AE83-F195F61095A6}" type="presOf" srcId="{1AB9932C-C3AF-4C01-903E-E8A5BC685CB7}" destId="{EBA6F8AF-0D11-445C-A50D-F33577D85643}" srcOrd="0" destOrd="0" presId="urn:microsoft.com/office/officeart/2005/8/layout/hList7"/>
    <dgm:cxn modelId="{F0124A15-6791-436F-A776-430A6D3F3049}" srcId="{AD1F5B8B-8DAA-426A-A631-77F2346F6AF3}" destId="{7CC11AF0-C750-4739-A934-B73DB24E98DF}" srcOrd="4" destOrd="0" parTransId="{6FAD8009-72BE-4968-B243-DB5D84B05462}" sibTransId="{EB8546BF-9C46-43CE-BB0F-355825BB52BC}"/>
    <dgm:cxn modelId="{C03D7A99-6320-4BD2-83A1-283C378FD029}" type="presParOf" srcId="{DD425D01-FC50-4D75-9AEA-7F8AD2E3D8C4}" destId="{ABB784FF-EC34-4E40-807B-4C82C9ECC04D}" srcOrd="0" destOrd="0" presId="urn:microsoft.com/office/officeart/2005/8/layout/hList7"/>
    <dgm:cxn modelId="{18DF06AF-F65D-4A05-9AA8-2E2F3DDA0003}" type="presParOf" srcId="{DD425D01-FC50-4D75-9AEA-7F8AD2E3D8C4}" destId="{004C77B4-7DE6-45B0-A291-ADD6162DCAD5}" srcOrd="1" destOrd="0" presId="urn:microsoft.com/office/officeart/2005/8/layout/hList7"/>
    <dgm:cxn modelId="{146143A4-2A08-4B64-8301-46657F1D1136}" type="presParOf" srcId="{004C77B4-7DE6-45B0-A291-ADD6162DCAD5}" destId="{22212D8A-4F6C-49AA-BC3F-68B126E02AC9}" srcOrd="0" destOrd="0" presId="urn:microsoft.com/office/officeart/2005/8/layout/hList7"/>
    <dgm:cxn modelId="{823F423C-8186-4497-9779-28AB74E69A7B}" type="presParOf" srcId="{22212D8A-4F6C-49AA-BC3F-68B126E02AC9}" destId="{AF00E4F5-32E5-459A-9827-F9DC7C52FFD9}" srcOrd="0" destOrd="0" presId="urn:microsoft.com/office/officeart/2005/8/layout/hList7"/>
    <dgm:cxn modelId="{D851011D-0C21-4529-83BC-52810B714FE9}" type="presParOf" srcId="{22212D8A-4F6C-49AA-BC3F-68B126E02AC9}" destId="{F29DD025-3B47-4F01-994E-F76E5EC3CEC4}" srcOrd="1" destOrd="0" presId="urn:microsoft.com/office/officeart/2005/8/layout/hList7"/>
    <dgm:cxn modelId="{9FB4857B-344F-4F69-9D41-02FB28031595}" type="presParOf" srcId="{22212D8A-4F6C-49AA-BC3F-68B126E02AC9}" destId="{B38B3A0E-44BC-43E5-BEAC-127048FC2EB5}" srcOrd="2" destOrd="0" presId="urn:microsoft.com/office/officeart/2005/8/layout/hList7"/>
    <dgm:cxn modelId="{322D2D80-52A6-4706-BA3E-02B04DFA7987}" type="presParOf" srcId="{22212D8A-4F6C-49AA-BC3F-68B126E02AC9}" destId="{20118DD3-D2C7-4DD8-91BB-8EFBD5310C5E}" srcOrd="3" destOrd="0" presId="urn:microsoft.com/office/officeart/2005/8/layout/hList7"/>
    <dgm:cxn modelId="{39BB7AA5-F31D-4A04-890E-F43017270E6F}" type="presParOf" srcId="{004C77B4-7DE6-45B0-A291-ADD6162DCAD5}" destId="{065FF148-2F5A-4914-B0FE-8BC74722AA0E}" srcOrd="1" destOrd="0" presId="urn:microsoft.com/office/officeart/2005/8/layout/hList7"/>
    <dgm:cxn modelId="{471338D4-299F-469C-B283-B9989B0B23E6}" type="presParOf" srcId="{004C77B4-7DE6-45B0-A291-ADD6162DCAD5}" destId="{00E59742-9E50-4ACA-B5E2-13C19759FA48}" srcOrd="2" destOrd="0" presId="urn:microsoft.com/office/officeart/2005/8/layout/hList7"/>
    <dgm:cxn modelId="{21BAEB16-B2A2-456E-8F62-98F8F5601180}" type="presParOf" srcId="{00E59742-9E50-4ACA-B5E2-13C19759FA48}" destId="{B1033693-C21E-43A8-A73D-FF13B282B0B5}" srcOrd="0" destOrd="0" presId="urn:microsoft.com/office/officeart/2005/8/layout/hList7"/>
    <dgm:cxn modelId="{9F363E39-203C-4C2B-A539-31731315F72F}" type="presParOf" srcId="{00E59742-9E50-4ACA-B5E2-13C19759FA48}" destId="{6BB94793-33A2-45CA-8450-C0516042EFF5}" srcOrd="1" destOrd="0" presId="urn:microsoft.com/office/officeart/2005/8/layout/hList7"/>
    <dgm:cxn modelId="{0FE89BC6-DB15-4E84-91B6-AD40B6AB4EAD}" type="presParOf" srcId="{00E59742-9E50-4ACA-B5E2-13C19759FA48}" destId="{4F1DBA7D-8500-4D7D-AEAF-A653DDD45FAF}" srcOrd="2" destOrd="0" presId="urn:microsoft.com/office/officeart/2005/8/layout/hList7"/>
    <dgm:cxn modelId="{DE8871DF-A7CE-43C4-9356-6F81E8C4669A}" type="presParOf" srcId="{00E59742-9E50-4ACA-B5E2-13C19759FA48}" destId="{AF39AE4C-C101-4BDE-8013-DF2AC2C47E2B}" srcOrd="3" destOrd="0" presId="urn:microsoft.com/office/officeart/2005/8/layout/hList7"/>
    <dgm:cxn modelId="{83E8FF52-384A-40A6-94B5-B5386CC1CD42}" type="presParOf" srcId="{004C77B4-7DE6-45B0-A291-ADD6162DCAD5}" destId="{445C4BBF-E5AA-444C-9D8B-10317F9C91CE}" srcOrd="3" destOrd="0" presId="urn:microsoft.com/office/officeart/2005/8/layout/hList7"/>
    <dgm:cxn modelId="{2160A19B-2452-4C23-90FA-717F00BBB289}" type="presParOf" srcId="{004C77B4-7DE6-45B0-A291-ADD6162DCAD5}" destId="{4F51C537-C664-43A0-8565-7282CDD331A6}" srcOrd="4" destOrd="0" presId="urn:microsoft.com/office/officeart/2005/8/layout/hList7"/>
    <dgm:cxn modelId="{1F0EFAC9-2A2F-4A6F-B580-57E2112354EE}" type="presParOf" srcId="{4F51C537-C664-43A0-8565-7282CDD331A6}" destId="{E5312900-FBC7-411E-9E21-9D86C3E3FDBA}" srcOrd="0" destOrd="0" presId="urn:microsoft.com/office/officeart/2005/8/layout/hList7"/>
    <dgm:cxn modelId="{40FC2E8D-BDF6-4A66-9540-9D20CA21C7B9}" type="presParOf" srcId="{4F51C537-C664-43A0-8565-7282CDD331A6}" destId="{4C55913D-6457-493E-9CE3-8D50D5166C7E}" srcOrd="1" destOrd="0" presId="urn:microsoft.com/office/officeart/2005/8/layout/hList7"/>
    <dgm:cxn modelId="{9430B629-99F7-4909-B110-3B02CF047AA9}" type="presParOf" srcId="{4F51C537-C664-43A0-8565-7282CDD331A6}" destId="{50C64E4C-C013-4407-82E2-87C07F0A278D}" srcOrd="2" destOrd="0" presId="urn:microsoft.com/office/officeart/2005/8/layout/hList7"/>
    <dgm:cxn modelId="{AB272630-A5CF-445A-AB3A-2C6335CA2F0F}" type="presParOf" srcId="{4F51C537-C664-43A0-8565-7282CDD331A6}" destId="{1406D920-972A-4806-AF09-8FC388966897}" srcOrd="3" destOrd="0" presId="urn:microsoft.com/office/officeart/2005/8/layout/hList7"/>
    <dgm:cxn modelId="{9212A483-2C6E-464C-85B5-098145B4BC23}" type="presParOf" srcId="{004C77B4-7DE6-45B0-A291-ADD6162DCAD5}" destId="{7337BA4C-679D-4E18-8300-8DD9DF009F9E}" srcOrd="5" destOrd="0" presId="urn:microsoft.com/office/officeart/2005/8/layout/hList7"/>
    <dgm:cxn modelId="{57FE6684-52B6-42F0-91DC-9993FCA43DF3}" type="presParOf" srcId="{004C77B4-7DE6-45B0-A291-ADD6162DCAD5}" destId="{DBB5CAB2-D6FB-4302-BE91-62848DFE382D}" srcOrd="6" destOrd="0" presId="urn:microsoft.com/office/officeart/2005/8/layout/hList7"/>
    <dgm:cxn modelId="{77E8B3E5-BE33-49B5-B141-ED994BE83D0B}" type="presParOf" srcId="{DBB5CAB2-D6FB-4302-BE91-62848DFE382D}" destId="{53E224B5-B29B-4A3F-B35A-52CCB1AD68A0}" srcOrd="0" destOrd="0" presId="urn:microsoft.com/office/officeart/2005/8/layout/hList7"/>
    <dgm:cxn modelId="{FD74EF26-F56A-4215-8313-4BDA219B2844}" type="presParOf" srcId="{DBB5CAB2-D6FB-4302-BE91-62848DFE382D}" destId="{547B9D4A-C476-4A11-9C7A-3CDE732BCFA2}" srcOrd="1" destOrd="0" presId="urn:microsoft.com/office/officeart/2005/8/layout/hList7"/>
    <dgm:cxn modelId="{84F83497-066B-4AA9-AAA6-B0335A0245CA}" type="presParOf" srcId="{DBB5CAB2-D6FB-4302-BE91-62848DFE382D}" destId="{C8A2E321-2866-4533-8270-860D53B18E60}" srcOrd="2" destOrd="0" presId="urn:microsoft.com/office/officeart/2005/8/layout/hList7"/>
    <dgm:cxn modelId="{F0E88331-83F7-4232-8FA8-D99373D60CAA}" type="presParOf" srcId="{DBB5CAB2-D6FB-4302-BE91-62848DFE382D}" destId="{96B9ACC3-3EAF-40C2-B5FF-BE6F1DE1EF0E}" srcOrd="3" destOrd="0" presId="urn:microsoft.com/office/officeart/2005/8/layout/hList7"/>
    <dgm:cxn modelId="{0E3D75A1-9071-40B2-B170-ADFDB97B6FEB}" type="presParOf" srcId="{004C77B4-7DE6-45B0-A291-ADD6162DCAD5}" destId="{EBA6F8AF-0D11-445C-A50D-F33577D85643}" srcOrd="7" destOrd="0" presId="urn:microsoft.com/office/officeart/2005/8/layout/hList7"/>
    <dgm:cxn modelId="{1BBB100F-AE7A-49DA-8009-E610A5902751}" type="presParOf" srcId="{004C77B4-7DE6-45B0-A291-ADD6162DCAD5}" destId="{8B50166A-E40E-499B-AEDC-C4BA43104F16}" srcOrd="8" destOrd="0" presId="urn:microsoft.com/office/officeart/2005/8/layout/hList7"/>
    <dgm:cxn modelId="{91F6150E-C489-4162-B953-E59E801CD9CB}" type="presParOf" srcId="{8B50166A-E40E-499B-AEDC-C4BA43104F16}" destId="{FF1DBED3-4DA6-4501-8B05-CFB26F32C8FB}" srcOrd="0" destOrd="0" presId="urn:microsoft.com/office/officeart/2005/8/layout/hList7"/>
    <dgm:cxn modelId="{E8767477-D45A-4174-ADDF-F9D2FDA49238}" type="presParOf" srcId="{8B50166A-E40E-499B-AEDC-C4BA43104F16}" destId="{8EFEE740-5E99-486C-AAE3-4CE320DAB706}" srcOrd="1" destOrd="0" presId="urn:microsoft.com/office/officeart/2005/8/layout/hList7"/>
    <dgm:cxn modelId="{44E49032-29E8-4F83-B799-EC3D223D0E60}" type="presParOf" srcId="{8B50166A-E40E-499B-AEDC-C4BA43104F16}" destId="{9D6EE59D-0180-4B9A-868F-AD1C1B9B7251}" srcOrd="2" destOrd="0" presId="urn:microsoft.com/office/officeart/2005/8/layout/hList7"/>
    <dgm:cxn modelId="{04691B78-71B1-497B-A273-C76714D53028}" type="presParOf" srcId="{8B50166A-E40E-499B-AEDC-C4BA43104F16}" destId="{EF37839E-5F21-4DEE-8A2E-5FE0F4568A82}" srcOrd="3" destOrd="0" presId="urn:microsoft.com/office/officeart/2005/8/layout/hList7"/>
    <dgm:cxn modelId="{10620BDD-E44C-4D3C-A4C1-727D4AE7DC61}" type="presParOf" srcId="{004C77B4-7DE6-45B0-A291-ADD6162DCAD5}" destId="{7B451762-F0F4-48A9-87F6-4E892AA81879}" srcOrd="9" destOrd="0" presId="urn:microsoft.com/office/officeart/2005/8/layout/hList7"/>
    <dgm:cxn modelId="{7062DC76-5409-4C5A-8483-0AFC88C2E6BA}" type="presParOf" srcId="{004C77B4-7DE6-45B0-A291-ADD6162DCAD5}" destId="{E271A035-1EF2-4A84-92A7-9A7E6A3372FB}" srcOrd="10" destOrd="0" presId="urn:microsoft.com/office/officeart/2005/8/layout/hList7"/>
    <dgm:cxn modelId="{029DF26D-2B8C-483B-A213-11F29B3266BF}" type="presParOf" srcId="{E271A035-1EF2-4A84-92A7-9A7E6A3372FB}" destId="{03ADDC72-2DDC-4459-8B45-14D94DDB6A4D}" srcOrd="0" destOrd="0" presId="urn:microsoft.com/office/officeart/2005/8/layout/hList7"/>
    <dgm:cxn modelId="{CC9308E8-7CBB-40D7-9CC5-D9E6F88D5902}" type="presParOf" srcId="{E271A035-1EF2-4A84-92A7-9A7E6A3372FB}" destId="{D7D20107-4E54-4622-AF3C-17B039599197}" srcOrd="1" destOrd="0" presId="urn:microsoft.com/office/officeart/2005/8/layout/hList7"/>
    <dgm:cxn modelId="{F16D8EF0-D53D-4B92-823F-B7C1F187FAAC}" type="presParOf" srcId="{E271A035-1EF2-4A84-92A7-9A7E6A3372FB}" destId="{C81131F4-7B95-4377-A18C-C6A897A04E91}" srcOrd="2" destOrd="0" presId="urn:microsoft.com/office/officeart/2005/8/layout/hList7"/>
    <dgm:cxn modelId="{33879304-78ED-4DA5-A293-BAA08EAF9109}" type="presParOf" srcId="{E271A035-1EF2-4A84-92A7-9A7E6A3372FB}" destId="{2B31ECFB-4C95-4334-9005-482E31673C7B}"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DE98A2-07A5-422D-A19A-F12CA72AEE71}" type="datetimeFigureOut">
              <a:rPr lang="en-GB" smtClean="0"/>
              <a:t>29/06/2021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EAE7F-A26D-4D44-893F-1C99C6788198}" type="slidenum">
              <a:rPr lang="en-GB" smtClean="0"/>
              <a:t>‹#›</a:t>
            </a:fld>
            <a:endParaRPr lang="en-GB"/>
          </a:p>
        </p:txBody>
      </p:sp>
    </p:spTree>
    <p:extLst>
      <p:ext uri="{BB962C8B-B14F-4D97-AF65-F5344CB8AC3E}">
        <p14:creationId xmlns:p14="http://schemas.microsoft.com/office/powerpoint/2010/main" val="163438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A0zbCiakja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 Visitors Deliver the Healthy Child programme ( PHE 2016 ) This is an offer to every family in the UK and is mostly taken up by families .</a:t>
            </a:r>
          </a:p>
          <a:p>
            <a:r>
              <a:rPr lang="en-GB" dirty="0" smtClean="0"/>
              <a:t>It comprises of 5 key contacts </a:t>
            </a:r>
          </a:p>
          <a:p>
            <a:r>
              <a:rPr lang="en-GB" dirty="0" smtClean="0"/>
              <a:t>Ante natal</a:t>
            </a:r>
          </a:p>
          <a:p>
            <a:r>
              <a:rPr lang="en-GB" dirty="0" smtClean="0"/>
              <a:t>NBV </a:t>
            </a:r>
          </a:p>
          <a:p>
            <a:r>
              <a:rPr lang="en-GB" dirty="0" smtClean="0"/>
              <a:t>6 week review</a:t>
            </a:r>
          </a:p>
          <a:p>
            <a:r>
              <a:rPr lang="en-GB" dirty="0" smtClean="0"/>
              <a:t>10-12 </a:t>
            </a:r>
            <a:r>
              <a:rPr lang="en-GB" dirty="0" err="1" smtClean="0"/>
              <a:t>mth</a:t>
            </a:r>
            <a:r>
              <a:rPr lang="en-GB" dirty="0" smtClean="0"/>
              <a:t> and 2 year Developmental Review using ASQ </a:t>
            </a:r>
          </a:p>
          <a:p>
            <a:r>
              <a:rPr lang="en-GB" dirty="0" smtClean="0"/>
              <a:t> Data will be collected using the evidence-based ASQ-3. ASQ-3</a:t>
            </a:r>
          </a:p>
          <a:p>
            <a:pPr marL="0" indent="0">
              <a:buNone/>
            </a:pPr>
            <a:r>
              <a:rPr lang="en-GB" dirty="0" smtClean="0"/>
              <a:t> questionnaires are completed by parents and cover five domains of child development: communication, gross motor skills, fine motor skills, problem solving and personal-social development. </a:t>
            </a:r>
          </a:p>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2</a:t>
            </a:fld>
            <a:endParaRPr lang="en-GB"/>
          </a:p>
        </p:txBody>
      </p:sp>
    </p:spTree>
    <p:extLst>
      <p:ext uri="{BB962C8B-B14F-4D97-AF65-F5344CB8AC3E}">
        <p14:creationId xmlns:p14="http://schemas.microsoft.com/office/powerpoint/2010/main" val="220336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Tips on blowing bubbles </a:t>
            </a:r>
          </a:p>
          <a:p>
            <a:r>
              <a:rPr lang="en-GB" dirty="0" smtClean="0"/>
              <a:t>What motivates the child ?</a:t>
            </a:r>
          </a:p>
          <a:p>
            <a:r>
              <a:rPr lang="en-GB" dirty="0" smtClean="0"/>
              <a:t>Rewards for complying with toilet sits  rather than results </a:t>
            </a:r>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15</a:t>
            </a:fld>
            <a:endParaRPr lang="en-GB" dirty="0"/>
          </a:p>
        </p:txBody>
      </p:sp>
    </p:spTree>
    <p:extLst>
      <p:ext uri="{BB962C8B-B14F-4D97-AF65-F5344CB8AC3E}">
        <p14:creationId xmlns:p14="http://schemas.microsoft.com/office/powerpoint/2010/main" val="713808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16</a:t>
            </a:fld>
            <a:endParaRPr lang="en-GB" dirty="0"/>
          </a:p>
        </p:txBody>
      </p:sp>
    </p:spTree>
    <p:extLst>
      <p:ext uri="{BB962C8B-B14F-4D97-AF65-F5344CB8AC3E}">
        <p14:creationId xmlns:p14="http://schemas.microsoft.com/office/powerpoint/2010/main" val="47198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children in early years settings will not have a named Health Visitor but are open to our service until school entry .</a:t>
            </a:r>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3</a:t>
            </a:fld>
            <a:endParaRPr lang="en-GB"/>
          </a:p>
        </p:txBody>
      </p:sp>
    </p:spTree>
    <p:extLst>
      <p:ext uri="{BB962C8B-B14F-4D97-AF65-F5344CB8AC3E}">
        <p14:creationId xmlns:p14="http://schemas.microsoft.com/office/powerpoint/2010/main" val="2562951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WHY :</a:t>
            </a:r>
          </a:p>
          <a:p>
            <a:r>
              <a:rPr lang="en-GB" dirty="0" smtClean="0"/>
              <a:t>Learning to use the toilet is one of the most important skills a child can learn. It has a large impact on the child, family and everyone caring for them.</a:t>
            </a:r>
          </a:p>
          <a:p>
            <a:r>
              <a:rPr lang="en-GB" dirty="0" smtClean="0"/>
              <a:t>The significant advantages for children and young people in being toilet trained are:</a:t>
            </a:r>
          </a:p>
          <a:p>
            <a:pPr lvl="0"/>
            <a:r>
              <a:rPr lang="en-GB" dirty="0" smtClean="0"/>
              <a:t>An increase in independence</a:t>
            </a:r>
          </a:p>
          <a:p>
            <a:pPr lvl="0"/>
            <a:r>
              <a:rPr lang="en-GB" dirty="0" smtClean="0"/>
              <a:t>An increase in confidence</a:t>
            </a:r>
          </a:p>
          <a:p>
            <a:pPr lvl="0"/>
            <a:r>
              <a:rPr lang="en-GB" dirty="0" smtClean="0"/>
              <a:t>An increase in self esteem</a:t>
            </a:r>
          </a:p>
          <a:p>
            <a:pPr lvl="0"/>
            <a:r>
              <a:rPr lang="en-GB" dirty="0" smtClean="0"/>
              <a:t>More opportunities for being with their friends and joining in social activities </a:t>
            </a:r>
          </a:p>
          <a:p>
            <a:pPr lvl="0"/>
            <a:r>
              <a:rPr lang="en-GB" dirty="0" smtClean="0"/>
              <a:t>A reduction in the stress of continued changing and cleaning</a:t>
            </a:r>
          </a:p>
          <a:p>
            <a:pPr lvl="0"/>
            <a:r>
              <a:rPr lang="en-GB" dirty="0" smtClean="0"/>
              <a:t>A reduction in only being able to access venues that have changing facilities – especially in older children.</a:t>
            </a:r>
          </a:p>
          <a:p>
            <a:pPr lvl="0"/>
            <a:r>
              <a:rPr lang="en-GB" dirty="0" smtClean="0"/>
              <a:t>A reduction in isolation</a:t>
            </a:r>
          </a:p>
          <a:p>
            <a:pPr lvl="0"/>
            <a:r>
              <a:rPr lang="en-GB" dirty="0" smtClean="0"/>
              <a:t>A reduction in the possibility of the child being bullied</a:t>
            </a:r>
          </a:p>
          <a:p>
            <a:pPr lvl="0"/>
            <a:r>
              <a:rPr lang="en-GB" dirty="0" smtClean="0"/>
              <a:t>A reduction in the ongoing cost of products such as nappies/pads</a:t>
            </a:r>
          </a:p>
          <a:p>
            <a:pPr lvl="0"/>
            <a:r>
              <a:rPr lang="en-GB" dirty="0" smtClean="0"/>
              <a:t>For education and care staff the advantages of working with a child/young person who is clean and dry are huge. Less time will be spent in the bathroom, giving more time for the child to learn new skills and be with their peers.</a:t>
            </a:r>
          </a:p>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4</a:t>
            </a:fld>
            <a:endParaRPr lang="en-GB"/>
          </a:p>
        </p:txBody>
      </p:sp>
    </p:spTree>
    <p:extLst>
      <p:ext uri="{BB962C8B-B14F-4D97-AF65-F5344CB8AC3E}">
        <p14:creationId xmlns:p14="http://schemas.microsoft.com/office/powerpoint/2010/main" val="340528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All children and young people must be supported with a toilet training programme for at     least six months, prior to containment products being provided to them, unless it is clear that this is inappropriate as defined a specialist.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Barriers put</a:t>
            </a:r>
            <a:r>
              <a:rPr lang="en-GB" baseline="0" dirty="0" smtClean="0"/>
              <a:t> forward to delay toilet training .</a:t>
            </a:r>
            <a:endParaRPr lang="en-GB" dirty="0" smtClean="0"/>
          </a:p>
          <a:p>
            <a:r>
              <a:rPr lang="en-GB" dirty="0" smtClean="0"/>
              <a:t>Parents carers don’t know where to begin ?</a:t>
            </a:r>
          </a:p>
          <a:p>
            <a:r>
              <a:rPr lang="en-GB" dirty="0" smtClean="0"/>
              <a:t>Toddler doesn’t understand what is required ?</a:t>
            </a:r>
          </a:p>
          <a:p>
            <a:r>
              <a:rPr lang="en-GB" dirty="0" smtClean="0"/>
              <a:t>Toddler can’t talk so can’t ask?</a:t>
            </a:r>
          </a:p>
          <a:p>
            <a:r>
              <a:rPr lang="en-GB" dirty="0" smtClean="0"/>
              <a:t>Toddlers behaviour becomes unmanageable ?</a:t>
            </a:r>
          </a:p>
          <a:p>
            <a:r>
              <a:rPr lang="en-GB" dirty="0" smtClean="0"/>
              <a:t>Busy household – “will wait until things settle down”? </a:t>
            </a:r>
          </a:p>
          <a:p>
            <a:r>
              <a:rPr lang="en-GB" dirty="0" smtClean="0"/>
              <a:t>Entitlement to ‘free nappies’ owing to disability ? </a:t>
            </a:r>
          </a:p>
          <a:p>
            <a:r>
              <a:rPr lang="en-GB" dirty="0" smtClean="0"/>
              <a:t>Toddler unable to sit – physical disability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5</a:t>
            </a:fld>
            <a:endParaRPr lang="en-GB"/>
          </a:p>
        </p:txBody>
      </p:sp>
    </p:spTree>
    <p:extLst>
      <p:ext uri="{BB962C8B-B14F-4D97-AF65-F5344CB8AC3E}">
        <p14:creationId xmlns:p14="http://schemas.microsoft.com/office/powerpoint/2010/main" val="4015272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7</a:t>
            </a:fld>
            <a:endParaRPr lang="en-GB"/>
          </a:p>
        </p:txBody>
      </p:sp>
    </p:spTree>
    <p:extLst>
      <p:ext uri="{BB962C8B-B14F-4D97-AF65-F5344CB8AC3E}">
        <p14:creationId xmlns:p14="http://schemas.microsoft.com/office/powerpoint/2010/main" val="317976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will address each of these in order .</a:t>
            </a:r>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8</a:t>
            </a:fld>
            <a:endParaRPr lang="en-GB"/>
          </a:p>
        </p:txBody>
      </p:sp>
    </p:spTree>
    <p:extLst>
      <p:ext uri="{BB962C8B-B14F-4D97-AF65-F5344CB8AC3E}">
        <p14:creationId xmlns:p14="http://schemas.microsoft.com/office/powerpoint/2010/main" val="2588076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Arial" pitchFamily="34" charset="0"/>
              </a:rPr>
              <a:t>Severe constipation can cause </a:t>
            </a:r>
            <a:r>
              <a:rPr lang="en-GB" sz="1200" i="1" kern="1200" dirty="0" smtClean="0">
                <a:solidFill>
                  <a:schemeClr val="tx1"/>
                </a:solidFill>
                <a:latin typeface="+mn-lt"/>
                <a:ea typeface="+mn-ea"/>
                <a:cs typeface="Arial" pitchFamily="34" charset="0"/>
              </a:rPr>
              <a:t>faecal impaction</a:t>
            </a:r>
            <a:r>
              <a:rPr lang="en-GB" sz="1200" kern="1200" dirty="0" smtClean="0">
                <a:solidFill>
                  <a:schemeClr val="tx1"/>
                </a:solidFill>
                <a:latin typeface="+mn-lt"/>
                <a:ea typeface="+mn-ea"/>
                <a:cs typeface="Arial" pitchFamily="34" charset="0"/>
              </a:rPr>
              <a:t> – when a very big poo or build-up of poo gets stuck in the rectum, the lowest part of the bowel.</a:t>
            </a:r>
          </a:p>
          <a:p>
            <a:r>
              <a:rPr lang="en-GB" sz="1200" kern="1200" dirty="0" smtClean="0">
                <a:solidFill>
                  <a:schemeClr val="tx1"/>
                </a:solidFill>
                <a:latin typeface="+mn-lt"/>
                <a:ea typeface="+mn-ea"/>
                <a:cs typeface="Arial" pitchFamily="34" charset="0"/>
              </a:rPr>
              <a:t>Faecal impaction causes the rectum to stretch and the sensation of needing the toilet is reduced. When stretched, the rectum becomes floppy, making it more difficult to pass a large poo.</a:t>
            </a:r>
          </a:p>
          <a:p>
            <a:r>
              <a:rPr lang="en-GB" sz="1200" kern="1200" dirty="0" smtClean="0">
                <a:solidFill>
                  <a:schemeClr val="tx1"/>
                </a:solidFill>
                <a:latin typeface="+mn-lt"/>
                <a:ea typeface="+mn-ea"/>
                <a:cs typeface="Arial" pitchFamily="34" charset="0"/>
              </a:rPr>
              <a:t>Impaction can lead to faecal soiling or overflow, where small bits of poo break off into the child’s pants or soft, sometimes runny poo leaks around the large blocked mass in the rectum. </a:t>
            </a:r>
            <a:r>
              <a:rPr lang="en-GB" sz="1200" kern="1200" dirty="0" smtClean="0">
                <a:solidFill>
                  <a:srgbClr val="7030A0"/>
                </a:solidFill>
                <a:latin typeface="+mn-lt"/>
                <a:ea typeface="+mn-ea"/>
                <a:cs typeface="+mn-cs"/>
              </a:rPr>
              <a:t>Soiling is often mistaken by parents for diarrhoea.</a:t>
            </a:r>
          </a:p>
          <a:p>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10</a:t>
            </a:fld>
            <a:endParaRPr lang="en-GB"/>
          </a:p>
        </p:txBody>
      </p:sp>
    </p:spTree>
    <p:extLst>
      <p:ext uri="{BB962C8B-B14F-4D97-AF65-F5344CB8AC3E}">
        <p14:creationId xmlns:p14="http://schemas.microsoft.com/office/powerpoint/2010/main" val="899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Look up</a:t>
            </a:r>
            <a:r>
              <a:rPr lang="en-GB" baseline="0" dirty="0" smtClean="0"/>
              <a:t> </a:t>
            </a:r>
            <a:r>
              <a:rPr lang="en-GB" dirty="0" err="1" smtClean="0">
                <a:hlinkClick r:id="rId3"/>
              </a:rPr>
              <a:t>Interoception</a:t>
            </a:r>
            <a:r>
              <a:rPr lang="en-GB" dirty="0" smtClean="0">
                <a:hlinkClick r:id="rId3"/>
              </a:rPr>
              <a:t>: The New Topic in Autism - YouTube</a:t>
            </a:r>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12</a:t>
            </a:fld>
            <a:endParaRPr lang="en-GB"/>
          </a:p>
        </p:txBody>
      </p:sp>
    </p:spTree>
    <p:extLst>
      <p:ext uri="{BB962C8B-B14F-4D97-AF65-F5344CB8AC3E}">
        <p14:creationId xmlns:p14="http://schemas.microsoft.com/office/powerpoint/2010/main" val="102888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Expand with tips regarding pants under nappy</a:t>
            </a:r>
            <a:r>
              <a:rPr lang="en-GB" baseline="0" dirty="0" smtClean="0"/>
              <a:t> </a:t>
            </a:r>
          </a:p>
          <a:p>
            <a:r>
              <a:rPr lang="en-GB" baseline="0" dirty="0" smtClean="0"/>
              <a:t>Kitchen roll to check for wetting or blue line </a:t>
            </a:r>
            <a:endParaRPr lang="en-GB" dirty="0"/>
          </a:p>
        </p:txBody>
      </p:sp>
      <p:sp>
        <p:nvSpPr>
          <p:cNvPr id="4" name="Slide Number Placeholder 3"/>
          <p:cNvSpPr>
            <a:spLocks noGrp="1"/>
          </p:cNvSpPr>
          <p:nvPr>
            <p:ph type="sldNum" sz="quarter" idx="10"/>
          </p:nvPr>
        </p:nvSpPr>
        <p:spPr/>
        <p:txBody>
          <a:bodyPr/>
          <a:lstStyle/>
          <a:p>
            <a:fld id="{67CEAE7F-A26D-4D44-893F-1C99C6788198}" type="slidenum">
              <a:rPr lang="en-GB" smtClean="0"/>
              <a:t>14</a:t>
            </a:fld>
            <a:endParaRPr lang="en-GB"/>
          </a:p>
        </p:txBody>
      </p:sp>
    </p:spTree>
    <p:extLst>
      <p:ext uri="{BB962C8B-B14F-4D97-AF65-F5344CB8AC3E}">
        <p14:creationId xmlns:p14="http://schemas.microsoft.com/office/powerpoint/2010/main" val="198472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2C834A-9016-483A-A19E-AA071B9E48F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3879318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C834A-9016-483A-A19E-AA071B9E48F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2064670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C834A-9016-483A-A19E-AA071B9E48F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5831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2C834A-9016-483A-A19E-AA071B9E48F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230094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C834A-9016-483A-A19E-AA071B9E48FD}" type="datetimeFigureOut">
              <a:rPr lang="en-GB" smtClean="0"/>
              <a:t>29/06/2021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17482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2C834A-9016-483A-A19E-AA071B9E48F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248008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2C834A-9016-483A-A19E-AA071B9E48FD}" type="datetimeFigureOut">
              <a:rPr lang="en-GB" smtClean="0"/>
              <a:t>29/06/2021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2673212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2C834A-9016-483A-A19E-AA071B9E48FD}" type="datetimeFigureOut">
              <a:rPr lang="en-GB" smtClean="0"/>
              <a:t>29/06/2021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399584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2C834A-9016-483A-A19E-AA071B9E48FD}" type="datetimeFigureOut">
              <a:rPr lang="en-GB" smtClean="0"/>
              <a:t>29/06/2021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3297605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C834A-9016-483A-A19E-AA071B9E48F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114976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2C834A-9016-483A-A19E-AA071B9E48FD}" type="datetimeFigureOut">
              <a:rPr lang="en-GB" smtClean="0"/>
              <a:t>29/06/2021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972587-9C7A-4753-9522-4458B53CCE28}" type="slidenum">
              <a:rPr lang="en-GB" smtClean="0"/>
              <a:t>‹#›</a:t>
            </a:fld>
            <a:endParaRPr lang="en-GB"/>
          </a:p>
        </p:txBody>
      </p:sp>
    </p:spTree>
    <p:extLst>
      <p:ext uri="{BB962C8B-B14F-4D97-AF65-F5344CB8AC3E}">
        <p14:creationId xmlns:p14="http://schemas.microsoft.com/office/powerpoint/2010/main" val="392312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2C834A-9016-483A-A19E-AA071B9E48FD}" type="datetimeFigureOut">
              <a:rPr lang="en-GB" smtClean="0"/>
              <a:t>29/06/2021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72587-9C7A-4753-9522-4458B53CCE28}" type="slidenum">
              <a:rPr lang="en-GB" smtClean="0"/>
              <a:t>‹#›</a:t>
            </a:fld>
            <a:endParaRPr lang="en-GB"/>
          </a:p>
        </p:txBody>
      </p:sp>
    </p:spTree>
    <p:extLst>
      <p:ext uri="{BB962C8B-B14F-4D97-AF65-F5344CB8AC3E}">
        <p14:creationId xmlns:p14="http://schemas.microsoft.com/office/powerpoint/2010/main" val="139823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youtube.com/watch?v=9WqxJqLmKao" TargetMode="External"/><Relationship Id="rId5" Type="http://schemas.openxmlformats.org/officeDocument/2006/relationships/hyperlink" Target="https://www.eric.org.uk/signs-of-constipation"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hyperlink" Target="https://www.eric.org.uk/sensory-needs-and-toileting" TargetMode="External"/><Relationship Id="rId3" Type="http://schemas.openxmlformats.org/officeDocument/2006/relationships/image" Target="../media/image1.png"/><Relationship Id="rId7" Type="http://schemas.openxmlformats.org/officeDocument/2006/relationships/hyperlink" Target="file:///C:\Users\aoife.price\AppData\Local\Microsoft\Windows\INetCache\IE\L6QYH6KJ\Understanding-Toilet-Refusal-The-Child-That-Will-Only-Poo-in-a-Nappy-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eric.org.uk/" TargetMode="External"/><Relationship Id="rId5" Type="http://schemas.openxmlformats.org/officeDocument/2006/relationships/hyperlink" Target="https://www.youtube.com/watch?v=A0zbCiakjaA" TargetMode="Externa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bbuk.org.uk/" TargetMode="External"/><Relationship Id="rId2" Type="http://schemas.openxmlformats.org/officeDocument/2006/relationships/hyperlink" Target="https://www.eric.org.uk/"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eg"/><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hyperlink" Target="https://www.eric.org.uk/managing-continence-issues-at-nursery-school-and-college" TargetMode="External"/><Relationship Id="rId13" Type="http://schemas.openxmlformats.org/officeDocument/2006/relationships/hyperlink" Target="https://m.youtube.com/watch?v=9WqxJqLmKao&amp;t=251s" TargetMode="External"/><Relationship Id="rId3" Type="http://schemas.openxmlformats.org/officeDocument/2006/relationships/image" Target="../media/image2.jpeg"/><Relationship Id="rId7" Type="http://schemas.openxmlformats.org/officeDocument/2006/relationships/hyperlink" Target="https://www.bbuk.org.uk/wp-content/uploads/2018/04/Promoting-Healthy-Bowels.pdf" TargetMode="External"/><Relationship Id="rId12" Type="http://schemas.openxmlformats.org/officeDocument/2006/relationships/hyperlink" Target="https://play.google.com/store/apps/details?id=uk.nhs.ntw.poogoestopooland&amp;hl=en_GB"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cerebra.org.uk/help-and-information/guides-for-parents/toilet-training/" TargetMode="External"/><Relationship Id="rId11" Type="http://schemas.openxmlformats.org/officeDocument/2006/relationships/hyperlink" Target="https://www.youtube.com/watch?v=9WqxJqLmKao" TargetMode="External"/><Relationship Id="rId5" Type="http://schemas.openxmlformats.org/officeDocument/2006/relationships/hyperlink" Target="https://www.bbuk.org.uk/" TargetMode="External"/><Relationship Id="rId10" Type="http://schemas.openxmlformats.org/officeDocument/2006/relationships/hyperlink" Target="https://www.disabilityrightsuk.org/shop/official-and-only-genuine-radar-key" TargetMode="External"/><Relationship Id="rId4" Type="http://schemas.openxmlformats.org/officeDocument/2006/relationships/hyperlink" Target="http://www.eric.org.uk/" TargetMode="External"/><Relationship Id="rId9" Type="http://schemas.openxmlformats.org/officeDocument/2006/relationships/hyperlink" Target="https://www.nhs.uk/change4lif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hyperlink" Target="http://www.ghc.nhs.u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hyperlink" Target="https://www.nhs.uk/change4life/food-facts/five-a-day" TargetMode="External"/><Relationship Id="rId4" Type="http://schemas.openxmlformats.org/officeDocument/2006/relationships/hyperlink" Target="https://www.nhs.uk/news/food-and-diet/six-to-eight-glasses-of-water-still-b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182414"/>
            <a:ext cx="11243441" cy="1694470"/>
          </a:xfrm>
        </p:spPr>
        <p:txBody>
          <a:bodyPr>
            <a:normAutofit fontScale="90000"/>
          </a:bodyPr>
          <a:lstStyle/>
          <a:p>
            <a:r>
              <a:rPr lang="en-GB" b="1" dirty="0" smtClean="0"/>
              <a:t>School </a:t>
            </a:r>
            <a:r>
              <a:rPr lang="en-GB" b="1" dirty="0"/>
              <a:t>Readiness </a:t>
            </a:r>
            <a:r>
              <a:rPr lang="en-GB" b="1" dirty="0" smtClean="0"/>
              <a:t/>
            </a:r>
            <a:br>
              <a:rPr lang="en-GB" b="1" dirty="0" smtClean="0"/>
            </a:br>
            <a:r>
              <a:rPr lang="en-GB" b="1" dirty="0" smtClean="0"/>
              <a:t>Part 1. Achieving continence </a:t>
            </a:r>
            <a:r>
              <a:rPr lang="en-GB" dirty="0" smtClean="0"/>
              <a:t/>
            </a:r>
            <a:br>
              <a:rPr lang="en-GB" dirty="0" smtClean="0"/>
            </a:br>
            <a:r>
              <a:rPr lang="en-GB" sz="2800" dirty="0" smtClean="0"/>
              <a:t>Liz Wells Health Visitor </a:t>
            </a:r>
            <a:br>
              <a:rPr lang="en-GB" sz="2800" dirty="0" smtClean="0"/>
            </a:br>
            <a:r>
              <a:rPr lang="en-GB" sz="2800" dirty="0" smtClean="0"/>
              <a:t>Aoife Price Health Visitor May 2021 </a:t>
            </a:r>
            <a:endParaRPr lang="en-GB" sz="28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pic>
        <p:nvPicPr>
          <p:cNvPr id="8" name="Picture 3" descr="untitled"/>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62487" y="3201194"/>
            <a:ext cx="28670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919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9" name="Title 1"/>
          <p:cNvSpPr>
            <a:spLocks noGrp="1"/>
          </p:cNvSpPr>
          <p:nvPr>
            <p:ph type="title"/>
          </p:nvPr>
        </p:nvSpPr>
        <p:spPr>
          <a:xfrm>
            <a:off x="515983" y="760830"/>
            <a:ext cx="10515600" cy="1325563"/>
          </a:xfrm>
        </p:spPr>
        <p:txBody>
          <a:bodyPr>
            <a:normAutofit/>
          </a:bodyPr>
          <a:lstStyle/>
          <a:p>
            <a:pPr algn="ctr"/>
            <a:r>
              <a:rPr lang="en-GB" sz="4000" dirty="0" smtClean="0">
                <a:solidFill>
                  <a:schemeClr val="accent1"/>
                </a:solidFill>
                <a:latin typeface="+mn-lt"/>
                <a:cs typeface="Arial" pitchFamily="34" charset="0"/>
              </a:rPr>
              <a:t>What is soiling ?</a:t>
            </a:r>
            <a:br>
              <a:rPr lang="en-GB" sz="4000" dirty="0" smtClean="0">
                <a:solidFill>
                  <a:schemeClr val="accent1"/>
                </a:solidFill>
                <a:latin typeface="+mn-lt"/>
                <a:cs typeface="Arial" pitchFamily="34" charset="0"/>
              </a:rPr>
            </a:br>
            <a:endParaRPr lang="en-GB" sz="4000" dirty="0">
              <a:solidFill>
                <a:schemeClr val="accent1"/>
              </a:solidFill>
              <a:latin typeface="+mn-lt"/>
              <a:cs typeface="Arial" pitchFamily="34" charset="0"/>
            </a:endParaRPr>
          </a:p>
        </p:txBody>
      </p:sp>
      <p:sp>
        <p:nvSpPr>
          <p:cNvPr id="13" name="Content Placeholder 2"/>
          <p:cNvSpPr>
            <a:spLocks noGrp="1"/>
          </p:cNvSpPr>
          <p:nvPr>
            <p:ph idx="1"/>
          </p:nvPr>
        </p:nvSpPr>
        <p:spPr>
          <a:xfrm>
            <a:off x="838200" y="1825625"/>
            <a:ext cx="10515600" cy="4351338"/>
          </a:xfrm>
        </p:spPr>
        <p:txBody>
          <a:bodyPr>
            <a:normAutofit lnSpcReduction="10000"/>
          </a:bodyPr>
          <a:lstStyle/>
          <a:p>
            <a:r>
              <a:rPr lang="en-GB" sz="2000" b="1" dirty="0"/>
              <a:t>Soiling</a:t>
            </a:r>
            <a:r>
              <a:rPr lang="en-GB" sz="2000" dirty="0"/>
              <a:t> is when a child regularly poos their pants. If they're already potty-trained, the</a:t>
            </a:r>
            <a:r>
              <a:rPr lang="en-GB" sz="2000" b="1" dirty="0"/>
              <a:t> soiling</a:t>
            </a:r>
            <a:r>
              <a:rPr lang="en-GB" sz="2000" dirty="0"/>
              <a:t> is usually because they are badly constipated. Treatment from a GP </a:t>
            </a:r>
            <a:r>
              <a:rPr lang="en-GB" sz="2000" dirty="0" smtClean="0"/>
              <a:t>will be indicated .</a:t>
            </a:r>
          </a:p>
          <a:p>
            <a:endParaRPr lang="en-GB" sz="2000" dirty="0"/>
          </a:p>
          <a:p>
            <a:r>
              <a:rPr lang="en-GB" sz="2000" dirty="0"/>
              <a:t> </a:t>
            </a:r>
            <a:r>
              <a:rPr lang="en-GB" sz="2200" dirty="0" smtClean="0">
                <a:solidFill>
                  <a:srgbClr val="FF0000"/>
                </a:solidFill>
                <a:latin typeface="+mj-lt"/>
                <a:cs typeface="Arial" pitchFamily="34" charset="0"/>
              </a:rPr>
              <a:t>A child who soils shouldn’t be seen as lazy; they have no control over it, can’t feel it and often don’t smell it either. </a:t>
            </a:r>
          </a:p>
          <a:p>
            <a:r>
              <a:rPr lang="en-GB" sz="2200" dirty="0" smtClean="0">
                <a:latin typeface="+mj-lt"/>
                <a:cs typeface="Arial" pitchFamily="34" charset="0"/>
              </a:rPr>
              <a:t>Refer to links below for advice to explaining soiling and treatment </a:t>
            </a:r>
          </a:p>
          <a:p>
            <a:r>
              <a:rPr lang="en-GB" sz="2200" dirty="0" smtClean="0">
                <a:latin typeface="+mj-lt"/>
                <a:cs typeface="Arial" pitchFamily="34" charset="0"/>
              </a:rPr>
              <a:t>Refer to Health Visitors for further assessment and advice . </a:t>
            </a:r>
          </a:p>
          <a:p>
            <a:pPr marL="0" indent="0">
              <a:buNone/>
            </a:pPr>
            <a:endParaRPr lang="en-GB" sz="2200" dirty="0" smtClean="0">
              <a:latin typeface="+mj-lt"/>
              <a:cs typeface="Arial" pitchFamily="34" charset="0"/>
              <a:hlinkClick r:id="rId5"/>
            </a:endParaRPr>
          </a:p>
          <a:p>
            <a:r>
              <a:rPr lang="en-GB" sz="2200" dirty="0" smtClean="0">
                <a:latin typeface="+mj-lt"/>
                <a:cs typeface="Arial" pitchFamily="34" charset="0"/>
                <a:hlinkClick r:id="rId5"/>
              </a:rPr>
              <a:t>https://www.eric.org.uk/signs-of-constipation</a:t>
            </a:r>
            <a:endParaRPr lang="en-GB" sz="2200" dirty="0" smtClean="0">
              <a:latin typeface="+mj-lt"/>
              <a:cs typeface="Arial" pitchFamily="34" charset="0"/>
            </a:endParaRPr>
          </a:p>
          <a:p>
            <a:r>
              <a:rPr lang="en-GB" sz="2200" u="sng" dirty="0" smtClean="0">
                <a:hlinkClick r:id="rId6"/>
              </a:rPr>
              <a:t>https</a:t>
            </a:r>
            <a:r>
              <a:rPr lang="en-GB" sz="2200" u="sng" dirty="0">
                <a:hlinkClick r:id="rId6"/>
              </a:rPr>
              <a:t>://www.youtube.com/watch?v=9WqxJqLmKao</a:t>
            </a:r>
            <a:r>
              <a:rPr lang="en-GB" sz="2200" dirty="0"/>
              <a:t>  </a:t>
            </a:r>
            <a:endParaRPr lang="en-GB" sz="2200" dirty="0" smtClean="0"/>
          </a:p>
          <a:p>
            <a:r>
              <a:rPr lang="en-GB" sz="2400" dirty="0"/>
              <a:t>Strongly </a:t>
            </a:r>
            <a:r>
              <a:rPr lang="en-GB" sz="2400" dirty="0" smtClean="0"/>
              <a:t>advise </a:t>
            </a:r>
            <a:r>
              <a:rPr lang="en-GB" sz="2400" dirty="0"/>
              <a:t>to watch you tube video for further explanation . This link can be given to Parents and carers </a:t>
            </a:r>
          </a:p>
          <a:p>
            <a:endParaRPr lang="en-GB" sz="2200" dirty="0" smtClean="0">
              <a:latin typeface="+mj-lt"/>
              <a:cs typeface="Arial" pitchFamily="34" charset="0"/>
            </a:endParaRPr>
          </a:p>
          <a:p>
            <a:endParaRPr lang="en-GB" sz="2200" dirty="0" smtClean="0">
              <a:solidFill>
                <a:srgbClr val="FF0000"/>
              </a:solidFill>
              <a:latin typeface="Arial" pitchFamily="34" charset="0"/>
              <a:cs typeface="Arial" pitchFamily="34" charset="0"/>
            </a:endParaRPr>
          </a:p>
          <a:p>
            <a:endParaRPr lang="en-GB" sz="2600" dirty="0" smtClean="0">
              <a:solidFill>
                <a:srgbClr val="FF0000"/>
              </a:solidFill>
              <a:latin typeface="Arial" pitchFamily="34" charset="0"/>
              <a:cs typeface="Arial" pitchFamily="34" charset="0"/>
            </a:endParaRPr>
          </a:p>
          <a:p>
            <a:endParaRPr lang="en-GB" dirty="0"/>
          </a:p>
        </p:txBody>
      </p:sp>
    </p:spTree>
    <p:extLst>
      <p:ext uri="{BB962C8B-B14F-4D97-AF65-F5344CB8AC3E}">
        <p14:creationId xmlns:p14="http://schemas.microsoft.com/office/powerpoint/2010/main" val="1141739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8" name="Title 3"/>
          <p:cNvSpPr txBox="1">
            <a:spLocks/>
          </p:cNvSpPr>
          <p:nvPr/>
        </p:nvSpPr>
        <p:spPr>
          <a:xfrm>
            <a:off x="1349458" y="5826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smtClean="0">
                <a:solidFill>
                  <a:schemeClr val="accent1"/>
                </a:solidFill>
                <a:latin typeface="+mn-lt"/>
              </a:rPr>
              <a:t>Bowels: what is normal?</a:t>
            </a:r>
            <a:endParaRPr lang="en-GB" sz="4000" dirty="0">
              <a:solidFill>
                <a:schemeClr val="accent1"/>
              </a:solidFill>
              <a:latin typeface="+mn-lt"/>
            </a:endParaRPr>
          </a:p>
        </p:txBody>
      </p:sp>
      <p:sp>
        <p:nvSpPr>
          <p:cNvPr id="10" name="Content Placeholder 4"/>
          <p:cNvSpPr>
            <a:spLocks noGrp="1"/>
          </p:cNvSpPr>
          <p:nvPr>
            <p:ph sz="half" idx="1"/>
          </p:nvPr>
        </p:nvSpPr>
        <p:spPr>
          <a:xfrm>
            <a:off x="838200" y="1825625"/>
            <a:ext cx="5181600" cy="4351338"/>
          </a:xfrm>
        </p:spPr>
        <p:txBody>
          <a:bodyPr>
            <a:normAutofit fontScale="85000" lnSpcReduction="20000"/>
          </a:bodyPr>
          <a:lstStyle/>
          <a:p>
            <a:pPr>
              <a:defRPr/>
            </a:pPr>
            <a:r>
              <a:rPr lang="en-GB" sz="2400" dirty="0" smtClean="0">
                <a:latin typeface="+mj-lt"/>
              </a:rPr>
              <a:t>Always refer to Bristol Stool Scale to identify stool type </a:t>
            </a:r>
          </a:p>
          <a:p>
            <a:pPr>
              <a:defRPr/>
            </a:pPr>
            <a:r>
              <a:rPr lang="en-GB" sz="2400" dirty="0" smtClean="0">
                <a:latin typeface="+mj-lt"/>
              </a:rPr>
              <a:t>Check how often stools are passed per day/week . </a:t>
            </a:r>
            <a:r>
              <a:rPr lang="en-GB" sz="1600" dirty="0" smtClean="0">
                <a:solidFill>
                  <a:srgbClr val="FF0000"/>
                </a:solidFill>
                <a:latin typeface="+mj-lt"/>
              </a:rPr>
              <a:t>Use Bowel chart on N drive to record for 2 weeks and  complete on S1 continence template </a:t>
            </a:r>
          </a:p>
          <a:p>
            <a:pPr>
              <a:defRPr/>
            </a:pPr>
            <a:r>
              <a:rPr lang="en-GB" sz="2400" dirty="0" smtClean="0">
                <a:latin typeface="+mj-lt"/>
              </a:rPr>
              <a:t>Consider  Size; large, med, small</a:t>
            </a:r>
          </a:p>
          <a:p>
            <a:pPr>
              <a:defRPr/>
            </a:pPr>
            <a:r>
              <a:rPr lang="en-GB" sz="2400" dirty="0" smtClean="0">
                <a:latin typeface="+mj-lt"/>
              </a:rPr>
              <a:t>Does child experience pain or distress on passing stool .</a:t>
            </a:r>
          </a:p>
          <a:p>
            <a:pPr>
              <a:defRPr/>
            </a:pPr>
            <a:r>
              <a:rPr lang="en-GB" sz="2400" dirty="0" smtClean="0">
                <a:latin typeface="+mj-lt"/>
              </a:rPr>
              <a:t>Record where Stool is passed ;toilet, nappy, pants</a:t>
            </a:r>
          </a:p>
          <a:p>
            <a:pPr>
              <a:defRPr/>
            </a:pPr>
            <a:r>
              <a:rPr lang="en-GB" sz="2400" dirty="0" smtClean="0">
                <a:latin typeface="+mj-lt"/>
              </a:rPr>
              <a:t>Pants: clean or  soiled , if soiled how often ?</a:t>
            </a:r>
          </a:p>
          <a:p>
            <a:pPr>
              <a:defRPr/>
            </a:pPr>
            <a:r>
              <a:rPr lang="en-GB" sz="2400" dirty="0" smtClean="0">
                <a:latin typeface="+mj-lt"/>
              </a:rPr>
              <a:t>Note any current Medication</a:t>
            </a:r>
          </a:p>
          <a:p>
            <a:pPr>
              <a:buNone/>
              <a:defRPr/>
            </a:pPr>
            <a:r>
              <a:rPr lang="en-GB" sz="2400" i="1" dirty="0" smtClean="0">
                <a:solidFill>
                  <a:schemeClr val="accent2"/>
                </a:solidFill>
                <a:effectLst>
                  <a:outerShdw blurRad="38100" dist="38100" dir="2700000" algn="tl">
                    <a:srgbClr val="C0C0C0"/>
                  </a:outerShdw>
                </a:effectLst>
                <a:latin typeface="+mj-lt"/>
              </a:rPr>
              <a:t> </a:t>
            </a:r>
            <a:r>
              <a:rPr lang="en-GB" sz="2400" i="1" dirty="0" smtClean="0">
                <a:effectLst>
                  <a:outerShdw blurRad="38100" dist="38100" dir="2700000" algn="tl">
                    <a:srgbClr val="C0C0C0"/>
                  </a:outerShdw>
                </a:effectLst>
                <a:latin typeface="+mj-lt"/>
              </a:rPr>
              <a:t>Normal is:  type 4 </a:t>
            </a:r>
          </a:p>
          <a:p>
            <a:pPr>
              <a:buNone/>
              <a:defRPr/>
            </a:pPr>
            <a:r>
              <a:rPr lang="en-GB" sz="2400" i="1" dirty="0" smtClean="0">
                <a:effectLst>
                  <a:outerShdw blurRad="38100" dist="38100" dir="2700000" algn="tl">
                    <a:srgbClr val="C0C0C0"/>
                  </a:outerShdw>
                </a:effectLst>
                <a:latin typeface="+mj-lt"/>
              </a:rPr>
              <a:t>3 times a day to 4 times a week</a:t>
            </a:r>
            <a:endParaRPr lang="en-GB" sz="2400" dirty="0" smtClean="0">
              <a:latin typeface="+mj-lt"/>
            </a:endParaRPr>
          </a:p>
          <a:p>
            <a:endParaRPr lang="en-GB" sz="2400" dirty="0">
              <a:latin typeface="+mj-lt"/>
            </a:endParaRPr>
          </a:p>
        </p:txBody>
      </p:sp>
      <p:pic>
        <p:nvPicPr>
          <p:cNvPr id="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032107" y="1107197"/>
            <a:ext cx="4053384" cy="5400692"/>
          </a:xfrm>
          <a:prstGeom prst="rect">
            <a:avLst/>
          </a:prstGeom>
          <a:noFill/>
          <a:ln>
            <a:solidFill>
              <a:schemeClr val="tx1"/>
            </a:solidFill>
            <a:miter lim="800000"/>
            <a:headEnd/>
            <a:tailEnd/>
          </a:ln>
        </p:spPr>
      </p:pic>
    </p:spTree>
    <p:extLst>
      <p:ext uri="{BB962C8B-B14F-4D97-AF65-F5344CB8AC3E}">
        <p14:creationId xmlns:p14="http://schemas.microsoft.com/office/powerpoint/2010/main" val="1460556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9" name="Title 1"/>
          <p:cNvSpPr>
            <a:spLocks noGrp="1"/>
          </p:cNvSpPr>
          <p:nvPr>
            <p:ph type="title"/>
          </p:nvPr>
        </p:nvSpPr>
        <p:spPr>
          <a:xfrm>
            <a:off x="933994" y="582613"/>
            <a:ext cx="10515600" cy="1325563"/>
          </a:xfrm>
        </p:spPr>
        <p:txBody>
          <a:bodyPr>
            <a:normAutofit/>
          </a:bodyPr>
          <a:lstStyle/>
          <a:p>
            <a:r>
              <a:rPr lang="en-GB" sz="4000" dirty="0" smtClean="0">
                <a:solidFill>
                  <a:schemeClr val="accent1"/>
                </a:solidFill>
                <a:latin typeface="+mn-lt"/>
              </a:rPr>
              <a:t>Encopresis </a:t>
            </a:r>
            <a:endParaRPr lang="en-GB" sz="4000" dirty="0">
              <a:solidFill>
                <a:schemeClr val="accent1"/>
              </a:solidFill>
              <a:latin typeface="+mn-lt"/>
            </a:endParaRPr>
          </a:p>
        </p:txBody>
      </p:sp>
      <p:sp>
        <p:nvSpPr>
          <p:cNvPr id="12" name="Content Placeholder 2"/>
          <p:cNvSpPr>
            <a:spLocks noGrp="1"/>
          </p:cNvSpPr>
          <p:nvPr>
            <p:ph idx="1"/>
          </p:nvPr>
        </p:nvSpPr>
        <p:spPr>
          <a:xfrm>
            <a:off x="838200" y="1825625"/>
            <a:ext cx="10515600" cy="4351338"/>
          </a:xfrm>
        </p:spPr>
        <p:txBody>
          <a:bodyPr>
            <a:normAutofit fontScale="92500"/>
          </a:bodyPr>
          <a:lstStyle/>
          <a:p>
            <a:pPr marL="0" indent="0">
              <a:buNone/>
            </a:pPr>
            <a:r>
              <a:rPr lang="en-GB" sz="2400" dirty="0">
                <a:latin typeface="Arial" panose="020B0604020202020204" pitchFamily="34" charset="0"/>
                <a:cs typeface="Arial" panose="020B0604020202020204" pitchFamily="34" charset="0"/>
              </a:rPr>
              <a:t>The term for the passage of normal stool in an inappropriate place , usually in their pants or for example a child who chooses to do their poo behind the sofa, or in the corner of their bedroom.</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dirty="0" smtClean="0">
                <a:latin typeface="Arial" panose="020B0604020202020204" pitchFamily="34" charset="0"/>
                <a:cs typeface="Arial" panose="020B0604020202020204" pitchFamily="34" charset="0"/>
              </a:rPr>
              <a:t>For some children it may be associated with sensory concern or </a:t>
            </a:r>
            <a:r>
              <a:rPr lang="en-GB" dirty="0" err="1" smtClean="0">
                <a:latin typeface="Arial" panose="020B0604020202020204" pitchFamily="34" charset="0"/>
                <a:cs typeface="Arial" panose="020B0604020202020204" pitchFamily="34" charset="0"/>
              </a:rPr>
              <a:t>Intreroception</a:t>
            </a:r>
            <a:r>
              <a:rPr lang="en-GB" dirty="0" smtClean="0">
                <a:latin typeface="Arial" panose="020B0604020202020204" pitchFamily="34" charset="0"/>
                <a:cs typeface="Arial" panose="020B0604020202020204" pitchFamily="34" charset="0"/>
              </a:rPr>
              <a:t> . ( eighth sense )</a:t>
            </a:r>
          </a:p>
          <a:p>
            <a:pPr marL="0" indent="0">
              <a:buNone/>
            </a:pPr>
            <a:r>
              <a:rPr lang="en-GB" dirty="0" err="1">
                <a:hlinkClick r:id="rId5"/>
              </a:rPr>
              <a:t>Interoception</a:t>
            </a:r>
            <a:r>
              <a:rPr lang="en-GB" dirty="0">
                <a:hlinkClick r:id="rId5"/>
              </a:rPr>
              <a:t>: The New Topic in Autism - YouTube</a:t>
            </a:r>
            <a:endParaRPr lang="en-GB" dirty="0">
              <a:latin typeface="Arial" panose="020B0604020202020204" pitchFamily="34" charset="0"/>
              <a:cs typeface="Arial" panose="020B0604020202020204" pitchFamily="34" charset="0"/>
            </a:endParaRPr>
          </a:p>
          <a:p>
            <a:pPr marL="0" indent="0">
              <a:buNone/>
            </a:pPr>
            <a:r>
              <a:rPr lang="en-GB" dirty="0" smtClean="0">
                <a:solidFill>
                  <a:srgbClr val="7030A0"/>
                </a:solidFill>
                <a:hlinkClick r:id="rId6"/>
              </a:rPr>
              <a:t>www.eric.org.uk</a:t>
            </a:r>
            <a:endParaRPr lang="en-GB" dirty="0" smtClean="0">
              <a:solidFill>
                <a:srgbClr val="7030A0"/>
              </a:solidFill>
            </a:endParaRPr>
          </a:p>
          <a:p>
            <a:pPr marL="0" indent="0">
              <a:buNone/>
            </a:pPr>
            <a:r>
              <a:rPr lang="en-GB" u="sng" dirty="0">
                <a:hlinkClick r:id="rId7"/>
              </a:rPr>
              <a:t>Understanding-Toilet-Refusal-The-Child-That-Will-Only-Poo-in-a-Nappy-1.pdf</a:t>
            </a:r>
            <a:endParaRPr lang="en-GB" dirty="0"/>
          </a:p>
          <a:p>
            <a:pPr marL="0" indent="0">
              <a:buNone/>
            </a:pPr>
            <a:r>
              <a:rPr lang="en-GB" dirty="0"/>
              <a:t> </a:t>
            </a:r>
            <a:r>
              <a:rPr lang="en-GB" u="sng" dirty="0">
                <a:hlinkClick r:id="rId8"/>
              </a:rPr>
              <a:t>Sensory needs and toileting | ERIC</a:t>
            </a:r>
            <a:endParaRPr lang="en-GB" dirty="0"/>
          </a:p>
          <a:p>
            <a:endParaRPr lang="en-GB" dirty="0"/>
          </a:p>
          <a:p>
            <a:endParaRPr lang="en-GB" dirty="0" smtClean="0">
              <a:solidFill>
                <a:srgbClr val="7030A0"/>
              </a:solidFill>
            </a:endParaRPr>
          </a:p>
          <a:p>
            <a:endParaRPr lang="en-GB" dirty="0">
              <a:solidFill>
                <a:srgbClr val="7030A0"/>
              </a:solidFill>
            </a:endParaRPr>
          </a:p>
          <a:p>
            <a:endParaRPr lang="en-GB" dirty="0"/>
          </a:p>
        </p:txBody>
      </p:sp>
    </p:spTree>
    <p:extLst>
      <p:ext uri="{BB962C8B-B14F-4D97-AF65-F5344CB8AC3E}">
        <p14:creationId xmlns:p14="http://schemas.microsoft.com/office/powerpoint/2010/main" val="176796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4988"/>
            <a:ext cx="10515600" cy="1565275"/>
          </a:xfrm>
        </p:spPr>
        <p:txBody>
          <a:bodyPr>
            <a:normAutofit/>
          </a:bodyPr>
          <a:lstStyle/>
          <a:p>
            <a:r>
              <a:rPr lang="en-GB" sz="4000" dirty="0" smtClean="0">
                <a:solidFill>
                  <a:schemeClr val="accent1"/>
                </a:solidFill>
                <a:latin typeface="+mn-lt"/>
              </a:rPr>
              <a:t>Toilet Training and Healthy Bladder and Bowel information </a:t>
            </a:r>
            <a:endParaRPr lang="en-GB" sz="4000" dirty="0">
              <a:solidFill>
                <a:schemeClr val="accent1"/>
              </a:solidFill>
              <a:latin typeface="+mn-lt"/>
            </a:endParaRPr>
          </a:p>
        </p:txBody>
      </p:sp>
      <p:sp>
        <p:nvSpPr>
          <p:cNvPr id="3" name="Content Placeholder 2"/>
          <p:cNvSpPr>
            <a:spLocks noGrp="1"/>
          </p:cNvSpPr>
          <p:nvPr>
            <p:ph idx="1"/>
          </p:nvPr>
        </p:nvSpPr>
        <p:spPr>
          <a:xfrm>
            <a:off x="221866" y="1724025"/>
            <a:ext cx="10515600" cy="4778375"/>
          </a:xfrm>
        </p:spPr>
        <p:txBody>
          <a:bodyPr>
            <a:normAutofit/>
          </a:bodyPr>
          <a:lstStyle/>
          <a:p>
            <a:r>
              <a:rPr lang="en-GB" dirty="0" smtClean="0"/>
              <a:t>Support with toilet training, information and resources are available from ERIC to help your child have a healthy bladder and bowel to achieve continence. </a:t>
            </a:r>
          </a:p>
          <a:p>
            <a:pPr marL="0" indent="0">
              <a:buNone/>
            </a:pPr>
            <a:r>
              <a:rPr lang="en-GB" dirty="0">
                <a:hlinkClick r:id="rId2"/>
              </a:rPr>
              <a:t>https://www.eric.org.uk</a:t>
            </a:r>
            <a:r>
              <a:rPr lang="en-GB" dirty="0" smtClean="0">
                <a:hlinkClick r:id="rId2"/>
              </a:rPr>
              <a:t>/</a:t>
            </a:r>
            <a:r>
              <a:rPr lang="en-GB" dirty="0" smtClean="0"/>
              <a:t> </a:t>
            </a:r>
          </a:p>
          <a:p>
            <a:pPr marL="0" indent="0">
              <a:buNone/>
            </a:pPr>
            <a:r>
              <a:rPr lang="en-GB" dirty="0">
                <a:hlinkClick r:id="rId3"/>
              </a:rPr>
              <a:t>https://www.bbuk.org.uk</a:t>
            </a:r>
            <a:r>
              <a:rPr lang="en-GB" dirty="0" smtClean="0">
                <a:hlinkClick r:id="rId3"/>
              </a:rPr>
              <a:t>/</a:t>
            </a:r>
            <a:r>
              <a:rPr lang="en-GB" dirty="0" smtClean="0"/>
              <a:t> </a:t>
            </a:r>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Additionally please contact your health visiting team for further support or drop in to your local baby hub.</a:t>
            </a:r>
          </a:p>
          <a:p>
            <a:pPr marL="0" indent="0">
              <a:buNone/>
            </a:pPr>
            <a:endParaRPr lang="en-GB" dirty="0"/>
          </a:p>
        </p:txBody>
      </p:sp>
      <p:pic>
        <p:nvPicPr>
          <p:cNvPr id="4" name="Picture 3"/>
          <p:cNvPicPr>
            <a:picLocks noChangeAspect="1"/>
          </p:cNvPicPr>
          <p:nvPr/>
        </p:nvPicPr>
        <p:blipFill>
          <a:blip r:embed="rId4"/>
          <a:stretch>
            <a:fillRect/>
          </a:stretch>
        </p:blipFill>
        <p:spPr>
          <a:xfrm>
            <a:off x="7746571" y="2520779"/>
            <a:ext cx="2048218" cy="2726488"/>
          </a:xfrm>
          <a:prstGeom prst="rect">
            <a:avLst/>
          </a:prstGeom>
        </p:spPr>
      </p:pic>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93746" y="93334"/>
            <a:ext cx="1200150" cy="609600"/>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8946899" y="45709"/>
            <a:ext cx="3089275" cy="704850"/>
          </a:xfrm>
          <a:prstGeom prst="rect">
            <a:avLst/>
          </a:prstGeom>
        </p:spPr>
      </p:pic>
    </p:spTree>
    <p:extLst>
      <p:ext uri="{BB962C8B-B14F-4D97-AF65-F5344CB8AC3E}">
        <p14:creationId xmlns:p14="http://schemas.microsoft.com/office/powerpoint/2010/main" val="2402026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8" name="Title 1"/>
          <p:cNvSpPr>
            <a:spLocks noGrp="1"/>
          </p:cNvSpPr>
          <p:nvPr>
            <p:ph type="title"/>
          </p:nvPr>
        </p:nvSpPr>
        <p:spPr>
          <a:xfrm>
            <a:off x="2301240" y="500062"/>
            <a:ext cx="10515600" cy="1325563"/>
          </a:xfrm>
        </p:spPr>
        <p:txBody>
          <a:bodyPr>
            <a:normAutofit/>
          </a:bodyPr>
          <a:lstStyle/>
          <a:p>
            <a:r>
              <a:rPr lang="en-GB" altLang="en-US" sz="4000" dirty="0" smtClean="0">
                <a:solidFill>
                  <a:srgbClr val="0070C0"/>
                </a:solidFill>
                <a:latin typeface="+mn-lt"/>
              </a:rPr>
              <a:t>Nappies; </a:t>
            </a:r>
            <a:r>
              <a:rPr lang="en-GB" altLang="en-US" sz="4000" dirty="0">
                <a:solidFill>
                  <a:srgbClr val="0070C0"/>
                </a:solidFill>
                <a:latin typeface="+mn-lt"/>
              </a:rPr>
              <a:t>use in  toilet training</a:t>
            </a:r>
            <a:endParaRPr lang="en-GB" sz="4000" dirty="0">
              <a:latin typeface="+mn-lt"/>
            </a:endParaRPr>
          </a:p>
        </p:txBody>
      </p:sp>
      <p:sp>
        <p:nvSpPr>
          <p:cNvPr id="10" name="Content Placeholder 2"/>
          <p:cNvSpPr>
            <a:spLocks noGrp="1"/>
          </p:cNvSpPr>
          <p:nvPr>
            <p:ph idx="1"/>
          </p:nvPr>
        </p:nvSpPr>
        <p:spPr>
          <a:xfrm>
            <a:off x="838200" y="1825625"/>
            <a:ext cx="10515600" cy="4351338"/>
          </a:xfrm>
        </p:spPr>
        <p:txBody>
          <a:bodyPr>
            <a:normAutofit lnSpcReduction="10000"/>
          </a:bodyPr>
          <a:lstStyle/>
          <a:p>
            <a:pPr>
              <a:lnSpc>
                <a:spcPct val="80000"/>
              </a:lnSpc>
            </a:pPr>
            <a:r>
              <a:rPr lang="en-GB" altLang="en-US" dirty="0"/>
              <a:t>Modern disposable nappies contain ‘super absorbency beads’ which lock away wetness, child is comfortable, no leakage, therefore has no discomfort/consequence for wetting</a:t>
            </a:r>
          </a:p>
          <a:p>
            <a:pPr marL="0" indent="0">
              <a:lnSpc>
                <a:spcPct val="80000"/>
              </a:lnSpc>
              <a:buNone/>
            </a:pPr>
            <a:endParaRPr lang="en-GB" altLang="en-US" dirty="0"/>
          </a:p>
          <a:p>
            <a:pPr>
              <a:lnSpc>
                <a:spcPct val="80000"/>
              </a:lnSpc>
            </a:pPr>
            <a:r>
              <a:rPr lang="en-GB" altLang="en-US" dirty="0"/>
              <a:t>No consequences for wetting means the child is then unable to  accept responsibility for actions </a:t>
            </a:r>
          </a:p>
          <a:p>
            <a:pPr>
              <a:lnSpc>
                <a:spcPct val="80000"/>
              </a:lnSpc>
            </a:pPr>
            <a:endParaRPr lang="en-GB" altLang="en-US" dirty="0"/>
          </a:p>
          <a:p>
            <a:pPr>
              <a:lnSpc>
                <a:spcPct val="80000"/>
              </a:lnSpc>
            </a:pPr>
            <a:r>
              <a:rPr lang="en-GB" altLang="en-US" dirty="0"/>
              <a:t>Feeling wet is essential to the learning</a:t>
            </a:r>
          </a:p>
          <a:p>
            <a:pPr>
              <a:lnSpc>
                <a:spcPct val="80000"/>
              </a:lnSpc>
              <a:buFontTx/>
              <a:buNone/>
            </a:pPr>
            <a:endParaRPr lang="en-GB" altLang="en-US" dirty="0"/>
          </a:p>
          <a:p>
            <a:pPr>
              <a:lnSpc>
                <a:spcPct val="80000"/>
              </a:lnSpc>
            </a:pPr>
            <a:r>
              <a:rPr lang="en-GB" altLang="en-US" dirty="0"/>
              <a:t>If a child never feels wet, the learning and understanding of desired toilet training skills &amp; behaviours can be delayed</a:t>
            </a:r>
          </a:p>
          <a:p>
            <a:pPr>
              <a:lnSpc>
                <a:spcPct val="80000"/>
              </a:lnSpc>
            </a:pPr>
            <a:endParaRPr lang="en-GB" altLang="en-US" dirty="0"/>
          </a:p>
          <a:p>
            <a:endParaRPr lang="en-GB" dirty="0"/>
          </a:p>
        </p:txBody>
      </p:sp>
    </p:spTree>
    <p:extLst>
      <p:ext uri="{BB962C8B-B14F-4D97-AF65-F5344CB8AC3E}">
        <p14:creationId xmlns:p14="http://schemas.microsoft.com/office/powerpoint/2010/main" val="188356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9" name="Title 1"/>
          <p:cNvSpPr>
            <a:spLocks noGrp="1"/>
          </p:cNvSpPr>
          <p:nvPr>
            <p:ph type="title"/>
          </p:nvPr>
        </p:nvSpPr>
        <p:spPr>
          <a:xfrm>
            <a:off x="2167298" y="272256"/>
            <a:ext cx="7350940" cy="1325563"/>
          </a:xfrm>
        </p:spPr>
        <p:txBody>
          <a:bodyPr>
            <a:normAutofit/>
          </a:bodyPr>
          <a:lstStyle/>
          <a:p>
            <a:r>
              <a:rPr lang="en-GB" sz="4000" b="1" dirty="0" smtClean="0">
                <a:solidFill>
                  <a:schemeClr val="accent1"/>
                </a:solidFill>
                <a:latin typeface="+mn-lt"/>
              </a:rPr>
              <a:t>Correct way to sit on the toilet </a:t>
            </a:r>
            <a:endParaRPr lang="en-GB" sz="4000" b="1" dirty="0">
              <a:solidFill>
                <a:schemeClr val="accent1"/>
              </a:solidFill>
              <a:latin typeface="+mn-lt"/>
            </a:endParaRPr>
          </a:p>
        </p:txBody>
      </p:sp>
      <p:sp>
        <p:nvSpPr>
          <p:cNvPr id="11" name="Content Placeholder 2"/>
          <p:cNvSpPr>
            <a:spLocks noGrp="1"/>
          </p:cNvSpPr>
          <p:nvPr>
            <p:ph idx="1"/>
          </p:nvPr>
        </p:nvSpPr>
        <p:spPr>
          <a:xfrm>
            <a:off x="145658" y="1470410"/>
            <a:ext cx="5421665" cy="5036421"/>
          </a:xfrm>
        </p:spPr>
        <p:txBody>
          <a:bodyPr>
            <a:normAutofit/>
          </a:bodyPr>
          <a:lstStyle/>
          <a:p>
            <a:pPr marL="0" indent="0">
              <a:buNone/>
            </a:pPr>
            <a:r>
              <a:rPr lang="en-GB" sz="2400" dirty="0" smtClean="0"/>
              <a:t>Children needs to feel secure when they are sat on the toilet. </a:t>
            </a:r>
          </a:p>
          <a:p>
            <a:r>
              <a:rPr lang="en-GB" sz="2400" dirty="0" smtClean="0"/>
              <a:t>Their feet need to be secure on the ground or step. </a:t>
            </a:r>
          </a:p>
          <a:p>
            <a:r>
              <a:rPr lang="en-GB" sz="2400" dirty="0" smtClean="0"/>
              <a:t>Their knees need to be higher than hips or semi-squat.</a:t>
            </a:r>
          </a:p>
          <a:p>
            <a:r>
              <a:rPr lang="en-GB" sz="2400" dirty="0" smtClean="0"/>
              <a:t>Leaning forward with their elbows resting on their knees.</a:t>
            </a:r>
          </a:p>
          <a:p>
            <a:r>
              <a:rPr lang="en-GB" sz="2400" dirty="0" smtClean="0"/>
              <a:t>Things to watch out for:</a:t>
            </a:r>
          </a:p>
          <a:p>
            <a:pPr marL="0" indent="0">
              <a:buNone/>
            </a:pPr>
            <a:r>
              <a:rPr lang="en-GB" sz="2400" dirty="0" smtClean="0"/>
              <a:t>If a child is leaning back, child could be stool withholding. </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7323" y="1167454"/>
            <a:ext cx="6775732" cy="5081799"/>
          </a:xfrm>
          <a:prstGeom prst="rect">
            <a:avLst/>
          </a:prstGeom>
        </p:spPr>
      </p:pic>
    </p:spTree>
    <p:extLst>
      <p:ext uri="{BB962C8B-B14F-4D97-AF65-F5344CB8AC3E}">
        <p14:creationId xmlns:p14="http://schemas.microsoft.com/office/powerpoint/2010/main" val="884162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9" name="Title 1"/>
          <p:cNvSpPr>
            <a:spLocks noGrp="1"/>
          </p:cNvSpPr>
          <p:nvPr>
            <p:ph type="title"/>
          </p:nvPr>
        </p:nvSpPr>
        <p:spPr>
          <a:xfrm>
            <a:off x="838200" y="500062"/>
            <a:ext cx="10515600" cy="1325563"/>
          </a:xfrm>
        </p:spPr>
        <p:txBody>
          <a:bodyPr/>
          <a:lstStyle/>
          <a:p>
            <a:r>
              <a:rPr lang="en-GB" dirty="0">
                <a:solidFill>
                  <a:schemeClr val="accent1"/>
                </a:solidFill>
                <a:latin typeface="+mn-lt"/>
              </a:rPr>
              <a:t>Engaging and supporting parents</a:t>
            </a:r>
          </a:p>
        </p:txBody>
      </p:sp>
      <p:sp>
        <p:nvSpPr>
          <p:cNvPr id="11" name="Content Placeholder 2"/>
          <p:cNvSpPr>
            <a:spLocks noGrp="1"/>
          </p:cNvSpPr>
          <p:nvPr>
            <p:ph idx="1"/>
          </p:nvPr>
        </p:nvSpPr>
        <p:spPr>
          <a:xfrm>
            <a:off x="838200" y="1825625"/>
            <a:ext cx="10515600" cy="4351338"/>
          </a:xfrm>
        </p:spPr>
        <p:txBody>
          <a:bodyPr>
            <a:normAutofit/>
          </a:bodyPr>
          <a:lstStyle/>
          <a:p>
            <a:r>
              <a:rPr lang="en-GB" dirty="0" smtClean="0"/>
              <a:t>Negotiate and involve parents carers in toileting goals  .</a:t>
            </a:r>
          </a:p>
          <a:p>
            <a:pPr marL="0" indent="0">
              <a:buNone/>
            </a:pPr>
            <a:endParaRPr lang="en-GB" dirty="0" smtClean="0"/>
          </a:p>
          <a:p>
            <a:r>
              <a:rPr lang="en-GB" dirty="0" smtClean="0"/>
              <a:t>My Plan </a:t>
            </a:r>
          </a:p>
          <a:p>
            <a:pPr marL="0" indent="0">
              <a:buNone/>
            </a:pPr>
            <a:endParaRPr lang="en-GB" dirty="0" smtClean="0"/>
          </a:p>
          <a:p>
            <a:r>
              <a:rPr lang="en-GB" dirty="0" smtClean="0"/>
              <a:t>Signposting to Health Visitor for continence assessment.</a:t>
            </a:r>
          </a:p>
          <a:p>
            <a:endParaRPr lang="en-GB" dirty="0" smtClean="0"/>
          </a:p>
          <a:p>
            <a:r>
              <a:rPr lang="en-GB" dirty="0" smtClean="0"/>
              <a:t>Consider Toileting Skills assessment in My Plan  to monitor progress </a:t>
            </a:r>
          </a:p>
          <a:p>
            <a:endParaRPr lang="en-GB" dirty="0" smtClean="0"/>
          </a:p>
          <a:p>
            <a:endParaRPr lang="en-GB" dirty="0"/>
          </a:p>
        </p:txBody>
      </p:sp>
    </p:spTree>
    <p:extLst>
      <p:ext uri="{BB962C8B-B14F-4D97-AF65-F5344CB8AC3E}">
        <p14:creationId xmlns:p14="http://schemas.microsoft.com/office/powerpoint/2010/main" val="262275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8" name="Title 1"/>
          <p:cNvSpPr>
            <a:spLocks noGrp="1"/>
          </p:cNvSpPr>
          <p:nvPr>
            <p:ph type="title"/>
          </p:nvPr>
        </p:nvSpPr>
        <p:spPr>
          <a:xfrm>
            <a:off x="838200" y="456030"/>
            <a:ext cx="10515600" cy="1325563"/>
          </a:xfrm>
        </p:spPr>
        <p:txBody>
          <a:bodyPr/>
          <a:lstStyle/>
          <a:p>
            <a:r>
              <a:rPr lang="en-GB" dirty="0" smtClean="0"/>
              <a:t>Resources </a:t>
            </a:r>
            <a:endParaRPr lang="en-GB" dirty="0"/>
          </a:p>
        </p:txBody>
      </p:sp>
      <p:sp>
        <p:nvSpPr>
          <p:cNvPr id="10" name="Content Placeholder 2"/>
          <p:cNvSpPr>
            <a:spLocks noGrp="1"/>
          </p:cNvSpPr>
          <p:nvPr>
            <p:ph idx="1"/>
          </p:nvPr>
        </p:nvSpPr>
        <p:spPr>
          <a:xfrm>
            <a:off x="838200" y="1825625"/>
            <a:ext cx="10515600" cy="4351338"/>
          </a:xfrm>
        </p:spPr>
        <p:txBody>
          <a:bodyPr>
            <a:normAutofit fontScale="70000" lnSpcReduction="20000"/>
          </a:bodyPr>
          <a:lstStyle/>
          <a:p>
            <a:r>
              <a:rPr lang="en-GB" dirty="0"/>
              <a:t>Signpost to  </a:t>
            </a:r>
            <a:r>
              <a:rPr lang="en-GB" dirty="0">
                <a:solidFill>
                  <a:srgbClr val="7030A0"/>
                </a:solidFill>
                <a:hlinkClick r:id="rId4"/>
              </a:rPr>
              <a:t>www.eric.org.uk</a:t>
            </a:r>
            <a:endParaRPr lang="en-GB" dirty="0">
              <a:solidFill>
                <a:srgbClr val="7030A0"/>
              </a:solidFill>
            </a:endParaRPr>
          </a:p>
          <a:p>
            <a:r>
              <a:rPr lang="en-GB" dirty="0">
                <a:solidFill>
                  <a:srgbClr val="7030A0"/>
                </a:solidFill>
                <a:hlinkClick r:id="rId5"/>
              </a:rPr>
              <a:t>https://www.bbuk.org.uk/</a:t>
            </a:r>
            <a:endParaRPr lang="en-GB" dirty="0">
              <a:solidFill>
                <a:srgbClr val="7030A0"/>
              </a:solidFill>
            </a:endParaRPr>
          </a:p>
          <a:p>
            <a:r>
              <a:rPr lang="en-GB" dirty="0">
                <a:solidFill>
                  <a:srgbClr val="7030A0"/>
                </a:solidFill>
                <a:hlinkClick r:id="rId6"/>
              </a:rPr>
              <a:t>https://www.cerebra.org.uk/help-and-information/guides-for-parents/toilet-training/</a:t>
            </a:r>
            <a:r>
              <a:rPr lang="en-GB" dirty="0">
                <a:solidFill>
                  <a:srgbClr val="7030A0"/>
                </a:solidFill>
              </a:rPr>
              <a:t> </a:t>
            </a:r>
          </a:p>
          <a:p>
            <a:r>
              <a:rPr lang="en-GB" dirty="0">
                <a:solidFill>
                  <a:srgbClr val="7030A0"/>
                </a:solidFill>
                <a:hlinkClick r:id="rId7"/>
              </a:rPr>
              <a:t>https://www.bbuk.org.uk/wp-content/uploads/2018/04/Promoting-Healthy-Bowels.pdf</a:t>
            </a:r>
            <a:r>
              <a:rPr lang="en-GB" dirty="0">
                <a:solidFill>
                  <a:srgbClr val="7030A0"/>
                </a:solidFill>
              </a:rPr>
              <a:t> </a:t>
            </a:r>
            <a:r>
              <a:rPr lang="en-GB" dirty="0"/>
              <a:t> </a:t>
            </a:r>
          </a:p>
          <a:p>
            <a:r>
              <a:rPr lang="en-GB" u="sng" dirty="0">
                <a:hlinkClick r:id="rId8"/>
              </a:rPr>
              <a:t>https://www.eric.org.uk/managing-continence-issues-at-nursery-school-and-college</a:t>
            </a:r>
            <a:endParaRPr lang="en-GB" dirty="0"/>
          </a:p>
          <a:p>
            <a:r>
              <a:rPr lang="en-GB" dirty="0">
                <a:solidFill>
                  <a:srgbClr val="7030A0"/>
                </a:solidFill>
              </a:rPr>
              <a:t>Change for life </a:t>
            </a:r>
            <a:r>
              <a:rPr lang="en-GB" dirty="0">
                <a:solidFill>
                  <a:srgbClr val="7030A0"/>
                </a:solidFill>
                <a:hlinkClick r:id="rId9"/>
              </a:rPr>
              <a:t>https://www.nhs.uk/change4life</a:t>
            </a:r>
            <a:r>
              <a:rPr lang="en-GB" dirty="0">
                <a:solidFill>
                  <a:srgbClr val="7030A0"/>
                </a:solidFill>
              </a:rPr>
              <a:t> </a:t>
            </a:r>
          </a:p>
          <a:p>
            <a:r>
              <a:rPr lang="en-GB" dirty="0">
                <a:solidFill>
                  <a:srgbClr val="7030A0"/>
                </a:solidFill>
              </a:rPr>
              <a:t>Children Continence team/champions email of Continence service </a:t>
            </a:r>
          </a:p>
          <a:p>
            <a:r>
              <a:rPr lang="en-GB" dirty="0">
                <a:solidFill>
                  <a:srgbClr val="7030A0"/>
                </a:solidFill>
              </a:rPr>
              <a:t>Radar Key scheme foe SEND </a:t>
            </a:r>
            <a:r>
              <a:rPr lang="en-GB" dirty="0">
                <a:solidFill>
                  <a:srgbClr val="7030A0"/>
                </a:solidFill>
                <a:hlinkClick r:id="rId10"/>
              </a:rPr>
              <a:t>https://www.disabilityrightsuk.org/shop/official-and-only-genuine-radar-key</a:t>
            </a:r>
            <a:r>
              <a:rPr lang="en-GB" dirty="0">
                <a:solidFill>
                  <a:srgbClr val="7030A0"/>
                </a:solidFill>
              </a:rPr>
              <a:t> </a:t>
            </a:r>
          </a:p>
          <a:p>
            <a:r>
              <a:rPr lang="en-GB" dirty="0">
                <a:solidFill>
                  <a:srgbClr val="7030A0"/>
                </a:solidFill>
              </a:rPr>
              <a:t>How </a:t>
            </a:r>
            <a:r>
              <a:rPr lang="en-GB" dirty="0" err="1">
                <a:solidFill>
                  <a:srgbClr val="7030A0"/>
                </a:solidFill>
              </a:rPr>
              <a:t>macrogols</a:t>
            </a:r>
            <a:r>
              <a:rPr lang="en-GB" dirty="0">
                <a:solidFill>
                  <a:srgbClr val="7030A0"/>
                </a:solidFill>
              </a:rPr>
              <a:t> work </a:t>
            </a:r>
            <a:r>
              <a:rPr lang="en-GB" dirty="0">
                <a:solidFill>
                  <a:srgbClr val="7030A0"/>
                </a:solidFill>
                <a:hlinkClick r:id="rId11"/>
              </a:rPr>
              <a:t>https://www.youtube.com/watch?v=9WqxJqLmKao</a:t>
            </a:r>
            <a:r>
              <a:rPr lang="en-GB" dirty="0">
                <a:solidFill>
                  <a:srgbClr val="7030A0"/>
                </a:solidFill>
              </a:rPr>
              <a:t> </a:t>
            </a:r>
          </a:p>
          <a:p>
            <a:r>
              <a:rPr lang="en-GB" dirty="0">
                <a:solidFill>
                  <a:srgbClr val="7030A0"/>
                </a:solidFill>
              </a:rPr>
              <a:t>Poo goes to </a:t>
            </a:r>
            <a:r>
              <a:rPr lang="en-GB" dirty="0" err="1">
                <a:solidFill>
                  <a:srgbClr val="7030A0"/>
                </a:solidFill>
              </a:rPr>
              <a:t>Pooland</a:t>
            </a:r>
            <a:r>
              <a:rPr lang="en-GB" dirty="0">
                <a:solidFill>
                  <a:srgbClr val="7030A0"/>
                </a:solidFill>
              </a:rPr>
              <a:t> app </a:t>
            </a:r>
            <a:r>
              <a:rPr lang="en-GB" dirty="0">
                <a:solidFill>
                  <a:srgbClr val="7030A0"/>
                </a:solidFill>
                <a:hlinkClick r:id="rId12"/>
              </a:rPr>
              <a:t>https://play.google.com/store/apps/details?id=uk.nhs.ntw.poogoestopooland&amp;hl=en_GB</a:t>
            </a:r>
            <a:r>
              <a:rPr lang="en-GB" dirty="0">
                <a:solidFill>
                  <a:srgbClr val="7030A0"/>
                </a:solidFill>
              </a:rPr>
              <a:t> </a:t>
            </a:r>
          </a:p>
          <a:p>
            <a:r>
              <a:rPr lang="en-GB" dirty="0">
                <a:solidFill>
                  <a:srgbClr val="7030A0"/>
                </a:solidFill>
              </a:rPr>
              <a:t>Constipation &amp; use of </a:t>
            </a:r>
            <a:r>
              <a:rPr lang="en-GB" dirty="0" err="1">
                <a:solidFill>
                  <a:srgbClr val="7030A0"/>
                </a:solidFill>
              </a:rPr>
              <a:t>Macrogol</a:t>
            </a:r>
            <a:r>
              <a:rPr lang="en-GB" dirty="0">
                <a:solidFill>
                  <a:srgbClr val="7030A0"/>
                </a:solidFill>
              </a:rPr>
              <a:t> </a:t>
            </a:r>
            <a:r>
              <a:rPr lang="en-GB" u="sng" dirty="0">
                <a:hlinkClick r:id="rId13"/>
              </a:rPr>
              <a:t>https://m.youtube.com/watch?v=9WqxJqLmKao&amp;t=251s</a:t>
            </a:r>
            <a:endParaRPr lang="en-GB" dirty="0"/>
          </a:p>
          <a:p>
            <a:endParaRPr lang="en-GB" dirty="0">
              <a:solidFill>
                <a:srgbClr val="7030A0"/>
              </a:solidFill>
            </a:endParaRPr>
          </a:p>
          <a:p>
            <a:endParaRPr lang="en-GB" dirty="0"/>
          </a:p>
        </p:txBody>
      </p:sp>
    </p:spTree>
    <p:extLst>
      <p:ext uri="{BB962C8B-B14F-4D97-AF65-F5344CB8AC3E}">
        <p14:creationId xmlns:p14="http://schemas.microsoft.com/office/powerpoint/2010/main" val="1861222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pic>
        <p:nvPicPr>
          <p:cNvPr id="10" name="Picture 4" descr="photo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7795" y="343445"/>
            <a:ext cx="5642194" cy="6196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51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5555"/>
            <a:ext cx="10515600" cy="1388533"/>
          </a:xfrm>
        </p:spPr>
        <p:txBody>
          <a:bodyPr>
            <a:normAutofit/>
          </a:bodyPr>
          <a:lstStyle/>
          <a:p>
            <a:r>
              <a:rPr lang="en-GB" dirty="0" smtClean="0"/>
              <a:t/>
            </a:r>
            <a:br>
              <a:rPr lang="en-GB" dirty="0" smtClean="0"/>
            </a:br>
            <a:endParaRPr lang="en-GB" b="1" dirty="0"/>
          </a:p>
        </p:txBody>
      </p:sp>
      <p:sp>
        <p:nvSpPr>
          <p:cNvPr id="5" name="Content Placeholder 4"/>
          <p:cNvSpPr>
            <a:spLocks noGrp="1"/>
          </p:cNvSpPr>
          <p:nvPr>
            <p:ph idx="1"/>
          </p:nvPr>
        </p:nvSpPr>
        <p:spPr>
          <a:xfrm>
            <a:off x="238125" y="1315155"/>
            <a:ext cx="11042297" cy="5251275"/>
          </a:xfrm>
        </p:spPr>
        <p:txBody>
          <a:bodyPr>
            <a:normAutofit fontScale="85000" lnSpcReduction="20000"/>
          </a:bodyPr>
          <a:lstStyle/>
          <a:p>
            <a:r>
              <a:rPr lang="en-GB" sz="4300" dirty="0" smtClean="0"/>
              <a:t>Health Visiting Service </a:t>
            </a:r>
          </a:p>
          <a:p>
            <a:endParaRPr lang="en-GB" dirty="0" smtClean="0"/>
          </a:p>
          <a:p>
            <a:r>
              <a:rPr lang="en-GB" b="1" dirty="0"/>
              <a:t>Website: </a:t>
            </a:r>
            <a:r>
              <a:rPr lang="en-GB" u="sng" dirty="0">
                <a:hlinkClick r:id="rId3"/>
              </a:rPr>
              <a:t>www.ghc.nhs.uk</a:t>
            </a:r>
            <a:r>
              <a:rPr lang="en-GB" dirty="0"/>
              <a:t>     </a:t>
            </a:r>
          </a:p>
          <a:p>
            <a:pPr marL="0" indent="0">
              <a:buNone/>
            </a:pPr>
            <a:endParaRPr lang="en-GB" dirty="0"/>
          </a:p>
          <a:p>
            <a:r>
              <a:rPr lang="en-GB" dirty="0" smtClean="0"/>
              <a:t>Add you Contact details here ……</a:t>
            </a:r>
          </a:p>
          <a:p>
            <a:endParaRPr lang="en-GB" dirty="0" smtClean="0"/>
          </a:p>
          <a:p>
            <a:pPr marL="0" indent="0">
              <a:buNone/>
            </a:pPr>
            <a:r>
              <a:rPr lang="en-GB" dirty="0" err="1" smtClean="0"/>
              <a:t>eg</a:t>
            </a:r>
            <a:r>
              <a:rPr lang="en-GB" dirty="0" smtClean="0"/>
              <a:t> </a:t>
            </a:r>
            <a:r>
              <a:rPr lang="en-GB" dirty="0"/>
              <a:t>Health Visitors </a:t>
            </a:r>
            <a:r>
              <a:rPr lang="en-GB" dirty="0" err="1"/>
              <a:t>Office,Stroud</a:t>
            </a:r>
            <a:r>
              <a:rPr lang="en-GB" dirty="0"/>
              <a:t> Community Hub at Stroud Maternity,</a:t>
            </a:r>
          </a:p>
          <a:p>
            <a:pPr marL="0" indent="0">
              <a:buNone/>
            </a:pPr>
            <a:r>
              <a:rPr lang="en-GB" dirty="0"/>
              <a:t>Field Road</a:t>
            </a:r>
          </a:p>
          <a:p>
            <a:pPr marL="0" indent="0">
              <a:buNone/>
            </a:pPr>
            <a:r>
              <a:rPr lang="en-GB" dirty="0"/>
              <a:t>Stroud</a:t>
            </a:r>
          </a:p>
          <a:p>
            <a:pPr marL="0" indent="0">
              <a:buNone/>
            </a:pPr>
            <a:r>
              <a:rPr lang="en-GB" dirty="0" err="1"/>
              <a:t>Glos</a:t>
            </a:r>
            <a:endParaRPr lang="en-GB" dirty="0"/>
          </a:p>
          <a:p>
            <a:pPr marL="0" indent="0">
              <a:buNone/>
            </a:pPr>
            <a:r>
              <a:rPr lang="en-GB" dirty="0"/>
              <a:t>GL5 2JB</a:t>
            </a:r>
          </a:p>
          <a:p>
            <a:pPr marL="0" indent="0">
              <a:buNone/>
            </a:pPr>
            <a:r>
              <a:rPr lang="en-GB" dirty="0"/>
              <a:t> </a:t>
            </a:r>
          </a:p>
          <a:p>
            <a:pPr marL="0" indent="0">
              <a:buNone/>
            </a:pPr>
            <a:r>
              <a:rPr lang="en-GB" b="1" dirty="0"/>
              <a:t>Telephone:</a:t>
            </a:r>
            <a:r>
              <a:rPr lang="en-GB" dirty="0"/>
              <a:t> 0300 421 896</a:t>
            </a:r>
          </a:p>
        </p:txBody>
      </p:sp>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Tree>
    <p:extLst>
      <p:ext uri="{BB962C8B-B14F-4D97-AF65-F5344CB8AC3E}">
        <p14:creationId xmlns:p14="http://schemas.microsoft.com/office/powerpoint/2010/main" val="137062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389" y="481949"/>
            <a:ext cx="10515600" cy="1696495"/>
          </a:xfrm>
        </p:spPr>
        <p:txBody>
          <a:bodyPr>
            <a:normAutofit fontScale="90000"/>
          </a:bodyPr>
          <a:lstStyle/>
          <a:p>
            <a:r>
              <a:rPr lang="en-GB" sz="2400" dirty="0" smtClean="0"/>
              <a:t/>
            </a:r>
            <a:br>
              <a:rPr lang="en-GB" sz="2400" dirty="0" smtClean="0"/>
            </a:br>
            <a:r>
              <a:rPr lang="en-GB" sz="2400" dirty="0">
                <a:latin typeface="+mn-lt"/>
              </a:rPr>
              <a:t/>
            </a:r>
            <a:br>
              <a:rPr lang="en-GB" sz="2400" dirty="0">
                <a:latin typeface="+mn-lt"/>
              </a:rPr>
            </a:br>
            <a:r>
              <a:rPr lang="en-GB" sz="4000" b="1" dirty="0" smtClean="0">
                <a:solidFill>
                  <a:schemeClr val="accent1">
                    <a:lumMod val="75000"/>
                  </a:schemeClr>
                </a:solidFill>
                <a:latin typeface="+mn-lt"/>
              </a:rPr>
              <a:t>Health Visitors assess families health </a:t>
            </a:r>
            <a:r>
              <a:rPr lang="en-GB" sz="4000" b="1" dirty="0">
                <a:solidFill>
                  <a:schemeClr val="accent1">
                    <a:lumMod val="75000"/>
                  </a:schemeClr>
                </a:solidFill>
                <a:latin typeface="+mn-lt"/>
              </a:rPr>
              <a:t>n</a:t>
            </a:r>
            <a:r>
              <a:rPr lang="en-GB" sz="4000" b="1" dirty="0" smtClean="0">
                <a:solidFill>
                  <a:schemeClr val="accent1">
                    <a:lumMod val="75000"/>
                  </a:schemeClr>
                </a:solidFill>
                <a:latin typeface="+mn-lt"/>
              </a:rPr>
              <a:t>eeds at every contact and will offer an enhanced service where a need is identified </a:t>
            </a:r>
            <a:r>
              <a:rPr lang="en-GB" sz="4000" dirty="0" smtClean="0">
                <a:solidFill>
                  <a:schemeClr val="accent1">
                    <a:lumMod val="75000"/>
                  </a:schemeClr>
                </a:solidFill>
                <a:latin typeface="+mn-lt"/>
              </a:rPr>
              <a:t>. </a:t>
            </a:r>
            <a:endParaRPr lang="en-GB" sz="4000" dirty="0">
              <a:solidFill>
                <a:schemeClr val="accent1">
                  <a:lumMod val="75000"/>
                </a:schemeClr>
              </a:solidFill>
              <a:latin typeface="+mn-lt"/>
            </a:endParaRPr>
          </a:p>
        </p:txBody>
      </p:sp>
      <p:sp>
        <p:nvSpPr>
          <p:cNvPr id="5" name="Content Placeholder 4"/>
          <p:cNvSpPr>
            <a:spLocks noGrp="1"/>
          </p:cNvSpPr>
          <p:nvPr>
            <p:ph idx="1"/>
          </p:nvPr>
        </p:nvSpPr>
        <p:spPr>
          <a:xfrm>
            <a:off x="807720" y="2653416"/>
            <a:ext cx="10515600" cy="3528356"/>
          </a:xfrm>
        </p:spPr>
        <p:txBody>
          <a:bodyPr>
            <a:normAutofit/>
          </a:bodyPr>
          <a:lstStyle/>
          <a:p>
            <a:r>
              <a:rPr lang="en-GB" sz="2400" dirty="0" smtClean="0">
                <a:solidFill>
                  <a:srgbClr val="00B050"/>
                </a:solidFill>
              </a:rPr>
              <a:t>Universal</a:t>
            </a:r>
            <a:r>
              <a:rPr lang="en-GB" sz="2400" dirty="0" smtClean="0"/>
              <a:t>; </a:t>
            </a:r>
            <a:r>
              <a:rPr lang="en-GB" sz="2400" dirty="0" smtClean="0"/>
              <a:t>This means that the child will not have a named health visitor but can access our services at any time up to the age of 5 </a:t>
            </a:r>
            <a:r>
              <a:rPr lang="en-GB" sz="2400" dirty="0" err="1" smtClean="0"/>
              <a:t>yrs</a:t>
            </a:r>
            <a:r>
              <a:rPr lang="en-GB" sz="2400" dirty="0" smtClean="0"/>
              <a:t> or when they start school .</a:t>
            </a:r>
          </a:p>
          <a:p>
            <a:pPr marL="0" indent="0">
              <a:buNone/>
            </a:pPr>
            <a:endParaRPr lang="en-GB" sz="2400" dirty="0" smtClean="0"/>
          </a:p>
          <a:p>
            <a:r>
              <a:rPr lang="en-GB" sz="2400" dirty="0" smtClean="0">
                <a:solidFill>
                  <a:schemeClr val="accent2"/>
                </a:solidFill>
              </a:rPr>
              <a:t>Targeted</a:t>
            </a:r>
            <a:r>
              <a:rPr lang="en-GB" sz="2400" dirty="0" smtClean="0"/>
              <a:t>; </a:t>
            </a:r>
            <a:r>
              <a:rPr lang="en-GB" sz="2400" dirty="0" smtClean="0"/>
              <a:t>This means that the child and family are receiving extra support from the Health Visiting Service </a:t>
            </a:r>
          </a:p>
          <a:p>
            <a:endParaRPr lang="en-GB" sz="2400" dirty="0" smtClean="0"/>
          </a:p>
          <a:p>
            <a:r>
              <a:rPr lang="en-GB" sz="2400" smtClean="0">
                <a:solidFill>
                  <a:srgbClr val="FF0000"/>
                </a:solidFill>
              </a:rPr>
              <a:t>Specialist</a:t>
            </a:r>
            <a:r>
              <a:rPr lang="en-GB" sz="2400" smtClean="0"/>
              <a:t>; </a:t>
            </a:r>
            <a:r>
              <a:rPr lang="en-GB" sz="2400" dirty="0" smtClean="0"/>
              <a:t>This means that the child family are receiving multiagency support  </a:t>
            </a:r>
            <a:endParaRPr lang="en-GB" sz="24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58429"/>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6314" y="6977"/>
            <a:ext cx="1200150" cy="609600"/>
          </a:xfrm>
          <a:prstGeom prst="rect">
            <a:avLst/>
          </a:prstGeom>
        </p:spPr>
      </p:pic>
    </p:spTree>
    <p:extLst>
      <p:ext uri="{BB962C8B-B14F-4D97-AF65-F5344CB8AC3E}">
        <p14:creationId xmlns:p14="http://schemas.microsoft.com/office/powerpoint/2010/main" val="1300030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043152" y="0"/>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65769" y="159294"/>
            <a:ext cx="1200150" cy="609600"/>
          </a:xfrm>
          <a:prstGeom prst="rect">
            <a:avLst/>
          </a:prstGeom>
        </p:spPr>
      </p:pic>
      <p:sp>
        <p:nvSpPr>
          <p:cNvPr id="9" name="Title 1"/>
          <p:cNvSpPr>
            <a:spLocks noGrp="1"/>
          </p:cNvSpPr>
          <p:nvPr>
            <p:ph type="title"/>
          </p:nvPr>
        </p:nvSpPr>
        <p:spPr>
          <a:xfrm>
            <a:off x="951411" y="852805"/>
            <a:ext cx="10515600" cy="1325563"/>
          </a:xfrm>
        </p:spPr>
        <p:txBody>
          <a:bodyPr>
            <a:normAutofit/>
          </a:bodyPr>
          <a:lstStyle/>
          <a:p>
            <a:r>
              <a:rPr lang="en-GB" b="1" dirty="0" smtClean="0">
                <a:solidFill>
                  <a:schemeClr val="accent1"/>
                </a:solidFill>
                <a:latin typeface="+mn-lt"/>
              </a:rPr>
              <a:t>Aims</a:t>
            </a:r>
            <a:r>
              <a:rPr lang="en-GB" dirty="0" smtClean="0">
                <a:solidFill>
                  <a:schemeClr val="accent1"/>
                </a:solidFill>
                <a:latin typeface="+mn-lt"/>
              </a:rPr>
              <a:t> </a:t>
            </a:r>
            <a:endParaRPr lang="en-GB" dirty="0">
              <a:solidFill>
                <a:schemeClr val="accent1"/>
              </a:solidFill>
              <a:latin typeface="+mn-lt"/>
            </a:endParaRPr>
          </a:p>
        </p:txBody>
      </p:sp>
      <p:sp>
        <p:nvSpPr>
          <p:cNvPr id="10" name="Content Placeholder 2"/>
          <p:cNvSpPr>
            <a:spLocks noGrp="1"/>
          </p:cNvSpPr>
          <p:nvPr>
            <p:ph idx="1"/>
          </p:nvPr>
        </p:nvSpPr>
        <p:spPr>
          <a:xfrm>
            <a:off x="838200" y="1825625"/>
            <a:ext cx="10515600" cy="4351338"/>
          </a:xfrm>
        </p:spPr>
        <p:txBody>
          <a:bodyPr>
            <a:normAutofit lnSpcReduction="10000"/>
          </a:bodyPr>
          <a:lstStyle/>
          <a:p>
            <a:r>
              <a:rPr lang="en-GB" dirty="0">
                <a:cs typeface="Arial" pitchFamily="34" charset="0"/>
              </a:rPr>
              <a:t>To give </a:t>
            </a:r>
            <a:r>
              <a:rPr lang="en-GB" dirty="0" smtClean="0">
                <a:cs typeface="Arial" pitchFamily="34" charset="0"/>
              </a:rPr>
              <a:t>Early Years Settings  </a:t>
            </a:r>
            <a:r>
              <a:rPr lang="en-GB" dirty="0">
                <a:cs typeface="Arial" pitchFamily="34" charset="0"/>
              </a:rPr>
              <a:t>the knowledge </a:t>
            </a:r>
            <a:r>
              <a:rPr lang="en-GB" dirty="0" smtClean="0">
                <a:cs typeface="Arial" pitchFamily="34" charset="0"/>
              </a:rPr>
              <a:t>to </a:t>
            </a:r>
            <a:r>
              <a:rPr lang="en-GB" dirty="0">
                <a:cs typeface="Arial" pitchFamily="34" charset="0"/>
              </a:rPr>
              <a:t>support the </a:t>
            </a:r>
            <a:r>
              <a:rPr lang="en-GB" dirty="0" smtClean="0">
                <a:cs typeface="Arial" pitchFamily="34" charset="0"/>
              </a:rPr>
              <a:t>children and families with  </a:t>
            </a:r>
            <a:r>
              <a:rPr lang="en-GB" dirty="0">
                <a:cs typeface="Arial" pitchFamily="34" charset="0"/>
              </a:rPr>
              <a:t>toilet </a:t>
            </a:r>
            <a:r>
              <a:rPr lang="en-GB" dirty="0" smtClean="0">
                <a:cs typeface="Arial" pitchFamily="34" charset="0"/>
              </a:rPr>
              <a:t>training to become ‘</a:t>
            </a:r>
            <a:r>
              <a:rPr lang="en-GB" dirty="0">
                <a:cs typeface="Arial" pitchFamily="34" charset="0"/>
              </a:rPr>
              <a:t>School Ready ‘.</a:t>
            </a:r>
          </a:p>
          <a:p>
            <a:endParaRPr lang="en-GB" dirty="0">
              <a:cs typeface="Arial" pitchFamily="34" charset="0"/>
            </a:endParaRPr>
          </a:p>
          <a:p>
            <a:r>
              <a:rPr lang="en-GB" dirty="0">
                <a:cs typeface="Arial" pitchFamily="34" charset="0"/>
              </a:rPr>
              <a:t>To motivate and encourage parent participation at the age in which the child should be encouraged to commence toilet training</a:t>
            </a:r>
            <a:r>
              <a:rPr lang="en-GB" dirty="0" smtClean="0">
                <a:cs typeface="Arial" pitchFamily="34" charset="0"/>
              </a:rPr>
              <a:t>. 2 Years of age .</a:t>
            </a:r>
            <a:endParaRPr lang="en-GB" dirty="0">
              <a:cs typeface="Arial" pitchFamily="34" charset="0"/>
            </a:endParaRPr>
          </a:p>
          <a:p>
            <a:endParaRPr lang="en-GB" dirty="0">
              <a:cs typeface="Arial" pitchFamily="34" charset="0"/>
            </a:endParaRPr>
          </a:p>
          <a:p>
            <a:r>
              <a:rPr lang="en-GB" dirty="0">
                <a:cs typeface="Arial" pitchFamily="34" charset="0"/>
              </a:rPr>
              <a:t>To feel confident in </a:t>
            </a:r>
            <a:r>
              <a:rPr lang="en-GB" dirty="0" smtClean="0">
                <a:cs typeface="Arial" pitchFamily="34" charset="0"/>
              </a:rPr>
              <a:t>identifying common childhood barriers to toilet training , these may be physical , social or a child with additional needs . </a:t>
            </a:r>
            <a:r>
              <a:rPr lang="en-GB" dirty="0" smtClean="0"/>
              <a:t> </a:t>
            </a:r>
            <a:endParaRPr lang="en-GB" dirty="0"/>
          </a:p>
        </p:txBody>
      </p:sp>
    </p:spTree>
    <p:extLst>
      <p:ext uri="{BB962C8B-B14F-4D97-AF65-F5344CB8AC3E}">
        <p14:creationId xmlns:p14="http://schemas.microsoft.com/office/powerpoint/2010/main" val="203318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9043152" y="0"/>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65769" y="159294"/>
            <a:ext cx="1200150" cy="609600"/>
          </a:xfrm>
          <a:prstGeom prst="rect">
            <a:avLst/>
          </a:prstGeom>
        </p:spPr>
      </p:pic>
      <p:sp>
        <p:nvSpPr>
          <p:cNvPr id="9" name="Title 1"/>
          <p:cNvSpPr>
            <a:spLocks noGrp="1"/>
          </p:cNvSpPr>
          <p:nvPr>
            <p:ph type="title"/>
          </p:nvPr>
        </p:nvSpPr>
        <p:spPr>
          <a:xfrm>
            <a:off x="2689556" y="464094"/>
            <a:ext cx="4251210" cy="681728"/>
          </a:xfrm>
        </p:spPr>
        <p:txBody>
          <a:bodyPr>
            <a:normAutofit fontScale="90000"/>
          </a:bodyPr>
          <a:lstStyle/>
          <a:p>
            <a:r>
              <a:rPr lang="en-GB" b="1" dirty="0" smtClean="0">
                <a:solidFill>
                  <a:schemeClr val="accent1"/>
                </a:solidFill>
                <a:latin typeface="+mn-lt"/>
              </a:rPr>
              <a:t>Key Messages </a:t>
            </a:r>
            <a:endParaRPr lang="en-GB" b="1" dirty="0">
              <a:solidFill>
                <a:schemeClr val="accent1"/>
              </a:solidFill>
              <a:latin typeface="+mn-lt"/>
            </a:endParaRPr>
          </a:p>
        </p:txBody>
      </p:sp>
      <p:sp>
        <p:nvSpPr>
          <p:cNvPr id="10" name="Content Placeholder 2"/>
          <p:cNvSpPr>
            <a:spLocks noGrp="1"/>
          </p:cNvSpPr>
          <p:nvPr>
            <p:ph idx="1"/>
          </p:nvPr>
        </p:nvSpPr>
        <p:spPr>
          <a:xfrm>
            <a:off x="445909" y="1930400"/>
            <a:ext cx="11407423" cy="4692474"/>
          </a:xfrm>
        </p:spPr>
        <p:txBody>
          <a:bodyPr>
            <a:normAutofit fontScale="85000" lnSpcReduction="20000"/>
          </a:bodyPr>
          <a:lstStyle/>
          <a:p>
            <a:r>
              <a:rPr lang="en-GB" dirty="0" smtClean="0"/>
              <a:t>Early </a:t>
            </a:r>
            <a:r>
              <a:rPr lang="en-GB" dirty="0"/>
              <a:t>assessment and support from the </a:t>
            </a:r>
            <a:r>
              <a:rPr lang="en-GB" b="1" dirty="0"/>
              <a:t>second year </a:t>
            </a:r>
            <a:r>
              <a:rPr lang="en-GB" dirty="0"/>
              <a:t>of life to facilitate the development of the skills necessary for </a:t>
            </a:r>
            <a:r>
              <a:rPr lang="en-GB" dirty="0" smtClean="0"/>
              <a:t>toilet training .</a:t>
            </a:r>
          </a:p>
          <a:p>
            <a:endParaRPr lang="en-GB" dirty="0" smtClean="0"/>
          </a:p>
          <a:p>
            <a:r>
              <a:rPr lang="en-GB" dirty="0"/>
              <a:t>Children where it is known or anticipated there may be difficulties with toilet training e.g. learning disabilities or autism, should have the opportunity for early intervention (at around 2 years of age) to facilitate the development of the necessary toileting skills (Guidance for the provision of continence products to children and young people 2016</a:t>
            </a:r>
            <a:r>
              <a:rPr lang="en-GB" dirty="0" smtClean="0"/>
              <a:t>)</a:t>
            </a:r>
          </a:p>
          <a:p>
            <a:pPr marL="0" indent="0">
              <a:buNone/>
            </a:pPr>
            <a:endParaRPr lang="en-GB" dirty="0"/>
          </a:p>
          <a:p>
            <a:r>
              <a:rPr lang="en-GB" dirty="0">
                <a:solidFill>
                  <a:srgbClr val="FF0000"/>
                </a:solidFill>
              </a:rPr>
              <a:t>It could be considered as  discriminatory if  children with disabilities are not supported to attain continence in the same way as children who do not have disabilities</a:t>
            </a:r>
          </a:p>
          <a:p>
            <a:endParaRPr lang="en-GB" dirty="0" smtClean="0"/>
          </a:p>
          <a:p>
            <a:pPr marL="0" indent="0">
              <a:buNone/>
            </a:pPr>
            <a:endParaRPr lang="en-GB" dirty="0" smtClean="0"/>
          </a:p>
          <a:p>
            <a:r>
              <a:rPr lang="en-GB" dirty="0" smtClean="0"/>
              <a:t>( </a:t>
            </a:r>
            <a:r>
              <a:rPr lang="en-GB" sz="2000" dirty="0"/>
              <a:t>Guidance for the provision of continence containment products to children and young people A consensus document 2021)</a:t>
            </a:r>
          </a:p>
          <a:p>
            <a:endParaRPr lang="en-GB" dirty="0" smtClean="0"/>
          </a:p>
        </p:txBody>
      </p:sp>
    </p:spTree>
    <p:extLst>
      <p:ext uri="{BB962C8B-B14F-4D97-AF65-F5344CB8AC3E}">
        <p14:creationId xmlns:p14="http://schemas.microsoft.com/office/powerpoint/2010/main" val="3289530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8" name="Title 1"/>
          <p:cNvSpPr>
            <a:spLocks noGrp="1"/>
          </p:cNvSpPr>
          <p:nvPr>
            <p:ph type="title"/>
          </p:nvPr>
        </p:nvSpPr>
        <p:spPr>
          <a:xfrm>
            <a:off x="742406" y="935038"/>
            <a:ext cx="10515600" cy="1325563"/>
          </a:xfrm>
        </p:spPr>
        <p:txBody>
          <a:bodyPr>
            <a:normAutofit/>
          </a:bodyPr>
          <a:lstStyle/>
          <a:p>
            <a:r>
              <a:rPr lang="en-GB" altLang="en-US" sz="4000" b="1" dirty="0">
                <a:solidFill>
                  <a:srgbClr val="0070C0"/>
                </a:solidFill>
                <a:latin typeface="+mn-lt"/>
              </a:rPr>
              <a:t>Usual development of bladder and bowel control </a:t>
            </a:r>
            <a:endParaRPr lang="en-GB" sz="4000" b="1" dirty="0">
              <a:latin typeface="+mn-lt"/>
            </a:endParaRPr>
          </a:p>
        </p:txBody>
      </p:sp>
      <p:sp>
        <p:nvSpPr>
          <p:cNvPr id="9" name="Content Placeholder 2"/>
          <p:cNvSpPr>
            <a:spLocks noGrp="1"/>
          </p:cNvSpPr>
          <p:nvPr>
            <p:ph idx="1"/>
          </p:nvPr>
        </p:nvSpPr>
        <p:spPr>
          <a:xfrm>
            <a:off x="838200" y="2113008"/>
            <a:ext cx="10515600" cy="4351338"/>
          </a:xfrm>
        </p:spPr>
        <p:txBody>
          <a:bodyPr/>
          <a:lstStyle/>
          <a:p>
            <a:r>
              <a:rPr lang="en-GB" altLang="en-US" dirty="0"/>
              <a:t>Control of bowel when asleep at around 1 </a:t>
            </a:r>
            <a:r>
              <a:rPr lang="en-GB" altLang="en-US" dirty="0" err="1"/>
              <a:t>yr</a:t>
            </a:r>
            <a:r>
              <a:rPr lang="en-GB" altLang="en-US" dirty="0"/>
              <a:t> </a:t>
            </a:r>
          </a:p>
          <a:p>
            <a:r>
              <a:rPr lang="en-GB" altLang="en-US" dirty="0"/>
              <a:t>Control of bowel when awake at around  2 </a:t>
            </a:r>
            <a:r>
              <a:rPr lang="en-GB" altLang="en-US" dirty="0" err="1"/>
              <a:t>yrs</a:t>
            </a:r>
            <a:endParaRPr lang="en-GB" altLang="en-US" dirty="0"/>
          </a:p>
          <a:p>
            <a:r>
              <a:rPr lang="en-GB" altLang="en-US" dirty="0"/>
              <a:t>Control of bladder when awake at around 2- 3 </a:t>
            </a:r>
            <a:r>
              <a:rPr lang="en-GB" altLang="en-US" dirty="0" err="1"/>
              <a:t>yrs</a:t>
            </a:r>
            <a:r>
              <a:rPr lang="en-GB" altLang="en-US" dirty="0"/>
              <a:t> </a:t>
            </a:r>
          </a:p>
          <a:p>
            <a:r>
              <a:rPr lang="en-GB" altLang="en-US" dirty="0"/>
              <a:t>Usual age for night-time dryness is 4yrs and up </a:t>
            </a:r>
          </a:p>
          <a:p>
            <a:pPr>
              <a:buNone/>
            </a:pPr>
            <a:endParaRPr lang="en-GB" altLang="en-US" dirty="0"/>
          </a:p>
          <a:p>
            <a:pPr marL="0" indent="0">
              <a:buNone/>
            </a:pPr>
            <a:r>
              <a:rPr lang="en-GB" altLang="en-US" dirty="0">
                <a:solidFill>
                  <a:srgbClr val="FF0000"/>
                </a:solidFill>
              </a:rPr>
              <a:t>If a child is having bowels open when asleep over the age of 1 year this would be  indicative of constipation and stool withholding. </a:t>
            </a:r>
          </a:p>
          <a:p>
            <a:pPr marL="0" indent="0">
              <a:buNone/>
            </a:pPr>
            <a:r>
              <a:rPr lang="en-GB" altLang="en-US" dirty="0">
                <a:solidFill>
                  <a:srgbClr val="002060"/>
                </a:solidFill>
              </a:rPr>
              <a:t>Assess for Constipation.( this will be addressed later ) </a:t>
            </a:r>
          </a:p>
          <a:p>
            <a:endParaRPr lang="en-GB" altLang="en-US" dirty="0"/>
          </a:p>
          <a:p>
            <a:endParaRPr lang="en-GB" dirty="0"/>
          </a:p>
        </p:txBody>
      </p:sp>
    </p:spTree>
    <p:extLst>
      <p:ext uri="{BB962C8B-B14F-4D97-AF65-F5344CB8AC3E}">
        <p14:creationId xmlns:p14="http://schemas.microsoft.com/office/powerpoint/2010/main" val="2852850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10" name="Title 1"/>
          <p:cNvSpPr>
            <a:spLocks noGrp="1"/>
          </p:cNvSpPr>
          <p:nvPr>
            <p:ph type="title"/>
          </p:nvPr>
        </p:nvSpPr>
        <p:spPr>
          <a:xfrm>
            <a:off x="838200" y="703635"/>
            <a:ext cx="10515600" cy="1325563"/>
          </a:xfrm>
        </p:spPr>
        <p:txBody>
          <a:bodyPr/>
          <a:lstStyle/>
          <a:p>
            <a:pPr algn="ctr"/>
            <a:r>
              <a:rPr lang="en-GB" dirty="0" smtClean="0"/>
              <a:t>Signs that I’m ready to start to toilet training</a:t>
            </a:r>
            <a:endParaRPr lang="en-GB" dirty="0"/>
          </a:p>
        </p:txBody>
      </p:sp>
      <p:graphicFrame>
        <p:nvGraphicFramePr>
          <p:cNvPr id="11" name="Content Placeholder 3"/>
          <p:cNvGraphicFramePr>
            <a:graphicFrameLocks noGrp="1"/>
          </p:cNvGraphicFramePr>
          <p:nvPr>
            <p:ph idx="1"/>
            <p:extLst>
              <p:ext uri="{D42A27DB-BD31-4B8C-83A1-F6EECF244321}">
                <p14:modId xmlns:p14="http://schemas.microsoft.com/office/powerpoint/2010/main" val="2964439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4872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8" name="Title 1"/>
          <p:cNvSpPr>
            <a:spLocks noGrp="1"/>
          </p:cNvSpPr>
          <p:nvPr>
            <p:ph type="title"/>
          </p:nvPr>
        </p:nvSpPr>
        <p:spPr>
          <a:xfrm>
            <a:off x="768531" y="935038"/>
            <a:ext cx="10515600" cy="1325563"/>
          </a:xfrm>
        </p:spPr>
        <p:txBody>
          <a:bodyPr>
            <a:normAutofit fontScale="90000"/>
          </a:bodyPr>
          <a:lstStyle/>
          <a:p>
            <a:r>
              <a:rPr lang="en-GB" b="1" dirty="0">
                <a:solidFill>
                  <a:schemeClr val="accent1"/>
                </a:solidFill>
                <a:latin typeface="+mn-lt"/>
              </a:rPr>
              <a:t>Common Problems to be resolved before Toilet Training </a:t>
            </a:r>
            <a:r>
              <a:rPr lang="en-GB" b="1" dirty="0" smtClean="0">
                <a:solidFill>
                  <a:schemeClr val="accent1"/>
                </a:solidFill>
              </a:rPr>
              <a:t/>
            </a:r>
            <a:br>
              <a:rPr lang="en-GB" b="1" dirty="0" smtClean="0">
                <a:solidFill>
                  <a:schemeClr val="accent1"/>
                </a:solidFill>
              </a:rPr>
            </a:br>
            <a:endParaRPr lang="en-GB" b="1" dirty="0"/>
          </a:p>
        </p:txBody>
      </p:sp>
      <p:sp>
        <p:nvSpPr>
          <p:cNvPr id="9" name="Content Placeholder 2"/>
          <p:cNvSpPr>
            <a:spLocks noGrp="1"/>
          </p:cNvSpPr>
          <p:nvPr>
            <p:ph idx="1"/>
          </p:nvPr>
        </p:nvSpPr>
        <p:spPr>
          <a:xfrm>
            <a:off x="863600" y="2062480"/>
            <a:ext cx="10490200" cy="4384449"/>
          </a:xfrm>
        </p:spPr>
        <p:txBody>
          <a:bodyPr>
            <a:normAutofit fontScale="92500" lnSpcReduction="20000"/>
          </a:bodyPr>
          <a:lstStyle/>
          <a:p>
            <a:r>
              <a:rPr lang="en-GB" dirty="0" smtClean="0"/>
              <a:t>Constipation </a:t>
            </a:r>
            <a:r>
              <a:rPr lang="en-GB" dirty="0"/>
              <a:t>and Soiling</a:t>
            </a:r>
            <a:r>
              <a:rPr lang="en-GB" dirty="0" smtClean="0"/>
              <a:t>.</a:t>
            </a:r>
          </a:p>
          <a:p>
            <a:pPr marL="0" indent="0">
              <a:buNone/>
            </a:pPr>
            <a:endParaRPr lang="en-GB" dirty="0"/>
          </a:p>
          <a:p>
            <a:r>
              <a:rPr lang="en-GB" dirty="0" smtClean="0"/>
              <a:t>Encopresis. Passing a poo anywhere but the toilet !</a:t>
            </a:r>
          </a:p>
          <a:p>
            <a:pPr marL="0" indent="0">
              <a:buNone/>
            </a:pPr>
            <a:endParaRPr lang="en-GB" dirty="0"/>
          </a:p>
          <a:p>
            <a:r>
              <a:rPr lang="en-GB" dirty="0"/>
              <a:t>Parental </a:t>
            </a:r>
            <a:r>
              <a:rPr lang="en-GB" dirty="0" smtClean="0"/>
              <a:t>and professional misconceptions  </a:t>
            </a:r>
            <a:r>
              <a:rPr lang="en-GB" dirty="0"/>
              <a:t>‘ child disabled </a:t>
            </a:r>
            <a:r>
              <a:rPr lang="en-GB" dirty="0" smtClean="0"/>
              <a:t>‘’ child </a:t>
            </a:r>
          </a:p>
          <a:p>
            <a:pPr marL="0" indent="0">
              <a:buNone/>
            </a:pPr>
            <a:r>
              <a:rPr lang="en-GB" dirty="0" smtClean="0"/>
              <a:t>unable to talk ?’ </a:t>
            </a:r>
          </a:p>
          <a:p>
            <a:pPr marL="0" indent="0">
              <a:buNone/>
            </a:pPr>
            <a:endParaRPr lang="en-GB" dirty="0"/>
          </a:p>
          <a:p>
            <a:r>
              <a:rPr lang="en-GB" dirty="0"/>
              <a:t>Physical barriers  </a:t>
            </a:r>
            <a:endParaRPr lang="en-GB" dirty="0" smtClean="0"/>
          </a:p>
          <a:p>
            <a:endParaRPr lang="en-GB" dirty="0" smtClean="0"/>
          </a:p>
          <a:p>
            <a:r>
              <a:rPr lang="en-GB" dirty="0" smtClean="0"/>
              <a:t>Engaging and supporting parents . </a:t>
            </a:r>
          </a:p>
          <a:p>
            <a:pPr marL="0" indent="0">
              <a:buNone/>
            </a:pPr>
            <a:endParaRPr lang="en-GB" dirty="0"/>
          </a:p>
          <a:p>
            <a:endParaRPr lang="en-GB" dirty="0"/>
          </a:p>
        </p:txBody>
      </p:sp>
    </p:spTree>
    <p:extLst>
      <p:ext uri="{BB962C8B-B14F-4D97-AF65-F5344CB8AC3E}">
        <p14:creationId xmlns:p14="http://schemas.microsoft.com/office/powerpoint/2010/main" val="389786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8775783" y="230188"/>
            <a:ext cx="3089275" cy="704850"/>
          </a:xfrm>
          <a:prstGeom prst="rect">
            <a:avLst/>
          </a:prstGeom>
        </p:spPr>
      </p:pic>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238125" y="151230"/>
            <a:ext cx="1200150" cy="609600"/>
          </a:xfrm>
          <a:prstGeom prst="rect">
            <a:avLst/>
          </a:prstGeom>
        </p:spPr>
      </p:pic>
      <p:sp>
        <p:nvSpPr>
          <p:cNvPr id="10" name="Title 1"/>
          <p:cNvSpPr>
            <a:spLocks noGrp="1"/>
          </p:cNvSpPr>
          <p:nvPr>
            <p:ph type="title"/>
          </p:nvPr>
        </p:nvSpPr>
        <p:spPr>
          <a:xfrm>
            <a:off x="742406" y="582613"/>
            <a:ext cx="10515600" cy="1325563"/>
          </a:xfrm>
        </p:spPr>
        <p:txBody>
          <a:bodyPr>
            <a:normAutofit/>
          </a:bodyPr>
          <a:lstStyle/>
          <a:p>
            <a:pPr algn="ctr"/>
            <a:r>
              <a:rPr lang="en-GB" sz="4000" b="1" dirty="0" smtClean="0">
                <a:solidFill>
                  <a:schemeClr val="accent1"/>
                </a:solidFill>
                <a:latin typeface="+mn-lt"/>
              </a:rPr>
              <a:t>Keep the fluids up…to keep the bladder full</a:t>
            </a:r>
            <a:endParaRPr lang="en-GB" sz="4000" b="1" dirty="0">
              <a:solidFill>
                <a:schemeClr val="accent1"/>
              </a:solidFill>
              <a:latin typeface="+mn-lt"/>
            </a:endParaRPr>
          </a:p>
        </p:txBody>
      </p:sp>
      <p:sp>
        <p:nvSpPr>
          <p:cNvPr id="11" name="Content Placeholder 2"/>
          <p:cNvSpPr>
            <a:spLocks noGrp="1"/>
          </p:cNvSpPr>
          <p:nvPr>
            <p:ph idx="1"/>
          </p:nvPr>
        </p:nvSpPr>
        <p:spPr>
          <a:xfrm>
            <a:off x="646611" y="1816917"/>
            <a:ext cx="6371804" cy="4351338"/>
          </a:xfrm>
        </p:spPr>
        <p:txBody>
          <a:bodyPr>
            <a:normAutofit fontScale="92500" lnSpcReduction="10000"/>
          </a:bodyPr>
          <a:lstStyle/>
          <a:p>
            <a:r>
              <a:rPr lang="en-GB" sz="2600" dirty="0" smtClean="0">
                <a:latin typeface="+mj-lt"/>
              </a:rPr>
              <a:t>Water is best </a:t>
            </a:r>
          </a:p>
          <a:p>
            <a:r>
              <a:rPr lang="en-GB" sz="2600" dirty="0" smtClean="0">
                <a:latin typeface="+mj-lt"/>
              </a:rPr>
              <a:t>Minimum </a:t>
            </a:r>
            <a:r>
              <a:rPr lang="en-GB" sz="2600" dirty="0">
                <a:latin typeface="+mj-lt"/>
              </a:rPr>
              <a:t>6- 8 glasses a day </a:t>
            </a:r>
            <a:endParaRPr lang="en-GB" sz="2600" dirty="0" smtClean="0">
              <a:latin typeface="+mj-lt"/>
            </a:endParaRPr>
          </a:p>
          <a:p>
            <a:pPr marL="0" indent="0">
              <a:buNone/>
            </a:pPr>
            <a:r>
              <a:rPr lang="en-GB" dirty="0" smtClean="0">
                <a:latin typeface="+mj-lt"/>
              </a:rPr>
              <a:t> </a:t>
            </a:r>
            <a:r>
              <a:rPr lang="en-GB" sz="1600" dirty="0">
                <a:latin typeface="+mj-lt"/>
                <a:hlinkClick r:id="rId4"/>
              </a:rPr>
              <a:t>https://</a:t>
            </a:r>
            <a:r>
              <a:rPr lang="en-GB" sz="1600" dirty="0" smtClean="0">
                <a:latin typeface="+mj-lt"/>
                <a:hlinkClick r:id="rId4"/>
              </a:rPr>
              <a:t>www.nhs.uk/news/food-and-diet/six-to-eight-glasses-of-water-still-best</a:t>
            </a:r>
            <a:r>
              <a:rPr lang="en-GB" dirty="0" smtClean="0">
                <a:latin typeface="+mj-lt"/>
                <a:hlinkClick r:id="rId4"/>
              </a:rPr>
              <a:t>/</a:t>
            </a:r>
            <a:endParaRPr lang="en-GB" dirty="0" smtClean="0">
              <a:latin typeface="+mj-lt"/>
            </a:endParaRPr>
          </a:p>
          <a:p>
            <a:r>
              <a:rPr lang="en-GB" sz="2600" dirty="0" smtClean="0">
                <a:latin typeface="+mj-lt"/>
              </a:rPr>
              <a:t>Keep water available throughout the day</a:t>
            </a:r>
          </a:p>
          <a:p>
            <a:r>
              <a:rPr lang="en-GB" sz="2600" dirty="0" smtClean="0">
                <a:latin typeface="+mj-lt"/>
              </a:rPr>
              <a:t>Avoid fluids with caffeine in such as tea, coffee, fizzy drinks and limit milk to 2-3 small cups a day.</a:t>
            </a:r>
          </a:p>
          <a:p>
            <a:r>
              <a:rPr lang="en-GB" sz="2600" dirty="0" smtClean="0">
                <a:latin typeface="+mj-lt"/>
              </a:rPr>
              <a:t>Eat 5 portion of fruit and vegetables </a:t>
            </a:r>
          </a:p>
          <a:p>
            <a:pPr marL="0" indent="0">
              <a:buNone/>
            </a:pPr>
            <a:r>
              <a:rPr lang="en-GB" sz="1600" dirty="0" smtClean="0">
                <a:latin typeface="+mj-lt"/>
                <a:hlinkClick r:id="rId5"/>
              </a:rPr>
              <a:t>https://</a:t>
            </a:r>
            <a:r>
              <a:rPr lang="en-GB" sz="1500" dirty="0" smtClean="0">
                <a:latin typeface="+mj-lt"/>
                <a:hlinkClick r:id="rId5"/>
              </a:rPr>
              <a:t>www.nhs.uk/change4life/food-facts/five-a-day</a:t>
            </a:r>
            <a:endParaRPr lang="en-GB" sz="1500" dirty="0" smtClean="0">
              <a:latin typeface="+mj-lt"/>
            </a:endParaRPr>
          </a:p>
          <a:p>
            <a:r>
              <a:rPr lang="en-GB" dirty="0" smtClean="0">
                <a:latin typeface="+mj-lt"/>
              </a:rPr>
              <a:t>Watery fibre may be good for some children such as cucumber, watermelon, melon </a:t>
            </a:r>
          </a:p>
          <a:p>
            <a:endParaRPr lang="en-GB" dirty="0">
              <a:latin typeface="+mj-lt"/>
            </a:endParaRPr>
          </a:p>
        </p:txBody>
      </p:sp>
      <p:pic>
        <p:nvPicPr>
          <p:cNvPr id="12" name="Picture 11"/>
          <p:cNvPicPr>
            <a:picLocks noChangeAspect="1"/>
          </p:cNvPicPr>
          <p:nvPr/>
        </p:nvPicPr>
        <p:blipFill>
          <a:blip r:embed="rId6"/>
          <a:stretch>
            <a:fillRect/>
          </a:stretch>
        </p:blipFill>
        <p:spPr>
          <a:xfrm>
            <a:off x="6806557" y="1366421"/>
            <a:ext cx="5490671" cy="5181524"/>
          </a:xfrm>
          <a:prstGeom prst="rect">
            <a:avLst/>
          </a:prstGeom>
        </p:spPr>
      </p:pic>
    </p:spTree>
    <p:extLst>
      <p:ext uri="{BB962C8B-B14F-4D97-AF65-F5344CB8AC3E}">
        <p14:creationId xmlns:p14="http://schemas.microsoft.com/office/powerpoint/2010/main" val="3488175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984</TotalTime>
  <Words>1397</Words>
  <Application>Microsoft Office PowerPoint</Application>
  <PresentationFormat>Widescreen</PresentationFormat>
  <Paragraphs>199</Paragraphs>
  <Slides>18</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School Readiness  Part 1. Achieving continence  Liz Wells Health Visitor  Aoife Price Health Visitor May 2021 </vt:lpstr>
      <vt:lpstr> </vt:lpstr>
      <vt:lpstr>  Health Visitors assess families health needs at every contact and will offer an enhanced service where a need is identified . </vt:lpstr>
      <vt:lpstr>Aims </vt:lpstr>
      <vt:lpstr>Key Messages </vt:lpstr>
      <vt:lpstr>Usual development of bladder and bowel control </vt:lpstr>
      <vt:lpstr>Signs that I’m ready to start to toilet training</vt:lpstr>
      <vt:lpstr>Common Problems to be resolved before Toilet Training  </vt:lpstr>
      <vt:lpstr>Keep the fluids up…to keep the bladder full</vt:lpstr>
      <vt:lpstr>What is soiling ? </vt:lpstr>
      <vt:lpstr>PowerPoint Presentation</vt:lpstr>
      <vt:lpstr>Encopresis </vt:lpstr>
      <vt:lpstr>Toilet Training and Healthy Bladder and Bowel information </vt:lpstr>
      <vt:lpstr>Nappies; use in  toilet training</vt:lpstr>
      <vt:lpstr>Correct way to sit on the toilet </vt:lpstr>
      <vt:lpstr>Engaging and supporting parents</vt:lpstr>
      <vt:lpstr>Resources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Readiness Button</dc:title>
  <dc:creator>Wells Liz</dc:creator>
  <cp:lastModifiedBy>Murray Samantha</cp:lastModifiedBy>
  <cp:revision>51</cp:revision>
  <dcterms:created xsi:type="dcterms:W3CDTF">2019-09-10T15:48:26Z</dcterms:created>
  <dcterms:modified xsi:type="dcterms:W3CDTF">2021-06-29T09:15:14Z</dcterms:modified>
</cp:coreProperties>
</file>