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5"/>
  </p:sldMasterIdLst>
  <p:sldIdLst>
    <p:sldId id="256" r:id="rId6"/>
    <p:sldId id="257" r:id="rId7"/>
  </p:sldIdLst>
  <p:sldSz cx="10693400" cy="7556500"/>
  <p:notesSz cx="6797675" cy="9926638"/>
  <p:embeddedFontLst>
    <p:embeddedFont>
      <p:font typeface="Boston Angel" panose="020B0604020202020204" charset="0"/>
      <p:regular r:id="rId8"/>
    </p:embeddedFont>
    <p:embeddedFont>
      <p:font typeface="Montserrat" panose="00000500000000000000" pitchFamily="2" charset="0"/>
      <p:regular r:id="rId9"/>
      <p:bold r:id="rId10"/>
      <p:italic r:id="rId11"/>
      <p:boldItalic r:id="rId12"/>
    </p:embeddedFont>
    <p:embeddedFont>
      <p:font typeface="Montserrat Bold" panose="00000800000000000000" pitchFamily="2" charset="0"/>
      <p:regular r:id="rId13"/>
      <p:bold r:id="rId14"/>
    </p:embeddedFont>
    <p:embeddedFont>
      <p:font typeface="Montserrat Bold Italics"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1B4EE7-9118-4B53-808F-329D9BE21CA0}" v="1" dt="2025-09-10T07:28:10.4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04" d="100"/>
          <a:sy n="104" d="100"/>
        </p:scale>
        <p:origin x="132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4.fntdata"/><Relationship Id="rId5" Type="http://schemas.openxmlformats.org/officeDocument/2006/relationships/slideMaster" Target="slideMasters/slideMaster1.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font" Target="fonts/font2.fntdata"/><Relationship Id="rId14"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894C5"/>
        </a:solidFill>
        <a:effectLst/>
      </p:bgPr>
    </p:bg>
    <p:spTree>
      <p:nvGrpSpPr>
        <p:cNvPr id="1" name=""/>
        <p:cNvGrpSpPr/>
        <p:nvPr/>
      </p:nvGrpSpPr>
      <p:grpSpPr>
        <a:xfrm>
          <a:off x="0" y="0"/>
          <a:ext cx="0" cy="0"/>
          <a:chOff x="0" y="0"/>
          <a:chExt cx="0" cy="0"/>
        </a:xfrm>
      </p:grpSpPr>
      <p:grpSp>
        <p:nvGrpSpPr>
          <p:cNvPr id="2" name="Group 2"/>
          <p:cNvGrpSpPr/>
          <p:nvPr/>
        </p:nvGrpSpPr>
        <p:grpSpPr>
          <a:xfrm>
            <a:off x="3715412" y="-643561"/>
            <a:ext cx="3261176" cy="8459176"/>
            <a:chOff x="0" y="0"/>
            <a:chExt cx="1168732" cy="3031578"/>
          </a:xfrm>
        </p:grpSpPr>
        <p:sp>
          <p:nvSpPr>
            <p:cNvPr id="3" name="Freeform 3"/>
            <p:cNvSpPr/>
            <p:nvPr/>
          </p:nvSpPr>
          <p:spPr>
            <a:xfrm>
              <a:off x="0" y="0"/>
              <a:ext cx="1168732" cy="3031578"/>
            </a:xfrm>
            <a:custGeom>
              <a:avLst/>
              <a:gdLst/>
              <a:ahLst/>
              <a:cxnLst/>
              <a:rect l="l" t="t" r="r" b="b"/>
              <a:pathLst>
                <a:path w="1168732" h="3031578">
                  <a:moveTo>
                    <a:pt x="0" y="0"/>
                  </a:moveTo>
                  <a:lnTo>
                    <a:pt x="1168732" y="0"/>
                  </a:lnTo>
                  <a:lnTo>
                    <a:pt x="1168732" y="3031578"/>
                  </a:lnTo>
                  <a:lnTo>
                    <a:pt x="0" y="3031578"/>
                  </a:lnTo>
                  <a:close/>
                </a:path>
              </a:pathLst>
            </a:custGeom>
            <a:solidFill>
              <a:srgbClr val="FFFFFF"/>
            </a:solidFill>
          </p:spPr>
          <p:txBody>
            <a:bodyPr/>
            <a:lstStyle/>
            <a:p>
              <a:endParaRPr lang="en-GB"/>
            </a:p>
          </p:txBody>
        </p:sp>
        <p:sp>
          <p:nvSpPr>
            <p:cNvPr id="4" name="TextBox 4"/>
            <p:cNvSpPr txBox="1"/>
            <p:nvPr/>
          </p:nvSpPr>
          <p:spPr>
            <a:xfrm>
              <a:off x="0" y="0"/>
              <a:ext cx="1168732" cy="3031578"/>
            </a:xfrm>
            <a:prstGeom prst="rect">
              <a:avLst/>
            </a:prstGeom>
          </p:spPr>
          <p:txBody>
            <a:bodyPr lIns="49412" tIns="49412" rIns="49412" bIns="49412" rtlCol="0" anchor="ctr"/>
            <a:lstStyle/>
            <a:p>
              <a:pPr algn="ctr">
                <a:lnSpc>
                  <a:spcPts val="1750"/>
                </a:lnSpc>
              </a:pPr>
              <a:endParaRPr/>
            </a:p>
          </p:txBody>
        </p:sp>
      </p:grpSp>
      <p:grpSp>
        <p:nvGrpSpPr>
          <p:cNvPr id="5" name="Group 5"/>
          <p:cNvGrpSpPr/>
          <p:nvPr/>
        </p:nvGrpSpPr>
        <p:grpSpPr>
          <a:xfrm rot="-5400000">
            <a:off x="7669836" y="5338435"/>
            <a:ext cx="3948864" cy="3735160"/>
            <a:chOff x="0" y="0"/>
            <a:chExt cx="859304" cy="812800"/>
          </a:xfrm>
        </p:grpSpPr>
        <p:sp>
          <p:nvSpPr>
            <p:cNvPr id="6" name="Freeform 6"/>
            <p:cNvSpPr/>
            <p:nvPr/>
          </p:nvSpPr>
          <p:spPr>
            <a:xfrm>
              <a:off x="0" y="0"/>
              <a:ext cx="859304" cy="812800"/>
            </a:xfrm>
            <a:custGeom>
              <a:avLst/>
              <a:gdLst/>
              <a:ahLst/>
              <a:cxnLst/>
              <a:rect l="l" t="t" r="r" b="b"/>
              <a:pathLst>
                <a:path w="859304" h="812800">
                  <a:moveTo>
                    <a:pt x="429652" y="0"/>
                  </a:moveTo>
                  <a:cubicBezTo>
                    <a:pt x="192362" y="0"/>
                    <a:pt x="0" y="181951"/>
                    <a:pt x="0" y="406400"/>
                  </a:cubicBezTo>
                  <a:cubicBezTo>
                    <a:pt x="0" y="630849"/>
                    <a:pt x="192362" y="812800"/>
                    <a:pt x="429652" y="812800"/>
                  </a:cubicBezTo>
                  <a:cubicBezTo>
                    <a:pt x="666942" y="812800"/>
                    <a:pt x="859304" y="630849"/>
                    <a:pt x="859304" y="406400"/>
                  </a:cubicBezTo>
                  <a:cubicBezTo>
                    <a:pt x="859304" y="181951"/>
                    <a:pt x="666942" y="0"/>
                    <a:pt x="429652" y="0"/>
                  </a:cubicBezTo>
                  <a:close/>
                </a:path>
              </a:pathLst>
            </a:custGeom>
            <a:solidFill>
              <a:srgbClr val="000000">
                <a:alpha val="0"/>
              </a:srgbClr>
            </a:solidFill>
            <a:ln w="47625" cap="sq">
              <a:solidFill>
                <a:srgbClr val="1278A0"/>
              </a:solidFill>
              <a:prstDash val="solid"/>
              <a:miter/>
            </a:ln>
          </p:spPr>
          <p:txBody>
            <a:bodyPr/>
            <a:lstStyle/>
            <a:p>
              <a:endParaRPr lang="en-GB"/>
            </a:p>
          </p:txBody>
        </p:sp>
        <p:sp>
          <p:nvSpPr>
            <p:cNvPr id="7" name="TextBox 7"/>
            <p:cNvSpPr txBox="1"/>
            <p:nvPr/>
          </p:nvSpPr>
          <p:spPr>
            <a:xfrm>
              <a:off x="80560" y="38100"/>
              <a:ext cx="698184" cy="698500"/>
            </a:xfrm>
            <a:prstGeom prst="rect">
              <a:avLst/>
            </a:prstGeom>
          </p:spPr>
          <p:txBody>
            <a:bodyPr lIns="39815" tIns="39815" rIns="39815" bIns="39815" rtlCol="0" anchor="ctr"/>
            <a:lstStyle/>
            <a:p>
              <a:pPr algn="ctr">
                <a:lnSpc>
                  <a:spcPts val="2018"/>
                </a:lnSpc>
                <a:spcBef>
                  <a:spcPct val="0"/>
                </a:spcBef>
              </a:pPr>
              <a:endParaRPr/>
            </a:p>
          </p:txBody>
        </p:sp>
      </p:grpSp>
      <p:grpSp>
        <p:nvGrpSpPr>
          <p:cNvPr id="8" name="Group 8"/>
          <p:cNvGrpSpPr/>
          <p:nvPr/>
        </p:nvGrpSpPr>
        <p:grpSpPr>
          <a:xfrm rot="-5400000">
            <a:off x="7146621" y="-643561"/>
            <a:ext cx="1503123" cy="150312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78A0"/>
            </a:solidFill>
          </p:spPr>
          <p:txBody>
            <a:bodyPr/>
            <a:lstStyle/>
            <a:p>
              <a:endParaRPr lang="en-GB"/>
            </a:p>
          </p:txBody>
        </p:sp>
        <p:sp>
          <p:nvSpPr>
            <p:cNvPr id="10" name="TextBox 10"/>
            <p:cNvSpPr txBox="1"/>
            <p:nvPr/>
          </p:nvSpPr>
          <p:spPr>
            <a:xfrm>
              <a:off x="76200" y="38100"/>
              <a:ext cx="660400" cy="698500"/>
            </a:xfrm>
            <a:prstGeom prst="rect">
              <a:avLst/>
            </a:prstGeom>
          </p:spPr>
          <p:txBody>
            <a:bodyPr lIns="39815" tIns="39815" rIns="39815" bIns="39815" rtlCol="0" anchor="ctr"/>
            <a:lstStyle/>
            <a:p>
              <a:pPr algn="ctr">
                <a:lnSpc>
                  <a:spcPts val="2018"/>
                </a:lnSpc>
                <a:spcBef>
                  <a:spcPct val="0"/>
                </a:spcBef>
              </a:pPr>
              <a:endParaRPr/>
            </a:p>
          </p:txBody>
        </p:sp>
      </p:grpSp>
      <p:grpSp>
        <p:nvGrpSpPr>
          <p:cNvPr id="11" name="Group 11"/>
          <p:cNvGrpSpPr/>
          <p:nvPr/>
        </p:nvGrpSpPr>
        <p:grpSpPr>
          <a:xfrm>
            <a:off x="7221214" y="4511514"/>
            <a:ext cx="1428530" cy="142853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GB"/>
            </a:p>
          </p:txBody>
        </p:sp>
        <p:sp>
          <p:nvSpPr>
            <p:cNvPr id="13" name="TextBox 13"/>
            <p:cNvSpPr txBox="1"/>
            <p:nvPr/>
          </p:nvSpPr>
          <p:spPr>
            <a:xfrm>
              <a:off x="76200" y="47625"/>
              <a:ext cx="660400" cy="688975"/>
            </a:xfrm>
            <a:prstGeom prst="rect">
              <a:avLst/>
            </a:prstGeom>
          </p:spPr>
          <p:txBody>
            <a:bodyPr lIns="39815" tIns="39815" rIns="39815" bIns="39815" rtlCol="0" anchor="ctr"/>
            <a:lstStyle/>
            <a:p>
              <a:pPr algn="ctr">
                <a:lnSpc>
                  <a:spcPts val="2298"/>
                </a:lnSpc>
                <a:spcBef>
                  <a:spcPct val="0"/>
                </a:spcBef>
              </a:pPr>
              <a:r>
                <a:rPr lang="en-US" sz="1641">
                  <a:solidFill>
                    <a:srgbClr val="1894C5"/>
                  </a:solidFill>
                  <a:latin typeface="Montserrat"/>
                  <a:ea typeface="Montserrat"/>
                  <a:cs typeface="Montserrat"/>
                  <a:sym typeface="Montserrat"/>
                </a:rPr>
                <a:t>Brief Parent guide</a:t>
              </a:r>
            </a:p>
          </p:txBody>
        </p:sp>
      </p:grpSp>
      <p:sp>
        <p:nvSpPr>
          <p:cNvPr id="14" name="Freeform 14"/>
          <p:cNvSpPr/>
          <p:nvPr/>
        </p:nvSpPr>
        <p:spPr>
          <a:xfrm>
            <a:off x="3767607" y="2847696"/>
            <a:ext cx="280832" cy="280832"/>
          </a:xfrm>
          <a:custGeom>
            <a:avLst/>
            <a:gdLst/>
            <a:ahLst/>
            <a:cxnLst/>
            <a:rect l="l" t="t" r="r" b="b"/>
            <a:pathLst>
              <a:path w="280832" h="280832">
                <a:moveTo>
                  <a:pt x="0" y="0"/>
                </a:moveTo>
                <a:lnTo>
                  <a:pt x="280831" y="0"/>
                </a:lnTo>
                <a:lnTo>
                  <a:pt x="280831" y="280832"/>
                </a:lnTo>
                <a:lnTo>
                  <a:pt x="0" y="2808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15" name="Group 15"/>
          <p:cNvGrpSpPr/>
          <p:nvPr/>
        </p:nvGrpSpPr>
        <p:grpSpPr>
          <a:xfrm rot="-5400000">
            <a:off x="9345873" y="1219780"/>
            <a:ext cx="3143006" cy="3143006"/>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78A0"/>
            </a:solidFill>
          </p:spPr>
          <p:txBody>
            <a:bodyPr/>
            <a:lstStyle/>
            <a:p>
              <a:endParaRPr lang="en-GB"/>
            </a:p>
          </p:txBody>
        </p:sp>
        <p:sp>
          <p:nvSpPr>
            <p:cNvPr id="17" name="TextBox 17"/>
            <p:cNvSpPr txBox="1"/>
            <p:nvPr/>
          </p:nvSpPr>
          <p:spPr>
            <a:xfrm>
              <a:off x="76200" y="38100"/>
              <a:ext cx="660400" cy="698500"/>
            </a:xfrm>
            <a:prstGeom prst="rect">
              <a:avLst/>
            </a:prstGeom>
          </p:spPr>
          <p:txBody>
            <a:bodyPr lIns="39815" tIns="39815" rIns="39815" bIns="39815" rtlCol="0" anchor="ctr"/>
            <a:lstStyle/>
            <a:p>
              <a:pPr algn="ctr">
                <a:lnSpc>
                  <a:spcPts val="2018"/>
                </a:lnSpc>
                <a:spcBef>
                  <a:spcPct val="0"/>
                </a:spcBef>
              </a:pPr>
              <a:endParaRPr/>
            </a:p>
          </p:txBody>
        </p:sp>
      </p:grpSp>
      <p:grpSp>
        <p:nvGrpSpPr>
          <p:cNvPr id="18" name="Group 18"/>
          <p:cNvGrpSpPr/>
          <p:nvPr/>
        </p:nvGrpSpPr>
        <p:grpSpPr>
          <a:xfrm rot="-5400000">
            <a:off x="4699874" y="6157874"/>
            <a:ext cx="1292253" cy="1292253"/>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94C5"/>
            </a:solidFill>
          </p:spPr>
          <p:txBody>
            <a:bodyPr/>
            <a:lstStyle/>
            <a:p>
              <a:endParaRPr lang="en-GB"/>
            </a:p>
          </p:txBody>
        </p:sp>
        <p:sp>
          <p:nvSpPr>
            <p:cNvPr id="20" name="TextBox 20"/>
            <p:cNvSpPr txBox="1"/>
            <p:nvPr/>
          </p:nvSpPr>
          <p:spPr>
            <a:xfrm>
              <a:off x="76200" y="38100"/>
              <a:ext cx="660400" cy="698500"/>
            </a:xfrm>
            <a:prstGeom prst="rect">
              <a:avLst/>
            </a:prstGeom>
          </p:spPr>
          <p:txBody>
            <a:bodyPr lIns="39815" tIns="39815" rIns="39815" bIns="39815" rtlCol="0" anchor="ctr"/>
            <a:lstStyle/>
            <a:p>
              <a:pPr algn="ctr">
                <a:lnSpc>
                  <a:spcPts val="2018"/>
                </a:lnSpc>
                <a:spcBef>
                  <a:spcPct val="0"/>
                </a:spcBef>
              </a:pPr>
              <a:endParaRPr/>
            </a:p>
          </p:txBody>
        </p:sp>
      </p:grpSp>
      <p:sp>
        <p:nvSpPr>
          <p:cNvPr id="21" name="Freeform 21"/>
          <p:cNvSpPr/>
          <p:nvPr/>
        </p:nvSpPr>
        <p:spPr>
          <a:xfrm>
            <a:off x="8319613" y="5712605"/>
            <a:ext cx="2264387" cy="1955607"/>
          </a:xfrm>
          <a:custGeom>
            <a:avLst/>
            <a:gdLst/>
            <a:ahLst/>
            <a:cxnLst/>
            <a:rect l="l" t="t" r="r" b="b"/>
            <a:pathLst>
              <a:path w="2264387" h="1955607">
                <a:moveTo>
                  <a:pt x="0" y="0"/>
                </a:moveTo>
                <a:lnTo>
                  <a:pt x="2264387" y="0"/>
                </a:lnTo>
                <a:lnTo>
                  <a:pt x="2264387" y="1955607"/>
                </a:lnTo>
                <a:lnTo>
                  <a:pt x="0" y="19556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2" name="Freeform 22"/>
          <p:cNvSpPr/>
          <p:nvPr/>
        </p:nvSpPr>
        <p:spPr>
          <a:xfrm>
            <a:off x="120052" y="5365023"/>
            <a:ext cx="1920383" cy="1915843"/>
          </a:xfrm>
          <a:custGeom>
            <a:avLst/>
            <a:gdLst/>
            <a:ahLst/>
            <a:cxnLst/>
            <a:rect l="l" t="t" r="r" b="b"/>
            <a:pathLst>
              <a:path w="1920383" h="1915843">
                <a:moveTo>
                  <a:pt x="0" y="0"/>
                </a:moveTo>
                <a:lnTo>
                  <a:pt x="1920383" y="0"/>
                </a:lnTo>
                <a:lnTo>
                  <a:pt x="1920383" y="1915843"/>
                </a:lnTo>
                <a:lnTo>
                  <a:pt x="0" y="1915843"/>
                </a:lnTo>
                <a:lnTo>
                  <a:pt x="0" y="0"/>
                </a:lnTo>
                <a:close/>
              </a:path>
            </a:pathLst>
          </a:custGeom>
          <a:blipFill>
            <a:blip r:embed="rId6"/>
            <a:stretch>
              <a:fillRect/>
            </a:stretch>
          </a:blipFill>
        </p:spPr>
        <p:txBody>
          <a:bodyPr/>
          <a:lstStyle/>
          <a:p>
            <a:endParaRPr lang="en-GB"/>
          </a:p>
        </p:txBody>
      </p:sp>
      <p:sp>
        <p:nvSpPr>
          <p:cNvPr id="23" name="TextBox 23"/>
          <p:cNvSpPr txBox="1"/>
          <p:nvPr/>
        </p:nvSpPr>
        <p:spPr>
          <a:xfrm>
            <a:off x="443200" y="4360937"/>
            <a:ext cx="2684504" cy="937411"/>
          </a:xfrm>
          <a:prstGeom prst="rect">
            <a:avLst/>
          </a:prstGeom>
        </p:spPr>
        <p:txBody>
          <a:bodyPr lIns="0" tIns="0" rIns="0" bIns="0" rtlCol="0" anchor="t">
            <a:spAutoFit/>
          </a:bodyPr>
          <a:lstStyle/>
          <a:p>
            <a:pPr algn="ctr">
              <a:lnSpc>
                <a:spcPts val="1881"/>
              </a:lnSpc>
            </a:pPr>
            <a:r>
              <a:rPr lang="en-US" sz="1344">
                <a:solidFill>
                  <a:srgbClr val="FFFFFF"/>
                </a:solidFill>
                <a:latin typeface="Montserrat"/>
                <a:ea typeface="Montserrat"/>
                <a:cs typeface="Montserrat"/>
                <a:sym typeface="Montserrat"/>
              </a:rPr>
              <a:t>Using approaches like emotion coaching and tools like scaling, drawing, and solution-focused conversations</a:t>
            </a:r>
          </a:p>
        </p:txBody>
      </p:sp>
      <p:grpSp>
        <p:nvGrpSpPr>
          <p:cNvPr id="24" name="Group 24"/>
          <p:cNvGrpSpPr/>
          <p:nvPr/>
        </p:nvGrpSpPr>
        <p:grpSpPr>
          <a:xfrm>
            <a:off x="2427669" y="5105301"/>
            <a:ext cx="1110316" cy="1110316"/>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GB"/>
            </a:p>
          </p:txBody>
        </p:sp>
        <p:sp>
          <p:nvSpPr>
            <p:cNvPr id="26" name="TextBox 26"/>
            <p:cNvSpPr txBox="1"/>
            <p:nvPr/>
          </p:nvSpPr>
          <p:spPr>
            <a:xfrm>
              <a:off x="76200" y="47625"/>
              <a:ext cx="660400" cy="688975"/>
            </a:xfrm>
            <a:prstGeom prst="rect">
              <a:avLst/>
            </a:prstGeom>
          </p:spPr>
          <p:txBody>
            <a:bodyPr lIns="39815" tIns="39815" rIns="39815" bIns="39815" rtlCol="0" anchor="ctr"/>
            <a:lstStyle/>
            <a:p>
              <a:pPr algn="ctr">
                <a:lnSpc>
                  <a:spcPts val="2298"/>
                </a:lnSpc>
                <a:spcBef>
                  <a:spcPct val="0"/>
                </a:spcBef>
              </a:pPr>
              <a:r>
                <a:rPr lang="en-US" sz="1641">
                  <a:solidFill>
                    <a:srgbClr val="1894C5"/>
                  </a:solidFill>
                  <a:latin typeface="Montserrat"/>
                  <a:ea typeface="Montserrat"/>
                  <a:cs typeface="Montserrat"/>
                  <a:sym typeface="Montserrat"/>
                </a:rPr>
                <a:t> </a:t>
              </a:r>
            </a:p>
          </p:txBody>
        </p:sp>
      </p:grpSp>
      <p:sp>
        <p:nvSpPr>
          <p:cNvPr id="27" name="Freeform 27"/>
          <p:cNvSpPr/>
          <p:nvPr/>
        </p:nvSpPr>
        <p:spPr>
          <a:xfrm>
            <a:off x="2489822" y="5326923"/>
            <a:ext cx="986010" cy="573118"/>
          </a:xfrm>
          <a:custGeom>
            <a:avLst/>
            <a:gdLst/>
            <a:ahLst/>
            <a:cxnLst/>
            <a:rect l="l" t="t" r="r" b="b"/>
            <a:pathLst>
              <a:path w="986010" h="573118">
                <a:moveTo>
                  <a:pt x="0" y="0"/>
                </a:moveTo>
                <a:lnTo>
                  <a:pt x="986010" y="0"/>
                </a:lnTo>
                <a:lnTo>
                  <a:pt x="986010" y="573118"/>
                </a:lnTo>
                <a:lnTo>
                  <a:pt x="0" y="573118"/>
                </a:lnTo>
                <a:lnTo>
                  <a:pt x="0" y="0"/>
                </a:lnTo>
                <a:close/>
              </a:path>
            </a:pathLst>
          </a:custGeom>
          <a:blipFill>
            <a:blip r:embed="rId7"/>
            <a:stretch>
              <a:fillRect/>
            </a:stretch>
          </a:blipFill>
        </p:spPr>
        <p:txBody>
          <a:bodyPr/>
          <a:lstStyle/>
          <a:p>
            <a:endParaRPr lang="en-GB"/>
          </a:p>
        </p:txBody>
      </p:sp>
      <p:sp>
        <p:nvSpPr>
          <p:cNvPr id="28" name="Freeform 28"/>
          <p:cNvSpPr/>
          <p:nvPr/>
        </p:nvSpPr>
        <p:spPr>
          <a:xfrm>
            <a:off x="1444744" y="3447771"/>
            <a:ext cx="681416" cy="865540"/>
          </a:xfrm>
          <a:custGeom>
            <a:avLst/>
            <a:gdLst/>
            <a:ahLst/>
            <a:cxnLst/>
            <a:rect l="l" t="t" r="r" b="b"/>
            <a:pathLst>
              <a:path w="681416" h="865540">
                <a:moveTo>
                  <a:pt x="0" y="0"/>
                </a:moveTo>
                <a:lnTo>
                  <a:pt x="681416" y="0"/>
                </a:lnTo>
                <a:lnTo>
                  <a:pt x="681416" y="865541"/>
                </a:lnTo>
                <a:lnTo>
                  <a:pt x="0" y="86554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grpSp>
        <p:nvGrpSpPr>
          <p:cNvPr id="29" name="Group 29"/>
          <p:cNvGrpSpPr/>
          <p:nvPr/>
        </p:nvGrpSpPr>
        <p:grpSpPr>
          <a:xfrm>
            <a:off x="1985009" y="6157874"/>
            <a:ext cx="1292253" cy="1292253"/>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GB"/>
            </a:p>
          </p:txBody>
        </p:sp>
        <p:sp>
          <p:nvSpPr>
            <p:cNvPr id="31" name="TextBox 31"/>
            <p:cNvSpPr txBox="1"/>
            <p:nvPr/>
          </p:nvSpPr>
          <p:spPr>
            <a:xfrm>
              <a:off x="76200" y="57150"/>
              <a:ext cx="660400" cy="679450"/>
            </a:xfrm>
            <a:prstGeom prst="rect">
              <a:avLst/>
            </a:prstGeom>
          </p:spPr>
          <p:txBody>
            <a:bodyPr lIns="39815" tIns="39815" rIns="39815" bIns="39815" rtlCol="0" anchor="ctr"/>
            <a:lstStyle/>
            <a:p>
              <a:pPr algn="ctr">
                <a:lnSpc>
                  <a:spcPts val="1038"/>
                </a:lnSpc>
                <a:spcBef>
                  <a:spcPct val="0"/>
                </a:spcBef>
              </a:pPr>
              <a:r>
                <a:rPr lang="en-US" sz="741">
                  <a:solidFill>
                    <a:srgbClr val="1894C5"/>
                  </a:solidFill>
                  <a:latin typeface="Montserrat"/>
                  <a:ea typeface="Montserrat"/>
                  <a:cs typeface="Montserrat"/>
                  <a:sym typeface="Montserrat"/>
                </a:rPr>
                <a:t> "What's one small thing that, if you did it, would make going to school a little bit easier or more enjoyable for you?" </a:t>
              </a:r>
            </a:p>
          </p:txBody>
        </p:sp>
      </p:grpSp>
      <p:sp>
        <p:nvSpPr>
          <p:cNvPr id="32" name="Freeform 32"/>
          <p:cNvSpPr/>
          <p:nvPr/>
        </p:nvSpPr>
        <p:spPr>
          <a:xfrm>
            <a:off x="4941717" y="6356978"/>
            <a:ext cx="877148" cy="846847"/>
          </a:xfrm>
          <a:custGeom>
            <a:avLst/>
            <a:gdLst/>
            <a:ahLst/>
            <a:cxnLst/>
            <a:rect l="l" t="t" r="r" b="b"/>
            <a:pathLst>
              <a:path w="877148" h="846847">
                <a:moveTo>
                  <a:pt x="0" y="0"/>
                </a:moveTo>
                <a:lnTo>
                  <a:pt x="877148" y="0"/>
                </a:lnTo>
                <a:lnTo>
                  <a:pt x="877148" y="846847"/>
                </a:lnTo>
                <a:lnTo>
                  <a:pt x="0" y="84684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33" name="TextBox 33"/>
          <p:cNvSpPr txBox="1"/>
          <p:nvPr/>
        </p:nvSpPr>
        <p:spPr>
          <a:xfrm>
            <a:off x="7228771" y="1602536"/>
            <a:ext cx="3101509" cy="1227900"/>
          </a:xfrm>
          <a:prstGeom prst="rect">
            <a:avLst/>
          </a:prstGeom>
        </p:spPr>
        <p:txBody>
          <a:bodyPr lIns="0" tIns="0" rIns="0" bIns="0" rtlCol="0" anchor="t">
            <a:spAutoFit/>
          </a:bodyPr>
          <a:lstStyle/>
          <a:p>
            <a:pPr algn="ctr">
              <a:lnSpc>
                <a:spcPts val="3098"/>
              </a:lnSpc>
            </a:pPr>
            <a:r>
              <a:rPr lang="en-US" sz="3500" spc="58" dirty="0">
                <a:solidFill>
                  <a:srgbClr val="FFFFFF"/>
                </a:solidFill>
                <a:latin typeface="Boston Angel"/>
                <a:ea typeface="Boston Angel"/>
                <a:cs typeface="Boston Angel"/>
                <a:sym typeface="Boston Angel"/>
              </a:rPr>
              <a:t>Helping Your Child with School Attendance</a:t>
            </a:r>
          </a:p>
        </p:txBody>
      </p:sp>
      <p:sp>
        <p:nvSpPr>
          <p:cNvPr id="34" name="TextBox 34"/>
          <p:cNvSpPr txBox="1"/>
          <p:nvPr/>
        </p:nvSpPr>
        <p:spPr>
          <a:xfrm>
            <a:off x="7348042" y="2871361"/>
            <a:ext cx="3101509" cy="1436291"/>
          </a:xfrm>
          <a:prstGeom prst="rect">
            <a:avLst/>
          </a:prstGeom>
        </p:spPr>
        <p:txBody>
          <a:bodyPr lIns="0" tIns="0" rIns="0" bIns="0" rtlCol="0" anchor="t">
            <a:spAutoFit/>
          </a:bodyPr>
          <a:lstStyle/>
          <a:p>
            <a:pPr algn="ctr">
              <a:lnSpc>
                <a:spcPts val="2845"/>
              </a:lnSpc>
            </a:pPr>
            <a:r>
              <a:rPr lang="en-GB" sz="1800" dirty="0">
                <a:solidFill>
                  <a:schemeClr val="bg1"/>
                </a:solidFill>
                <a:effectLst/>
                <a:latin typeface="Aptos" panose="020B0004020202020204" pitchFamily="34" charset="0"/>
                <a:ea typeface="Times New Roman" panose="02020603050405020304" pitchFamily="18" charset="0"/>
                <a:cs typeface="Aptos" panose="020B0004020202020204" pitchFamily="34" charset="0"/>
              </a:rPr>
              <a:t>'Understanding factors that can contribute to barriers to attending  school'</a:t>
            </a:r>
            <a:endParaRPr lang="en-GB" sz="18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p>
            <a:pPr algn="l">
              <a:lnSpc>
                <a:spcPts val="2843"/>
              </a:lnSpc>
              <a:spcBef>
                <a:spcPct val="0"/>
              </a:spcBef>
            </a:pPr>
            <a:endParaRPr lang="en-US" sz="2369" dirty="0">
              <a:solidFill>
                <a:srgbClr val="FFFFFF"/>
              </a:solidFill>
              <a:latin typeface="Montserrat"/>
              <a:ea typeface="Montserrat"/>
              <a:cs typeface="Montserrat"/>
              <a:sym typeface="Montserrat"/>
            </a:endParaRPr>
          </a:p>
        </p:txBody>
      </p:sp>
      <p:sp>
        <p:nvSpPr>
          <p:cNvPr id="35" name="TextBox 35"/>
          <p:cNvSpPr txBox="1"/>
          <p:nvPr/>
        </p:nvSpPr>
        <p:spPr>
          <a:xfrm>
            <a:off x="4077663" y="356278"/>
            <a:ext cx="2536674" cy="863502"/>
          </a:xfrm>
          <a:prstGeom prst="rect">
            <a:avLst/>
          </a:prstGeom>
        </p:spPr>
        <p:txBody>
          <a:bodyPr lIns="0" tIns="0" rIns="0" bIns="0" rtlCol="0" anchor="t">
            <a:spAutoFit/>
          </a:bodyPr>
          <a:lstStyle/>
          <a:p>
            <a:pPr algn="ctr">
              <a:lnSpc>
                <a:spcPts val="3151"/>
              </a:lnSpc>
            </a:pPr>
            <a:r>
              <a:rPr lang="en-US" sz="3501" spc="59">
                <a:solidFill>
                  <a:srgbClr val="1278A0"/>
                </a:solidFill>
                <a:latin typeface="Boston Angel"/>
                <a:ea typeface="Boston Angel"/>
                <a:cs typeface="Boston Angel"/>
                <a:sym typeface="Boston Angel"/>
              </a:rPr>
              <a:t>Where to Get Help</a:t>
            </a:r>
          </a:p>
        </p:txBody>
      </p:sp>
      <p:sp>
        <p:nvSpPr>
          <p:cNvPr id="36" name="TextBox 36"/>
          <p:cNvSpPr txBox="1"/>
          <p:nvPr/>
        </p:nvSpPr>
        <p:spPr>
          <a:xfrm>
            <a:off x="3844904" y="1361107"/>
            <a:ext cx="2882054" cy="438150"/>
          </a:xfrm>
          <a:prstGeom prst="rect">
            <a:avLst/>
          </a:prstGeom>
        </p:spPr>
        <p:txBody>
          <a:bodyPr lIns="0" tIns="0" rIns="0" bIns="0" rtlCol="0" anchor="t">
            <a:spAutoFit/>
          </a:bodyPr>
          <a:lstStyle/>
          <a:p>
            <a:pPr algn="ctr">
              <a:lnSpc>
                <a:spcPts val="1740"/>
              </a:lnSpc>
              <a:spcBef>
                <a:spcPct val="0"/>
              </a:spcBef>
            </a:pPr>
            <a:r>
              <a:rPr lang="en-US" sz="1400" i="1" dirty="0">
                <a:solidFill>
                  <a:srgbClr val="000000"/>
                </a:solidFill>
                <a:latin typeface="Montserrat"/>
                <a:sym typeface="Montserrat Bold Italics"/>
              </a:rPr>
              <a:t>Gloucestershire Educational Psychology Service </a:t>
            </a:r>
          </a:p>
        </p:txBody>
      </p:sp>
      <p:sp>
        <p:nvSpPr>
          <p:cNvPr id="37" name="TextBox 37"/>
          <p:cNvSpPr txBox="1"/>
          <p:nvPr/>
        </p:nvSpPr>
        <p:spPr>
          <a:xfrm>
            <a:off x="3820488" y="4105195"/>
            <a:ext cx="3026724" cy="2309735"/>
          </a:xfrm>
          <a:prstGeom prst="rect">
            <a:avLst/>
          </a:prstGeom>
        </p:spPr>
        <p:txBody>
          <a:bodyPr wrap="square" lIns="0" tIns="0" rIns="0" bIns="0" rtlCol="0" anchor="t">
            <a:spAutoFit/>
          </a:bodyPr>
          <a:lstStyle/>
          <a:p>
            <a:pPr marL="271822" lvl="1" indent="-135911" algn="l">
              <a:lnSpc>
                <a:spcPts val="1762"/>
              </a:lnSpc>
              <a:buFont typeface="Arial"/>
              <a:buChar char="•"/>
            </a:pPr>
            <a:r>
              <a:rPr lang="en-US" sz="1259" dirty="0">
                <a:solidFill>
                  <a:srgbClr val="000000"/>
                </a:solidFill>
                <a:latin typeface="Montserrat"/>
                <a:ea typeface="Montserrat"/>
                <a:cs typeface="Montserrat"/>
                <a:sym typeface="Montserrat"/>
              </a:rPr>
              <a:t>Educational Psychology Service (EPS) &amp; Advisory Teaching Service (ATS)</a:t>
            </a:r>
          </a:p>
          <a:p>
            <a:pPr marL="271822" lvl="1" indent="-135911" algn="l">
              <a:lnSpc>
                <a:spcPts val="1762"/>
              </a:lnSpc>
              <a:buFont typeface="Arial"/>
              <a:buChar char="•"/>
            </a:pPr>
            <a:r>
              <a:rPr lang="en-US" sz="1259" dirty="0">
                <a:solidFill>
                  <a:srgbClr val="000000"/>
                </a:solidFill>
                <a:latin typeface="Montserrat"/>
                <a:ea typeface="Montserrat"/>
                <a:cs typeface="Montserrat"/>
                <a:sym typeface="Montserrat"/>
              </a:rPr>
              <a:t>CAMHS (Child &amp; Adolescent Mental Health Services)</a:t>
            </a:r>
          </a:p>
          <a:p>
            <a:pPr marL="271822" lvl="1" indent="-135911" algn="l">
              <a:lnSpc>
                <a:spcPts val="1762"/>
              </a:lnSpc>
              <a:buFont typeface="Arial"/>
              <a:buChar char="•"/>
            </a:pPr>
            <a:r>
              <a:rPr lang="en-US" sz="1259" dirty="0">
                <a:solidFill>
                  <a:srgbClr val="000000"/>
                </a:solidFill>
                <a:latin typeface="Montserrat"/>
                <a:ea typeface="Montserrat"/>
                <a:cs typeface="Montserrat"/>
                <a:sym typeface="Montserrat"/>
              </a:rPr>
              <a:t>Teens in Crisis (TIC+) for young people and parent advice &amp; support</a:t>
            </a:r>
          </a:p>
          <a:p>
            <a:pPr marL="271822" lvl="1" indent="-135911" algn="l">
              <a:lnSpc>
                <a:spcPts val="1762"/>
              </a:lnSpc>
              <a:buFont typeface="Arial"/>
              <a:buChar char="•"/>
            </a:pPr>
            <a:r>
              <a:rPr lang="en-US" sz="1259" dirty="0">
                <a:solidFill>
                  <a:srgbClr val="000000"/>
                </a:solidFill>
                <a:latin typeface="Montserrat"/>
                <a:ea typeface="Montserrat"/>
                <a:cs typeface="Montserrat"/>
                <a:sym typeface="Montserrat"/>
              </a:rPr>
              <a:t>Young Minds Matter (YMM)</a:t>
            </a:r>
          </a:p>
          <a:p>
            <a:pPr algn="l">
              <a:lnSpc>
                <a:spcPts val="2042"/>
              </a:lnSpc>
            </a:pPr>
            <a:endParaRPr lang="en-US" sz="1259" dirty="0">
              <a:solidFill>
                <a:srgbClr val="000000"/>
              </a:solidFill>
              <a:latin typeface="Montserrat"/>
              <a:ea typeface="Montserrat"/>
              <a:cs typeface="Montserrat"/>
              <a:sym typeface="Montserrat"/>
            </a:endParaRPr>
          </a:p>
        </p:txBody>
      </p:sp>
      <p:sp>
        <p:nvSpPr>
          <p:cNvPr id="38" name="TextBox 38"/>
          <p:cNvSpPr txBox="1"/>
          <p:nvPr/>
        </p:nvSpPr>
        <p:spPr>
          <a:xfrm>
            <a:off x="310713" y="327871"/>
            <a:ext cx="3090374" cy="957860"/>
          </a:xfrm>
          <a:prstGeom prst="rect">
            <a:avLst/>
          </a:prstGeom>
        </p:spPr>
        <p:txBody>
          <a:bodyPr lIns="0" tIns="0" rIns="0" bIns="0" rtlCol="0" anchor="t">
            <a:spAutoFit/>
          </a:bodyPr>
          <a:lstStyle/>
          <a:p>
            <a:pPr algn="ctr">
              <a:lnSpc>
                <a:spcPts val="3501"/>
              </a:lnSpc>
            </a:pPr>
            <a:r>
              <a:rPr lang="en-US" sz="3890" spc="66">
                <a:solidFill>
                  <a:srgbClr val="FFFFFF"/>
                </a:solidFill>
                <a:latin typeface="Boston Angel"/>
                <a:ea typeface="Boston Angel"/>
                <a:cs typeface="Boston Angel"/>
                <a:sym typeface="Boston Angel"/>
              </a:rPr>
              <a:t>What You Can Do as a Parent</a:t>
            </a:r>
          </a:p>
        </p:txBody>
      </p:sp>
      <p:sp>
        <p:nvSpPr>
          <p:cNvPr id="39" name="TextBox 39"/>
          <p:cNvSpPr txBox="1"/>
          <p:nvPr/>
        </p:nvSpPr>
        <p:spPr>
          <a:xfrm>
            <a:off x="310713" y="1314131"/>
            <a:ext cx="2884191" cy="381000"/>
          </a:xfrm>
          <a:prstGeom prst="rect">
            <a:avLst/>
          </a:prstGeom>
        </p:spPr>
        <p:txBody>
          <a:bodyPr lIns="0" tIns="0" rIns="0" bIns="0" rtlCol="0" anchor="t">
            <a:spAutoFit/>
          </a:bodyPr>
          <a:lstStyle/>
          <a:p>
            <a:pPr algn="ctr">
              <a:lnSpc>
                <a:spcPts val="1510"/>
              </a:lnSpc>
              <a:spcBef>
                <a:spcPct val="0"/>
              </a:spcBef>
            </a:pPr>
            <a:r>
              <a:rPr lang="en-US" sz="1259" b="1" dirty="0">
                <a:solidFill>
                  <a:srgbClr val="FFFFFF"/>
                </a:solidFill>
                <a:latin typeface="Montserrat Bold"/>
                <a:ea typeface="Montserrat Bold"/>
                <a:cs typeface="Montserrat Bold"/>
                <a:sym typeface="Montserrat Bold"/>
              </a:rPr>
              <a:t>Listen openly</a:t>
            </a:r>
            <a:r>
              <a:rPr lang="en-US" sz="1259" dirty="0">
                <a:solidFill>
                  <a:srgbClr val="FFFFFF"/>
                </a:solidFill>
                <a:latin typeface="Montserrat"/>
                <a:ea typeface="Montserrat"/>
                <a:cs typeface="Montserrat"/>
                <a:sym typeface="Montserrat"/>
              </a:rPr>
              <a:t> – Validate your child’s emotions</a:t>
            </a:r>
          </a:p>
        </p:txBody>
      </p:sp>
      <p:sp>
        <p:nvSpPr>
          <p:cNvPr id="40" name="TextBox 40"/>
          <p:cNvSpPr txBox="1"/>
          <p:nvPr/>
        </p:nvSpPr>
        <p:spPr>
          <a:xfrm>
            <a:off x="7141981" y="289603"/>
            <a:ext cx="3442019" cy="656590"/>
          </a:xfrm>
          <a:prstGeom prst="rect">
            <a:avLst/>
          </a:prstGeom>
        </p:spPr>
        <p:txBody>
          <a:bodyPr lIns="0" tIns="0" rIns="0" bIns="0" rtlCol="0" anchor="t">
            <a:spAutoFit/>
          </a:bodyPr>
          <a:lstStyle/>
          <a:p>
            <a:pPr algn="ctr">
              <a:lnSpc>
                <a:spcPts val="1679"/>
              </a:lnSpc>
              <a:spcBef>
                <a:spcPct val="0"/>
              </a:spcBef>
            </a:pPr>
            <a:r>
              <a:rPr lang="en-US" b="1" dirty="0">
                <a:solidFill>
                  <a:srgbClr val="FFFFFF"/>
                </a:solidFill>
                <a:latin typeface="Montserrat Bold"/>
                <a:ea typeface="Montserrat Bold"/>
                <a:cs typeface="Montserrat Bold"/>
                <a:sym typeface="Montserrat Bold"/>
              </a:rPr>
              <a:t>Gloucestershire Specialist Teaching &amp; Educational Psychology Service</a:t>
            </a:r>
          </a:p>
        </p:txBody>
      </p:sp>
      <p:sp>
        <p:nvSpPr>
          <p:cNvPr id="41" name="TextBox 41"/>
          <p:cNvSpPr txBox="1"/>
          <p:nvPr/>
        </p:nvSpPr>
        <p:spPr>
          <a:xfrm>
            <a:off x="310713" y="1761846"/>
            <a:ext cx="2884191" cy="381000"/>
          </a:xfrm>
          <a:prstGeom prst="rect">
            <a:avLst/>
          </a:prstGeom>
        </p:spPr>
        <p:txBody>
          <a:bodyPr lIns="0" tIns="0" rIns="0" bIns="0" rtlCol="0" anchor="t">
            <a:spAutoFit/>
          </a:bodyPr>
          <a:lstStyle/>
          <a:p>
            <a:pPr algn="ctr">
              <a:lnSpc>
                <a:spcPts val="1510"/>
              </a:lnSpc>
              <a:spcBef>
                <a:spcPct val="0"/>
              </a:spcBef>
            </a:pPr>
            <a:r>
              <a:rPr lang="en-US" sz="1259" b="1">
                <a:solidFill>
                  <a:srgbClr val="FFFFFF"/>
                </a:solidFill>
                <a:latin typeface="Montserrat Bold"/>
                <a:ea typeface="Montserrat Bold"/>
                <a:cs typeface="Montserrat Bold"/>
                <a:sym typeface="Montserrat Bold"/>
              </a:rPr>
              <a:t>Support emotional literacy</a:t>
            </a:r>
            <a:r>
              <a:rPr lang="en-US" sz="1259">
                <a:solidFill>
                  <a:srgbClr val="FFFFFF"/>
                </a:solidFill>
                <a:latin typeface="Montserrat"/>
                <a:ea typeface="Montserrat"/>
                <a:cs typeface="Montserrat"/>
                <a:sym typeface="Montserrat"/>
              </a:rPr>
              <a:t> – Help them name their feelings</a:t>
            </a:r>
          </a:p>
        </p:txBody>
      </p:sp>
      <p:sp>
        <p:nvSpPr>
          <p:cNvPr id="42" name="TextBox 42"/>
          <p:cNvSpPr txBox="1"/>
          <p:nvPr/>
        </p:nvSpPr>
        <p:spPr>
          <a:xfrm>
            <a:off x="310713" y="2209521"/>
            <a:ext cx="2884191" cy="577081"/>
          </a:xfrm>
          <a:prstGeom prst="rect">
            <a:avLst/>
          </a:prstGeom>
        </p:spPr>
        <p:txBody>
          <a:bodyPr lIns="0" tIns="0" rIns="0" bIns="0" rtlCol="0" anchor="t">
            <a:spAutoFit/>
          </a:bodyPr>
          <a:lstStyle/>
          <a:p>
            <a:pPr algn="ctr">
              <a:lnSpc>
                <a:spcPts val="1510"/>
              </a:lnSpc>
              <a:spcBef>
                <a:spcPct val="0"/>
              </a:spcBef>
            </a:pPr>
            <a:r>
              <a:rPr lang="en-US" sz="1259" b="1" dirty="0">
                <a:solidFill>
                  <a:srgbClr val="FFFFFF"/>
                </a:solidFill>
                <a:latin typeface="Montserrat Bold"/>
                <a:ea typeface="Montserrat Bold"/>
                <a:cs typeface="Montserrat Bold"/>
                <a:sym typeface="Montserrat Bold"/>
              </a:rPr>
              <a:t>Take small steps</a:t>
            </a:r>
            <a:r>
              <a:rPr lang="en-US" sz="1259" dirty="0">
                <a:solidFill>
                  <a:srgbClr val="FFFFFF"/>
                </a:solidFill>
                <a:latin typeface="Montserrat"/>
                <a:ea typeface="Montserrat"/>
                <a:cs typeface="Montserrat"/>
                <a:sym typeface="Montserrat"/>
              </a:rPr>
              <a:t> – </a:t>
            </a:r>
            <a:r>
              <a:rPr lang="en-GB" sz="1259" dirty="0">
                <a:solidFill>
                  <a:srgbClr val="FFFFFF"/>
                </a:solidFill>
                <a:latin typeface="Montserrat"/>
              </a:rPr>
              <a:t>work with your child to consider gradual changes that feel possible and important</a:t>
            </a:r>
            <a:r>
              <a:rPr lang="en-US" sz="1259" dirty="0">
                <a:solidFill>
                  <a:srgbClr val="FFFFFF"/>
                </a:solidFill>
                <a:latin typeface="Montserrat"/>
                <a:ea typeface="Montserrat"/>
                <a:cs typeface="Montserrat"/>
                <a:sym typeface="Montserrat"/>
              </a:rPr>
              <a:t>.</a:t>
            </a:r>
          </a:p>
        </p:txBody>
      </p:sp>
      <p:sp>
        <p:nvSpPr>
          <p:cNvPr id="43" name="TextBox 43"/>
          <p:cNvSpPr txBox="1"/>
          <p:nvPr/>
        </p:nvSpPr>
        <p:spPr>
          <a:xfrm>
            <a:off x="310713" y="2860521"/>
            <a:ext cx="2884191" cy="571500"/>
          </a:xfrm>
          <a:prstGeom prst="rect">
            <a:avLst/>
          </a:prstGeom>
        </p:spPr>
        <p:txBody>
          <a:bodyPr lIns="0" tIns="0" rIns="0" bIns="0" rtlCol="0" anchor="t">
            <a:spAutoFit/>
          </a:bodyPr>
          <a:lstStyle/>
          <a:p>
            <a:pPr algn="ctr">
              <a:lnSpc>
                <a:spcPts val="1510"/>
              </a:lnSpc>
              <a:spcBef>
                <a:spcPct val="0"/>
              </a:spcBef>
            </a:pPr>
            <a:r>
              <a:rPr lang="en-US" sz="1259" b="1" dirty="0">
                <a:solidFill>
                  <a:srgbClr val="FFFFFF"/>
                </a:solidFill>
                <a:latin typeface="Montserrat Bold"/>
                <a:ea typeface="Montserrat Bold"/>
                <a:cs typeface="Montserrat Bold"/>
                <a:sym typeface="Montserrat Bold"/>
              </a:rPr>
              <a:t>Work with the school </a:t>
            </a:r>
            <a:r>
              <a:rPr lang="en-US" sz="1259" dirty="0">
                <a:solidFill>
                  <a:srgbClr val="FFFFFF"/>
                </a:solidFill>
                <a:latin typeface="Montserrat"/>
                <a:ea typeface="Montserrat"/>
                <a:cs typeface="Montserrat"/>
                <a:sym typeface="Montserrat"/>
              </a:rPr>
              <a:t>– Consiste</a:t>
            </a:r>
            <a:r>
              <a:rPr lang="en-US" sz="1259" dirty="0">
                <a:solidFill>
                  <a:srgbClr val="FFFFFF"/>
                </a:solidFill>
                <a:latin typeface="Montserrat"/>
                <a:sym typeface="Montserrat"/>
              </a:rPr>
              <a:t>nt communication helps </a:t>
            </a:r>
            <a:r>
              <a:rPr lang="en-US" sz="1259" dirty="0">
                <a:solidFill>
                  <a:srgbClr val="FFFFFF"/>
                </a:solidFill>
                <a:latin typeface="Montserrat"/>
                <a:ea typeface="Montserrat"/>
                <a:cs typeface="Montserrat"/>
                <a:sym typeface="Montserrat"/>
              </a:rPr>
              <a:t>form a shared plan and share updates.</a:t>
            </a:r>
          </a:p>
        </p:txBody>
      </p:sp>
      <p:sp>
        <p:nvSpPr>
          <p:cNvPr id="44" name="TextBox 44"/>
          <p:cNvSpPr txBox="1"/>
          <p:nvPr/>
        </p:nvSpPr>
        <p:spPr>
          <a:xfrm>
            <a:off x="3969162" y="3775736"/>
            <a:ext cx="2633538" cy="268937"/>
          </a:xfrm>
          <a:prstGeom prst="rect">
            <a:avLst/>
          </a:prstGeom>
        </p:spPr>
        <p:txBody>
          <a:bodyPr lIns="0" tIns="0" rIns="0" bIns="0" rtlCol="0" anchor="t">
            <a:spAutoFit/>
          </a:bodyPr>
          <a:lstStyle/>
          <a:p>
            <a:pPr algn="ctr">
              <a:lnSpc>
                <a:spcPts val="2100"/>
              </a:lnSpc>
              <a:spcBef>
                <a:spcPct val="0"/>
              </a:spcBef>
            </a:pPr>
            <a:r>
              <a:rPr lang="en-US" sz="1750" i="1" dirty="0">
                <a:solidFill>
                  <a:srgbClr val="000000"/>
                </a:solidFill>
                <a:latin typeface="Montserrat"/>
                <a:ea typeface="Montserrat"/>
                <a:cs typeface="Montserrat"/>
                <a:sym typeface="Montserrat"/>
              </a:rPr>
              <a:t>Local Support Services</a:t>
            </a:r>
          </a:p>
        </p:txBody>
      </p:sp>
      <p:sp>
        <p:nvSpPr>
          <p:cNvPr id="45" name="TextBox 45"/>
          <p:cNvSpPr txBox="1"/>
          <p:nvPr/>
        </p:nvSpPr>
        <p:spPr>
          <a:xfrm>
            <a:off x="3908023" y="1833975"/>
            <a:ext cx="2875955" cy="947046"/>
          </a:xfrm>
          <a:prstGeom prst="rect">
            <a:avLst/>
          </a:prstGeom>
        </p:spPr>
        <p:txBody>
          <a:bodyPr lIns="0" tIns="0" rIns="0" bIns="0" rtlCol="0" anchor="t">
            <a:spAutoFit/>
          </a:bodyPr>
          <a:lstStyle/>
          <a:p>
            <a:pPr algn="ctr">
              <a:lnSpc>
                <a:spcPts val="1875"/>
              </a:lnSpc>
            </a:pPr>
            <a:r>
              <a:rPr lang="en-US" sz="1339" dirty="0">
                <a:solidFill>
                  <a:srgbClr val="000000"/>
                </a:solidFill>
                <a:latin typeface="Montserrat"/>
                <a:ea typeface="Montserrat"/>
                <a:cs typeface="Montserrat"/>
                <a:sym typeface="Montserrat"/>
              </a:rPr>
              <a:t>This leaflet is a summary and there is more detailed guidance on ‘Barriers to Attendance’ on EPS website</a:t>
            </a:r>
          </a:p>
        </p:txBody>
      </p:sp>
      <p:sp>
        <p:nvSpPr>
          <p:cNvPr id="46" name="TextBox 46"/>
          <p:cNvSpPr txBox="1"/>
          <p:nvPr/>
        </p:nvSpPr>
        <p:spPr>
          <a:xfrm>
            <a:off x="4112112" y="2843079"/>
            <a:ext cx="2719959" cy="826648"/>
          </a:xfrm>
          <a:prstGeom prst="rect">
            <a:avLst/>
          </a:prstGeom>
        </p:spPr>
        <p:txBody>
          <a:bodyPr lIns="0" tIns="0" rIns="0" bIns="0" rtlCol="0" anchor="t">
            <a:spAutoFit/>
          </a:bodyPr>
          <a:lstStyle/>
          <a:p>
            <a:pPr algn="ctr">
              <a:lnSpc>
                <a:spcPts val="1686"/>
              </a:lnSpc>
            </a:pPr>
            <a:r>
              <a:rPr lang="en-US" sz="1204">
                <a:solidFill>
                  <a:srgbClr val="000000"/>
                </a:solidFill>
                <a:latin typeface="Montserrat"/>
                <a:ea typeface="Montserrat"/>
                <a:cs typeface="Montserrat"/>
                <a:sym typeface="Montserrat"/>
              </a:rPr>
              <a:t>https://www.gloucestershire.gov.uk/education-and-learning/educational-psychology-service-eps/</a:t>
            </a:r>
          </a:p>
        </p:txBody>
      </p:sp>
      <p:grpSp>
        <p:nvGrpSpPr>
          <p:cNvPr id="47" name="Group 47"/>
          <p:cNvGrpSpPr/>
          <p:nvPr/>
        </p:nvGrpSpPr>
        <p:grpSpPr>
          <a:xfrm rot="-5400000">
            <a:off x="-1177998" y="1439915"/>
            <a:ext cx="1503123" cy="1503123"/>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78A0"/>
            </a:solidFill>
          </p:spPr>
          <p:txBody>
            <a:bodyPr/>
            <a:lstStyle/>
            <a:p>
              <a:endParaRPr lang="en-GB"/>
            </a:p>
          </p:txBody>
        </p:sp>
        <p:sp>
          <p:nvSpPr>
            <p:cNvPr id="49" name="TextBox 49"/>
            <p:cNvSpPr txBox="1"/>
            <p:nvPr/>
          </p:nvSpPr>
          <p:spPr>
            <a:xfrm>
              <a:off x="76200" y="38100"/>
              <a:ext cx="660400" cy="698500"/>
            </a:xfrm>
            <a:prstGeom prst="rect">
              <a:avLst/>
            </a:prstGeom>
          </p:spPr>
          <p:txBody>
            <a:bodyPr lIns="39815" tIns="39815" rIns="39815" bIns="39815" rtlCol="0" anchor="ctr"/>
            <a:lstStyle/>
            <a:p>
              <a:pPr algn="ctr">
                <a:lnSpc>
                  <a:spcPts val="2018"/>
                </a:lnSpc>
                <a:spcBef>
                  <a:spcPct val="0"/>
                </a:spcBef>
              </a:pPr>
              <a:endParaRPr/>
            </a:p>
          </p:txBody>
        </p:sp>
      </p:grpSp>
      <p:grpSp>
        <p:nvGrpSpPr>
          <p:cNvPr id="50" name="Group 50"/>
          <p:cNvGrpSpPr/>
          <p:nvPr/>
        </p:nvGrpSpPr>
        <p:grpSpPr>
          <a:xfrm>
            <a:off x="3086005" y="3381096"/>
            <a:ext cx="903961" cy="903961"/>
            <a:chOff x="0" y="0"/>
            <a:chExt cx="812800" cy="812800"/>
          </a:xfrm>
        </p:grpSpPr>
        <p:sp>
          <p:nvSpPr>
            <p:cNvPr id="51" name="Freeform 5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GB"/>
            </a:p>
          </p:txBody>
        </p:sp>
        <p:sp>
          <p:nvSpPr>
            <p:cNvPr id="52" name="TextBox 52"/>
            <p:cNvSpPr txBox="1"/>
            <p:nvPr/>
          </p:nvSpPr>
          <p:spPr>
            <a:xfrm>
              <a:off x="76200" y="47625"/>
              <a:ext cx="660400" cy="688975"/>
            </a:xfrm>
            <a:prstGeom prst="rect">
              <a:avLst/>
            </a:prstGeom>
          </p:spPr>
          <p:txBody>
            <a:bodyPr lIns="39815" tIns="39815" rIns="39815" bIns="39815" rtlCol="0" anchor="ctr"/>
            <a:lstStyle/>
            <a:p>
              <a:pPr algn="ctr">
                <a:lnSpc>
                  <a:spcPts val="2298"/>
                </a:lnSpc>
                <a:spcBef>
                  <a:spcPct val="0"/>
                </a:spcBef>
              </a:pPr>
              <a:endParaRPr/>
            </a:p>
          </p:txBody>
        </p:sp>
      </p:grpSp>
      <p:grpSp>
        <p:nvGrpSpPr>
          <p:cNvPr id="53" name="Group 18">
            <a:extLst>
              <a:ext uri="{FF2B5EF4-FFF2-40B4-BE49-F238E27FC236}">
                <a16:creationId xmlns:a16="http://schemas.microsoft.com/office/drawing/2014/main" id="{E909E340-1489-A140-D0C2-C17B7DD1FA88}"/>
              </a:ext>
            </a:extLst>
          </p:cNvPr>
          <p:cNvGrpSpPr/>
          <p:nvPr/>
        </p:nvGrpSpPr>
        <p:grpSpPr>
          <a:xfrm rot="-5400000">
            <a:off x="1574426" y="3032425"/>
            <a:ext cx="7787374" cy="1110530"/>
            <a:chOff x="76200" y="38100"/>
            <a:chExt cx="4898093" cy="698500"/>
          </a:xfrm>
        </p:grpSpPr>
        <p:sp>
          <p:nvSpPr>
            <p:cNvPr id="54" name="Freeform 19">
              <a:extLst>
                <a:ext uri="{FF2B5EF4-FFF2-40B4-BE49-F238E27FC236}">
                  <a16:creationId xmlns:a16="http://schemas.microsoft.com/office/drawing/2014/main" id="{29EF67A8-CD04-622D-AC21-43785D50B337}"/>
                </a:ext>
              </a:extLst>
            </p:cNvPr>
            <p:cNvSpPr/>
            <p:nvPr/>
          </p:nvSpPr>
          <p:spPr>
            <a:xfrm>
              <a:off x="4649448" y="131527"/>
              <a:ext cx="324845" cy="358032"/>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94C5"/>
            </a:solidFill>
          </p:spPr>
          <p:txBody>
            <a:bodyPr/>
            <a:lstStyle/>
            <a:p>
              <a:endParaRPr lang="en-GB"/>
            </a:p>
          </p:txBody>
        </p:sp>
        <p:sp>
          <p:nvSpPr>
            <p:cNvPr id="55" name="TextBox 20">
              <a:extLst>
                <a:ext uri="{FF2B5EF4-FFF2-40B4-BE49-F238E27FC236}">
                  <a16:creationId xmlns:a16="http://schemas.microsoft.com/office/drawing/2014/main" id="{7E2FF4E6-C768-1A82-463D-211E10FE8EE3}"/>
                </a:ext>
              </a:extLst>
            </p:cNvPr>
            <p:cNvSpPr txBox="1"/>
            <p:nvPr/>
          </p:nvSpPr>
          <p:spPr>
            <a:xfrm>
              <a:off x="76200" y="38100"/>
              <a:ext cx="660400" cy="698500"/>
            </a:xfrm>
            <a:prstGeom prst="rect">
              <a:avLst/>
            </a:prstGeom>
          </p:spPr>
          <p:txBody>
            <a:bodyPr lIns="39815" tIns="39815" rIns="39815" bIns="39815" rtlCol="0" anchor="ctr"/>
            <a:lstStyle/>
            <a:p>
              <a:pPr algn="ctr">
                <a:lnSpc>
                  <a:spcPts val="2018"/>
                </a:lnSpc>
                <a:spcBef>
                  <a:spcPct val="0"/>
                </a:spcBef>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894C5"/>
        </a:solidFill>
        <a:effectLst/>
      </p:bgPr>
    </p:bg>
    <p:spTree>
      <p:nvGrpSpPr>
        <p:cNvPr id="1" name=""/>
        <p:cNvGrpSpPr/>
        <p:nvPr/>
      </p:nvGrpSpPr>
      <p:grpSpPr>
        <a:xfrm>
          <a:off x="0" y="0"/>
          <a:ext cx="0" cy="0"/>
          <a:chOff x="0" y="0"/>
          <a:chExt cx="0" cy="0"/>
        </a:xfrm>
      </p:grpSpPr>
      <p:grpSp>
        <p:nvGrpSpPr>
          <p:cNvPr id="2" name="Group 2"/>
          <p:cNvGrpSpPr/>
          <p:nvPr/>
        </p:nvGrpSpPr>
        <p:grpSpPr>
          <a:xfrm>
            <a:off x="3715412" y="-506154"/>
            <a:ext cx="3261176" cy="8459176"/>
            <a:chOff x="0" y="0"/>
            <a:chExt cx="1168732" cy="3031578"/>
          </a:xfrm>
        </p:grpSpPr>
        <p:sp>
          <p:nvSpPr>
            <p:cNvPr id="3" name="Freeform 3"/>
            <p:cNvSpPr/>
            <p:nvPr/>
          </p:nvSpPr>
          <p:spPr>
            <a:xfrm>
              <a:off x="0" y="0"/>
              <a:ext cx="1168732" cy="3031578"/>
            </a:xfrm>
            <a:custGeom>
              <a:avLst/>
              <a:gdLst/>
              <a:ahLst/>
              <a:cxnLst/>
              <a:rect l="l" t="t" r="r" b="b"/>
              <a:pathLst>
                <a:path w="1168732" h="3031578">
                  <a:moveTo>
                    <a:pt x="0" y="0"/>
                  </a:moveTo>
                  <a:lnTo>
                    <a:pt x="1168732" y="0"/>
                  </a:lnTo>
                  <a:lnTo>
                    <a:pt x="1168732" y="3031578"/>
                  </a:lnTo>
                  <a:lnTo>
                    <a:pt x="0" y="3031578"/>
                  </a:lnTo>
                  <a:close/>
                </a:path>
              </a:pathLst>
            </a:custGeom>
            <a:solidFill>
              <a:srgbClr val="FFFFFF"/>
            </a:solidFill>
          </p:spPr>
          <p:txBody>
            <a:bodyPr/>
            <a:lstStyle/>
            <a:p>
              <a:endParaRPr lang="en-GB"/>
            </a:p>
          </p:txBody>
        </p:sp>
        <p:sp>
          <p:nvSpPr>
            <p:cNvPr id="4" name="TextBox 4"/>
            <p:cNvSpPr txBox="1"/>
            <p:nvPr/>
          </p:nvSpPr>
          <p:spPr>
            <a:xfrm>
              <a:off x="0" y="0"/>
              <a:ext cx="1168732" cy="3031578"/>
            </a:xfrm>
            <a:prstGeom prst="rect">
              <a:avLst/>
            </a:prstGeom>
          </p:spPr>
          <p:txBody>
            <a:bodyPr lIns="49412" tIns="49412" rIns="49412" bIns="49412" rtlCol="0" anchor="ctr"/>
            <a:lstStyle/>
            <a:p>
              <a:pPr algn="ctr">
                <a:lnSpc>
                  <a:spcPts val="1750"/>
                </a:lnSpc>
              </a:pPr>
              <a:endParaRPr/>
            </a:p>
          </p:txBody>
        </p:sp>
      </p:grpSp>
      <p:grpSp>
        <p:nvGrpSpPr>
          <p:cNvPr id="5" name="Group 5"/>
          <p:cNvGrpSpPr/>
          <p:nvPr/>
        </p:nvGrpSpPr>
        <p:grpSpPr>
          <a:xfrm>
            <a:off x="-439741" y="-498094"/>
            <a:ext cx="1739072" cy="175368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24906" r="-24906"/>
              </a:stretch>
            </a:blipFill>
            <a:ln cap="sq">
              <a:noFill/>
              <a:prstDash val="solid"/>
              <a:miter/>
            </a:ln>
          </p:spPr>
          <p:txBody>
            <a:bodyPr/>
            <a:lstStyle/>
            <a:p>
              <a:endParaRPr lang="en-GB"/>
            </a:p>
          </p:txBody>
        </p:sp>
      </p:grpSp>
      <p:grpSp>
        <p:nvGrpSpPr>
          <p:cNvPr id="7" name="Group 7"/>
          <p:cNvGrpSpPr/>
          <p:nvPr/>
        </p:nvGrpSpPr>
        <p:grpSpPr>
          <a:xfrm rot="-5400000">
            <a:off x="-2141088" y="-2187967"/>
            <a:ext cx="4349153" cy="2814680"/>
            <a:chOff x="-812555" y="38100"/>
            <a:chExt cx="1549155" cy="978862"/>
          </a:xfrm>
        </p:grpSpPr>
        <p:sp>
          <p:nvSpPr>
            <p:cNvPr id="8" name="Freeform 8"/>
            <p:cNvSpPr/>
            <p:nvPr/>
          </p:nvSpPr>
          <p:spPr>
            <a:xfrm>
              <a:off x="-812555" y="342626"/>
              <a:ext cx="727110" cy="674336"/>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FFFFF"/>
              </a:solidFill>
              <a:prstDash val="solid"/>
              <a:miter/>
            </a:ln>
          </p:spPr>
          <p:txBody>
            <a:bodyPr/>
            <a:lstStyle/>
            <a:p>
              <a:endParaRPr lang="en-GB"/>
            </a:p>
          </p:txBody>
        </p:sp>
        <p:sp>
          <p:nvSpPr>
            <p:cNvPr id="9" name="TextBox 9"/>
            <p:cNvSpPr txBox="1"/>
            <p:nvPr/>
          </p:nvSpPr>
          <p:spPr>
            <a:xfrm>
              <a:off x="76200" y="38100"/>
              <a:ext cx="660400" cy="698500"/>
            </a:xfrm>
            <a:prstGeom prst="rect">
              <a:avLst/>
            </a:prstGeom>
          </p:spPr>
          <p:txBody>
            <a:bodyPr lIns="39815" tIns="39815" rIns="39815" bIns="39815" rtlCol="0" anchor="ctr"/>
            <a:lstStyle/>
            <a:p>
              <a:pPr algn="ctr">
                <a:lnSpc>
                  <a:spcPts val="2018"/>
                </a:lnSpc>
                <a:spcBef>
                  <a:spcPct val="0"/>
                </a:spcBef>
              </a:pPr>
              <a:endParaRPr/>
            </a:p>
          </p:txBody>
        </p:sp>
      </p:grpSp>
      <p:grpSp>
        <p:nvGrpSpPr>
          <p:cNvPr id="10" name="Group 10"/>
          <p:cNvGrpSpPr/>
          <p:nvPr/>
        </p:nvGrpSpPr>
        <p:grpSpPr>
          <a:xfrm rot="-5400000">
            <a:off x="1112866" y="574794"/>
            <a:ext cx="931261" cy="931261"/>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78A0"/>
            </a:solidFill>
          </p:spPr>
          <p:txBody>
            <a:bodyPr/>
            <a:lstStyle/>
            <a:p>
              <a:endParaRPr lang="en-GB"/>
            </a:p>
          </p:txBody>
        </p:sp>
        <p:sp>
          <p:nvSpPr>
            <p:cNvPr id="12" name="TextBox 12"/>
            <p:cNvSpPr txBox="1"/>
            <p:nvPr/>
          </p:nvSpPr>
          <p:spPr>
            <a:xfrm>
              <a:off x="76200" y="47625"/>
              <a:ext cx="660400" cy="688975"/>
            </a:xfrm>
            <a:prstGeom prst="rect">
              <a:avLst/>
            </a:prstGeom>
          </p:spPr>
          <p:txBody>
            <a:bodyPr lIns="39815" tIns="39815" rIns="39815" bIns="39815" rtlCol="0" anchor="ctr"/>
            <a:lstStyle/>
            <a:p>
              <a:pPr algn="ctr">
                <a:lnSpc>
                  <a:spcPts val="1609"/>
                </a:lnSpc>
                <a:spcBef>
                  <a:spcPct val="0"/>
                </a:spcBef>
              </a:pPr>
              <a:endParaRPr/>
            </a:p>
          </p:txBody>
        </p:sp>
      </p:grpSp>
      <p:grpSp>
        <p:nvGrpSpPr>
          <p:cNvPr id="13" name="Group 13"/>
          <p:cNvGrpSpPr/>
          <p:nvPr/>
        </p:nvGrpSpPr>
        <p:grpSpPr>
          <a:xfrm rot="-5400000">
            <a:off x="3137252" y="-506154"/>
            <a:ext cx="932188" cy="932188"/>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78A0"/>
            </a:solidFill>
          </p:spPr>
          <p:txBody>
            <a:bodyPr/>
            <a:lstStyle/>
            <a:p>
              <a:endParaRPr lang="en-GB"/>
            </a:p>
          </p:txBody>
        </p:sp>
        <p:sp>
          <p:nvSpPr>
            <p:cNvPr id="15" name="TextBox 15"/>
            <p:cNvSpPr txBox="1"/>
            <p:nvPr/>
          </p:nvSpPr>
          <p:spPr>
            <a:xfrm>
              <a:off x="76200" y="47625"/>
              <a:ext cx="660400" cy="688975"/>
            </a:xfrm>
            <a:prstGeom prst="rect">
              <a:avLst/>
            </a:prstGeom>
          </p:spPr>
          <p:txBody>
            <a:bodyPr lIns="39815" tIns="39815" rIns="39815" bIns="39815" rtlCol="0" anchor="ctr"/>
            <a:lstStyle/>
            <a:p>
              <a:pPr algn="ctr">
                <a:lnSpc>
                  <a:spcPts val="1609"/>
                </a:lnSpc>
                <a:spcBef>
                  <a:spcPct val="0"/>
                </a:spcBef>
              </a:pPr>
              <a:endParaRPr/>
            </a:p>
          </p:txBody>
        </p:sp>
      </p:grpSp>
      <p:grpSp>
        <p:nvGrpSpPr>
          <p:cNvPr id="16" name="Group 16"/>
          <p:cNvGrpSpPr/>
          <p:nvPr/>
        </p:nvGrpSpPr>
        <p:grpSpPr>
          <a:xfrm rot="-5400000">
            <a:off x="2723348" y="7190211"/>
            <a:ext cx="1984127" cy="1984127"/>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78A0"/>
            </a:solidFill>
          </p:spPr>
          <p:txBody>
            <a:bodyPr/>
            <a:lstStyle/>
            <a:p>
              <a:endParaRPr lang="en-GB"/>
            </a:p>
          </p:txBody>
        </p:sp>
        <p:sp>
          <p:nvSpPr>
            <p:cNvPr id="18" name="TextBox 18"/>
            <p:cNvSpPr txBox="1"/>
            <p:nvPr/>
          </p:nvSpPr>
          <p:spPr>
            <a:xfrm>
              <a:off x="76200" y="47625"/>
              <a:ext cx="660400" cy="688975"/>
            </a:xfrm>
            <a:prstGeom prst="rect">
              <a:avLst/>
            </a:prstGeom>
          </p:spPr>
          <p:txBody>
            <a:bodyPr lIns="39815" tIns="39815" rIns="39815" bIns="39815" rtlCol="0" anchor="ctr"/>
            <a:lstStyle/>
            <a:p>
              <a:pPr algn="ctr">
                <a:lnSpc>
                  <a:spcPts val="1609"/>
                </a:lnSpc>
                <a:spcBef>
                  <a:spcPct val="0"/>
                </a:spcBef>
              </a:pPr>
              <a:endParaRPr/>
            </a:p>
          </p:txBody>
        </p:sp>
      </p:grpSp>
      <p:sp>
        <p:nvSpPr>
          <p:cNvPr id="19" name="Freeform 19"/>
          <p:cNvSpPr/>
          <p:nvPr/>
        </p:nvSpPr>
        <p:spPr>
          <a:xfrm>
            <a:off x="1230314" y="749609"/>
            <a:ext cx="657049" cy="465908"/>
          </a:xfrm>
          <a:custGeom>
            <a:avLst/>
            <a:gdLst/>
            <a:ahLst/>
            <a:cxnLst/>
            <a:rect l="l" t="t" r="r" b="b"/>
            <a:pathLst>
              <a:path w="657049" h="465908">
                <a:moveTo>
                  <a:pt x="0" y="0"/>
                </a:moveTo>
                <a:lnTo>
                  <a:pt x="657049" y="0"/>
                </a:lnTo>
                <a:lnTo>
                  <a:pt x="657049" y="465907"/>
                </a:lnTo>
                <a:lnTo>
                  <a:pt x="0" y="4659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0" name="Freeform 20"/>
          <p:cNvSpPr/>
          <p:nvPr/>
        </p:nvSpPr>
        <p:spPr>
          <a:xfrm>
            <a:off x="7393667" y="1852195"/>
            <a:ext cx="2914054" cy="1358678"/>
          </a:xfrm>
          <a:custGeom>
            <a:avLst/>
            <a:gdLst/>
            <a:ahLst/>
            <a:cxnLst/>
            <a:rect l="l" t="t" r="r" b="b"/>
            <a:pathLst>
              <a:path w="2914054" h="1358678">
                <a:moveTo>
                  <a:pt x="0" y="0"/>
                </a:moveTo>
                <a:lnTo>
                  <a:pt x="2914054" y="0"/>
                </a:lnTo>
                <a:lnTo>
                  <a:pt x="2914054" y="1358678"/>
                </a:lnTo>
                <a:lnTo>
                  <a:pt x="0" y="1358678"/>
                </a:lnTo>
                <a:lnTo>
                  <a:pt x="0" y="0"/>
                </a:lnTo>
                <a:close/>
              </a:path>
            </a:pathLst>
          </a:custGeom>
          <a:blipFill>
            <a:blip r:embed="rId5"/>
            <a:stretch>
              <a:fillRect/>
            </a:stretch>
          </a:blipFill>
        </p:spPr>
        <p:txBody>
          <a:bodyPr/>
          <a:lstStyle/>
          <a:p>
            <a:endParaRPr lang="en-GB" dirty="0"/>
          </a:p>
        </p:txBody>
      </p:sp>
      <p:sp>
        <p:nvSpPr>
          <p:cNvPr id="21" name="TextBox 21"/>
          <p:cNvSpPr txBox="1"/>
          <p:nvPr/>
        </p:nvSpPr>
        <p:spPr>
          <a:xfrm>
            <a:off x="83550" y="1527220"/>
            <a:ext cx="3412102" cy="778791"/>
          </a:xfrm>
          <a:prstGeom prst="rect">
            <a:avLst/>
          </a:prstGeom>
        </p:spPr>
        <p:txBody>
          <a:bodyPr lIns="0" tIns="0" rIns="0" bIns="0" rtlCol="0" anchor="t">
            <a:spAutoFit/>
          </a:bodyPr>
          <a:lstStyle/>
          <a:p>
            <a:pPr algn="ctr">
              <a:lnSpc>
                <a:spcPts val="2871"/>
              </a:lnSpc>
            </a:pPr>
            <a:r>
              <a:rPr lang="en-US" sz="3190" spc="54" dirty="0">
                <a:solidFill>
                  <a:srgbClr val="FFFFFF"/>
                </a:solidFill>
                <a:latin typeface="Boston Angel"/>
                <a:ea typeface="Boston Angel"/>
                <a:cs typeface="Boston Angel"/>
                <a:sym typeface="Boston Angel"/>
              </a:rPr>
              <a:t>What are ‘Barriers to attendance’?</a:t>
            </a:r>
          </a:p>
        </p:txBody>
      </p:sp>
      <p:sp>
        <p:nvSpPr>
          <p:cNvPr id="22" name="TextBox 22"/>
          <p:cNvSpPr txBox="1"/>
          <p:nvPr/>
        </p:nvSpPr>
        <p:spPr>
          <a:xfrm>
            <a:off x="7340261" y="5881207"/>
            <a:ext cx="3252777" cy="1398332"/>
          </a:xfrm>
          <a:prstGeom prst="rect">
            <a:avLst/>
          </a:prstGeom>
        </p:spPr>
        <p:txBody>
          <a:bodyPr wrap="square" lIns="0" tIns="0" rIns="0" bIns="0" rtlCol="0" anchor="t">
            <a:spAutoFit/>
          </a:bodyPr>
          <a:lstStyle/>
          <a:p>
            <a:pPr algn="ctr">
              <a:lnSpc>
                <a:spcPts val="1584"/>
              </a:lnSpc>
              <a:spcBef>
                <a:spcPct val="0"/>
              </a:spcBef>
            </a:pPr>
            <a:r>
              <a:rPr lang="en-US" sz="1131" dirty="0">
                <a:solidFill>
                  <a:srgbClr val="FFFFFF"/>
                </a:solidFill>
                <a:latin typeface="Montserrat"/>
                <a:ea typeface="Montserrat"/>
                <a:cs typeface="Montserrat"/>
                <a:sym typeface="Montserrat"/>
              </a:rPr>
              <a:t>Barriers to attendance can occur when</a:t>
            </a:r>
            <a:r>
              <a:rPr lang="en-US" sz="1131" b="1" dirty="0">
                <a:solidFill>
                  <a:srgbClr val="FFFFFF"/>
                </a:solidFill>
                <a:latin typeface="Montserrat Bold"/>
                <a:ea typeface="Montserrat Bold"/>
                <a:cs typeface="Montserrat Bold"/>
                <a:sym typeface="Montserrat Bold"/>
              </a:rPr>
              <a:t> “stress exceeds support, when risks are greater than resilience and when ‘pull’ factors that promote school non-attendance overcome the ‘push’ factors that encourage attendance” </a:t>
            </a:r>
          </a:p>
          <a:p>
            <a:pPr algn="ctr">
              <a:lnSpc>
                <a:spcPts val="1440"/>
              </a:lnSpc>
              <a:spcBef>
                <a:spcPct val="0"/>
              </a:spcBef>
            </a:pPr>
            <a:r>
              <a:rPr lang="en-US" sz="1028" dirty="0">
                <a:solidFill>
                  <a:srgbClr val="FFFFFF"/>
                </a:solidFill>
                <a:latin typeface="Montserrat"/>
                <a:ea typeface="Montserrat"/>
                <a:cs typeface="Montserrat"/>
                <a:sym typeface="Montserrat"/>
              </a:rPr>
              <a:t>(</a:t>
            </a:r>
            <a:r>
              <a:rPr lang="en-US" sz="1028" dirty="0" err="1">
                <a:solidFill>
                  <a:srgbClr val="FFFFFF"/>
                </a:solidFill>
                <a:latin typeface="Montserrat"/>
                <a:ea typeface="Montserrat"/>
                <a:cs typeface="Montserrat"/>
                <a:sym typeface="Montserrat"/>
              </a:rPr>
              <a:t>Thambirajah</a:t>
            </a:r>
            <a:r>
              <a:rPr lang="en-US" sz="1028" dirty="0">
                <a:solidFill>
                  <a:srgbClr val="FFFFFF"/>
                </a:solidFill>
                <a:latin typeface="Montserrat"/>
                <a:ea typeface="Montserrat"/>
                <a:cs typeface="Montserrat"/>
                <a:sym typeface="Montserrat"/>
              </a:rPr>
              <a:t> et al, 2008: pg. 33).</a:t>
            </a:r>
          </a:p>
        </p:txBody>
      </p:sp>
      <p:sp>
        <p:nvSpPr>
          <p:cNvPr id="23" name="TextBox 23"/>
          <p:cNvSpPr txBox="1"/>
          <p:nvPr/>
        </p:nvSpPr>
        <p:spPr>
          <a:xfrm>
            <a:off x="3858182" y="6390255"/>
            <a:ext cx="2971652" cy="1076770"/>
          </a:xfrm>
          <a:prstGeom prst="rect">
            <a:avLst/>
          </a:prstGeom>
        </p:spPr>
        <p:txBody>
          <a:bodyPr lIns="0" tIns="0" rIns="0" bIns="0" rtlCol="0" anchor="t">
            <a:spAutoFit/>
          </a:bodyPr>
          <a:lstStyle/>
          <a:p>
            <a:pPr algn="ctr">
              <a:lnSpc>
                <a:spcPts val="1679"/>
              </a:lnSpc>
              <a:spcBef>
                <a:spcPct val="0"/>
              </a:spcBef>
            </a:pPr>
            <a:r>
              <a:rPr lang="en-US" sz="1300" dirty="0">
                <a:solidFill>
                  <a:srgbClr val="000000"/>
                </a:solidFill>
                <a:latin typeface="Montserrat"/>
                <a:ea typeface="Montserrat"/>
                <a:cs typeface="Montserrat"/>
                <a:sym typeface="Montserrat"/>
              </a:rPr>
              <a:t>Attendance is not fixed and can vary according to the child’s emotional wellbeing and resilience and/or support offered by the school and family.</a:t>
            </a:r>
          </a:p>
        </p:txBody>
      </p:sp>
      <p:grpSp>
        <p:nvGrpSpPr>
          <p:cNvPr id="24" name="Group 24"/>
          <p:cNvGrpSpPr/>
          <p:nvPr/>
        </p:nvGrpSpPr>
        <p:grpSpPr>
          <a:xfrm rot="-5400000">
            <a:off x="6647764" y="6968667"/>
            <a:ext cx="1264284" cy="126428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FFFFF"/>
              </a:solidFill>
              <a:prstDash val="solid"/>
              <a:miter/>
            </a:ln>
          </p:spPr>
          <p:txBody>
            <a:bodyPr/>
            <a:lstStyle/>
            <a:p>
              <a:endParaRPr lang="en-GB"/>
            </a:p>
          </p:txBody>
        </p:sp>
        <p:sp>
          <p:nvSpPr>
            <p:cNvPr id="26" name="TextBox 26"/>
            <p:cNvSpPr txBox="1"/>
            <p:nvPr/>
          </p:nvSpPr>
          <p:spPr>
            <a:xfrm>
              <a:off x="76200" y="38100"/>
              <a:ext cx="660400" cy="698500"/>
            </a:xfrm>
            <a:prstGeom prst="rect">
              <a:avLst/>
            </a:prstGeom>
          </p:spPr>
          <p:txBody>
            <a:bodyPr lIns="39815" tIns="39815" rIns="39815" bIns="39815" rtlCol="0" anchor="ctr"/>
            <a:lstStyle/>
            <a:p>
              <a:pPr algn="ctr">
                <a:lnSpc>
                  <a:spcPts val="2018"/>
                </a:lnSpc>
                <a:spcBef>
                  <a:spcPct val="0"/>
                </a:spcBef>
              </a:pPr>
              <a:endParaRPr/>
            </a:p>
          </p:txBody>
        </p:sp>
      </p:grpSp>
      <p:sp>
        <p:nvSpPr>
          <p:cNvPr id="28" name="TextBox 28"/>
          <p:cNvSpPr txBox="1"/>
          <p:nvPr/>
        </p:nvSpPr>
        <p:spPr>
          <a:xfrm>
            <a:off x="3833422" y="301761"/>
            <a:ext cx="3021172" cy="994203"/>
          </a:xfrm>
          <a:prstGeom prst="rect">
            <a:avLst/>
          </a:prstGeom>
        </p:spPr>
        <p:txBody>
          <a:bodyPr lIns="0" tIns="0" rIns="0" bIns="0" rtlCol="0" anchor="t">
            <a:spAutoFit/>
          </a:bodyPr>
          <a:lstStyle/>
          <a:p>
            <a:pPr algn="ctr">
              <a:lnSpc>
                <a:spcPts val="3644"/>
              </a:lnSpc>
            </a:pPr>
            <a:r>
              <a:rPr lang="en-US" sz="4049" spc="68">
                <a:solidFill>
                  <a:srgbClr val="1278A0"/>
                </a:solidFill>
                <a:latin typeface="Boston Angel"/>
                <a:ea typeface="Boston Angel"/>
                <a:cs typeface="Boston Angel"/>
                <a:sym typeface="Boston Angel"/>
              </a:rPr>
              <a:t>The Anxiety Cycle</a:t>
            </a:r>
          </a:p>
        </p:txBody>
      </p:sp>
      <p:sp>
        <p:nvSpPr>
          <p:cNvPr id="29" name="TextBox 29"/>
          <p:cNvSpPr txBox="1"/>
          <p:nvPr/>
        </p:nvSpPr>
        <p:spPr>
          <a:xfrm>
            <a:off x="3833422" y="1393949"/>
            <a:ext cx="2966107" cy="1895475"/>
          </a:xfrm>
          <a:prstGeom prst="rect">
            <a:avLst/>
          </a:prstGeom>
        </p:spPr>
        <p:txBody>
          <a:bodyPr lIns="0" tIns="0" rIns="0" bIns="0" rtlCol="0" anchor="t">
            <a:spAutoFit/>
          </a:bodyPr>
          <a:lstStyle/>
          <a:p>
            <a:pPr algn="ctr">
              <a:lnSpc>
                <a:spcPts val="1719"/>
              </a:lnSpc>
            </a:pPr>
            <a:r>
              <a:rPr lang="en-US" sz="1432" dirty="0">
                <a:solidFill>
                  <a:srgbClr val="000000"/>
                </a:solidFill>
                <a:latin typeface="Montserrat"/>
                <a:ea typeface="Montserrat"/>
                <a:cs typeface="Montserrat"/>
                <a:sym typeface="Montserrat"/>
              </a:rPr>
              <a:t>Anxiety affects the body, mind, and </a:t>
            </a:r>
            <a:r>
              <a:rPr lang="en-US" sz="1432" dirty="0" err="1">
                <a:solidFill>
                  <a:srgbClr val="000000"/>
                </a:solidFill>
                <a:latin typeface="Montserrat"/>
                <a:ea typeface="Montserrat"/>
                <a:cs typeface="Montserrat"/>
                <a:sym typeface="Montserrat"/>
              </a:rPr>
              <a:t>behaviour</a:t>
            </a:r>
            <a:r>
              <a:rPr lang="en-US" sz="1432" dirty="0">
                <a:solidFill>
                  <a:srgbClr val="000000"/>
                </a:solidFill>
                <a:latin typeface="Montserrat"/>
                <a:ea typeface="Montserrat"/>
                <a:cs typeface="Montserrat"/>
                <a:sym typeface="Montserrat"/>
              </a:rPr>
              <a:t>. It can become a cycle. An example may be:</a:t>
            </a:r>
          </a:p>
          <a:p>
            <a:pPr algn="l">
              <a:lnSpc>
                <a:spcPts val="1719"/>
              </a:lnSpc>
            </a:pPr>
            <a:r>
              <a:rPr lang="en-US" sz="1432" b="1" dirty="0">
                <a:solidFill>
                  <a:srgbClr val="1278A0"/>
                </a:solidFill>
                <a:latin typeface="Montserrat Bold"/>
                <a:ea typeface="Montserrat Bold"/>
                <a:cs typeface="Montserrat Bold"/>
                <a:sym typeface="Montserrat Bold"/>
              </a:rPr>
              <a:t>Thoughts:</a:t>
            </a:r>
            <a:r>
              <a:rPr lang="en-US" sz="1432" dirty="0">
                <a:solidFill>
                  <a:srgbClr val="1278A0"/>
                </a:solidFill>
                <a:latin typeface="Montserrat"/>
                <a:ea typeface="Montserrat"/>
                <a:cs typeface="Montserrat"/>
                <a:sym typeface="Montserrat"/>
              </a:rPr>
              <a:t> </a:t>
            </a:r>
            <a:r>
              <a:rPr lang="en-US" sz="1432" dirty="0">
                <a:solidFill>
                  <a:srgbClr val="000000"/>
                </a:solidFill>
                <a:latin typeface="Montserrat"/>
                <a:ea typeface="Montserrat"/>
                <a:cs typeface="Montserrat"/>
                <a:sym typeface="Montserrat"/>
              </a:rPr>
              <a:t>"This work is too hard."</a:t>
            </a:r>
          </a:p>
          <a:p>
            <a:pPr algn="l">
              <a:lnSpc>
                <a:spcPts val="1719"/>
              </a:lnSpc>
            </a:pPr>
            <a:r>
              <a:rPr lang="en-US" sz="1432" b="1" dirty="0">
                <a:solidFill>
                  <a:srgbClr val="1278A0"/>
                </a:solidFill>
                <a:latin typeface="Montserrat Bold"/>
                <a:ea typeface="Montserrat Bold"/>
                <a:cs typeface="Montserrat Bold"/>
                <a:sym typeface="Montserrat Bold"/>
              </a:rPr>
              <a:t>Feelings: </a:t>
            </a:r>
            <a:r>
              <a:rPr lang="en-US" sz="1432" dirty="0">
                <a:solidFill>
                  <a:srgbClr val="000000"/>
                </a:solidFill>
                <a:latin typeface="Montserrat"/>
                <a:ea typeface="Montserrat"/>
                <a:cs typeface="Montserrat"/>
                <a:sym typeface="Montserrat"/>
              </a:rPr>
              <a:t>Worry, fear</a:t>
            </a:r>
          </a:p>
          <a:p>
            <a:pPr algn="l">
              <a:lnSpc>
                <a:spcPts val="1719"/>
              </a:lnSpc>
            </a:pPr>
            <a:r>
              <a:rPr lang="en-US" sz="1432" b="1" dirty="0">
                <a:solidFill>
                  <a:srgbClr val="1278A0"/>
                </a:solidFill>
                <a:latin typeface="Montserrat Bold"/>
                <a:ea typeface="Montserrat Bold"/>
                <a:cs typeface="Montserrat Bold"/>
                <a:sym typeface="Montserrat Bold"/>
              </a:rPr>
              <a:t>Sensations:</a:t>
            </a:r>
            <a:r>
              <a:rPr lang="en-US" sz="1432" dirty="0">
                <a:solidFill>
                  <a:srgbClr val="000000"/>
                </a:solidFill>
                <a:latin typeface="Montserrat"/>
                <a:ea typeface="Montserrat"/>
                <a:cs typeface="Montserrat"/>
                <a:sym typeface="Montserrat"/>
              </a:rPr>
              <a:t> Heart racing, tears</a:t>
            </a:r>
          </a:p>
          <a:p>
            <a:pPr algn="l">
              <a:lnSpc>
                <a:spcPts val="1719"/>
              </a:lnSpc>
              <a:spcBef>
                <a:spcPct val="0"/>
              </a:spcBef>
            </a:pPr>
            <a:r>
              <a:rPr lang="en-US" sz="1432" b="1" dirty="0" err="1">
                <a:solidFill>
                  <a:srgbClr val="1278A0"/>
                </a:solidFill>
                <a:latin typeface="Montserrat Bold"/>
                <a:ea typeface="Montserrat Bold"/>
                <a:cs typeface="Montserrat Bold"/>
                <a:sym typeface="Montserrat Bold"/>
              </a:rPr>
              <a:t>Behaviours</a:t>
            </a:r>
            <a:r>
              <a:rPr lang="en-US" sz="1432" b="1" dirty="0">
                <a:solidFill>
                  <a:srgbClr val="1278A0"/>
                </a:solidFill>
                <a:latin typeface="Montserrat Bold"/>
                <a:ea typeface="Montserrat Bold"/>
                <a:cs typeface="Montserrat Bold"/>
                <a:sym typeface="Montserrat Bold"/>
              </a:rPr>
              <a:t>:</a:t>
            </a:r>
            <a:r>
              <a:rPr lang="en-US" sz="1432" dirty="0">
                <a:solidFill>
                  <a:srgbClr val="000000"/>
                </a:solidFill>
                <a:latin typeface="Montserrat"/>
                <a:ea typeface="Montserrat"/>
                <a:cs typeface="Montserrat"/>
                <a:sym typeface="Montserrat"/>
              </a:rPr>
              <a:t> Avoidance or refusal to attend</a:t>
            </a:r>
          </a:p>
        </p:txBody>
      </p:sp>
      <p:sp>
        <p:nvSpPr>
          <p:cNvPr id="30" name="TextBox 30"/>
          <p:cNvSpPr txBox="1"/>
          <p:nvPr/>
        </p:nvSpPr>
        <p:spPr>
          <a:xfrm>
            <a:off x="7267721" y="257677"/>
            <a:ext cx="2984251" cy="957860"/>
          </a:xfrm>
          <a:prstGeom prst="rect">
            <a:avLst/>
          </a:prstGeom>
        </p:spPr>
        <p:txBody>
          <a:bodyPr lIns="0" tIns="0" rIns="0" bIns="0" rtlCol="0" anchor="t">
            <a:spAutoFit/>
          </a:bodyPr>
          <a:lstStyle/>
          <a:p>
            <a:pPr algn="ctr">
              <a:lnSpc>
                <a:spcPts val="3501"/>
              </a:lnSpc>
            </a:pPr>
            <a:r>
              <a:rPr lang="en-US" sz="3890" spc="66">
                <a:solidFill>
                  <a:srgbClr val="FFFFFF"/>
                </a:solidFill>
                <a:latin typeface="Boston Angel"/>
                <a:ea typeface="Boston Angel"/>
                <a:cs typeface="Boston Angel"/>
                <a:sym typeface="Boston Angel"/>
              </a:rPr>
              <a:t>Push and Pull Factors</a:t>
            </a:r>
          </a:p>
        </p:txBody>
      </p:sp>
      <p:sp>
        <p:nvSpPr>
          <p:cNvPr id="31" name="TextBox 31"/>
          <p:cNvSpPr txBox="1"/>
          <p:nvPr/>
        </p:nvSpPr>
        <p:spPr>
          <a:xfrm>
            <a:off x="7267721" y="1137078"/>
            <a:ext cx="3165947" cy="667059"/>
          </a:xfrm>
          <a:prstGeom prst="rect">
            <a:avLst/>
          </a:prstGeom>
        </p:spPr>
        <p:txBody>
          <a:bodyPr lIns="0" tIns="0" rIns="0" bIns="0" rtlCol="0" anchor="t">
            <a:spAutoFit/>
          </a:bodyPr>
          <a:lstStyle/>
          <a:p>
            <a:pPr algn="l">
              <a:lnSpc>
                <a:spcPts val="1750"/>
              </a:lnSpc>
              <a:spcBef>
                <a:spcPct val="0"/>
              </a:spcBef>
            </a:pPr>
            <a:r>
              <a:rPr lang="en-US" sz="1459" dirty="0">
                <a:solidFill>
                  <a:srgbClr val="FFFFFF"/>
                </a:solidFill>
                <a:latin typeface="Montserrat"/>
                <a:ea typeface="Montserrat"/>
                <a:cs typeface="Montserrat"/>
                <a:sym typeface="Montserrat"/>
              </a:rPr>
              <a:t>This model helps explain what may affect a child’s attendance at school:</a:t>
            </a:r>
          </a:p>
        </p:txBody>
      </p:sp>
      <p:sp>
        <p:nvSpPr>
          <p:cNvPr id="32" name="TextBox 32"/>
          <p:cNvSpPr txBox="1"/>
          <p:nvPr/>
        </p:nvSpPr>
        <p:spPr>
          <a:xfrm>
            <a:off x="171502" y="2193906"/>
            <a:ext cx="3279329" cy="2238158"/>
          </a:xfrm>
          <a:prstGeom prst="rect">
            <a:avLst/>
          </a:prstGeom>
        </p:spPr>
        <p:txBody>
          <a:bodyPr wrap="square" lIns="0" tIns="0" rIns="0" bIns="0" rtlCol="0" anchor="t">
            <a:spAutoFit/>
          </a:bodyPr>
          <a:lstStyle/>
          <a:p>
            <a:pPr algn="ctr">
              <a:lnSpc>
                <a:spcPts val="1630"/>
              </a:lnSpc>
            </a:pPr>
            <a:r>
              <a:rPr lang="en-GB" sz="1359" dirty="0">
                <a:solidFill>
                  <a:srgbClr val="FFFFFF"/>
                </a:solidFill>
                <a:latin typeface="Montserrat"/>
              </a:rPr>
              <a:t>There are unique and sometimes complex reasons (experiences and emotional responses) that can become barriers to some young people attending school. They may experience emotions such as fear, anxiety and  overwhelm, despite wanting to attend school.</a:t>
            </a:r>
            <a:endParaRPr lang="en-US" sz="800" dirty="0">
              <a:solidFill>
                <a:srgbClr val="FFFFFF"/>
              </a:solidFill>
              <a:latin typeface="Montserrat"/>
              <a:ea typeface="Montserrat"/>
              <a:cs typeface="Montserrat"/>
              <a:sym typeface="Montserrat"/>
            </a:endParaRPr>
          </a:p>
          <a:p>
            <a:pPr algn="ctr">
              <a:lnSpc>
                <a:spcPts val="1630"/>
              </a:lnSpc>
            </a:pPr>
            <a:r>
              <a:rPr lang="en-US" sz="1359" dirty="0">
                <a:solidFill>
                  <a:srgbClr val="FFFFFF"/>
                </a:solidFill>
                <a:latin typeface="Montserrat"/>
                <a:ea typeface="Montserrat"/>
                <a:cs typeface="Montserrat"/>
                <a:sym typeface="Montserrat"/>
              </a:rPr>
              <a:t>These children often want to go to school—but feel overwhelmed by anxiety or fear.</a:t>
            </a:r>
          </a:p>
        </p:txBody>
      </p:sp>
      <p:sp>
        <p:nvSpPr>
          <p:cNvPr id="33" name="TextBox 33"/>
          <p:cNvSpPr txBox="1"/>
          <p:nvPr/>
        </p:nvSpPr>
        <p:spPr>
          <a:xfrm>
            <a:off x="7131396" y="3289424"/>
            <a:ext cx="3438596" cy="1293431"/>
          </a:xfrm>
          <a:prstGeom prst="rect">
            <a:avLst/>
          </a:prstGeom>
        </p:spPr>
        <p:txBody>
          <a:bodyPr lIns="0" tIns="0" rIns="0" bIns="0" rtlCol="0" anchor="t">
            <a:spAutoFit/>
          </a:bodyPr>
          <a:lstStyle/>
          <a:p>
            <a:pPr algn="l">
              <a:lnSpc>
                <a:spcPts val="1750"/>
              </a:lnSpc>
            </a:pPr>
            <a:r>
              <a:rPr lang="en-US" sz="1459" b="1" dirty="0">
                <a:solidFill>
                  <a:srgbClr val="FFFFFF"/>
                </a:solidFill>
                <a:latin typeface="Montserrat Bold"/>
                <a:ea typeface="Montserrat Bold"/>
                <a:cs typeface="Montserrat Bold"/>
                <a:sym typeface="Montserrat Bold"/>
              </a:rPr>
              <a:t>Push Factors </a:t>
            </a:r>
            <a:r>
              <a:rPr lang="en-US" sz="1459" dirty="0">
                <a:solidFill>
                  <a:srgbClr val="FFFFFF"/>
                </a:solidFill>
                <a:latin typeface="Montserrat"/>
                <a:ea typeface="Montserrat"/>
                <a:cs typeface="Montserrat"/>
                <a:sym typeface="Montserrat"/>
              </a:rPr>
              <a:t>– Factors which encourage school attendance</a:t>
            </a:r>
          </a:p>
          <a:p>
            <a:pPr marL="293411" lvl="1" indent="-146706" algn="l">
              <a:lnSpc>
                <a:spcPts val="1630"/>
              </a:lnSpc>
              <a:buFont typeface="Arial"/>
              <a:buChar char="•"/>
            </a:pPr>
            <a:r>
              <a:rPr lang="en-US" sz="1359" dirty="0">
                <a:solidFill>
                  <a:srgbClr val="FFFFFF"/>
                </a:solidFill>
                <a:latin typeface="Montserrat"/>
                <a:ea typeface="Montserrat"/>
                <a:cs typeface="Montserrat"/>
                <a:sym typeface="Montserrat"/>
              </a:rPr>
              <a:t>Positive peer relationships</a:t>
            </a:r>
          </a:p>
          <a:p>
            <a:pPr marL="293411" lvl="1" indent="-146706" algn="l">
              <a:lnSpc>
                <a:spcPts val="1630"/>
              </a:lnSpc>
              <a:buFont typeface="Arial"/>
              <a:buChar char="•"/>
            </a:pPr>
            <a:r>
              <a:rPr lang="en-US" sz="1359" dirty="0">
                <a:solidFill>
                  <a:srgbClr val="FFFFFF"/>
                </a:solidFill>
                <a:latin typeface="Montserrat"/>
                <a:ea typeface="Montserrat"/>
                <a:cs typeface="Montserrat"/>
                <a:sym typeface="Montserrat"/>
              </a:rPr>
              <a:t>Enjoyment of subjects</a:t>
            </a:r>
          </a:p>
          <a:p>
            <a:pPr marL="293411" lvl="1" indent="-146706" algn="l">
              <a:lnSpc>
                <a:spcPts val="1630"/>
              </a:lnSpc>
              <a:buFont typeface="Arial"/>
              <a:buChar char="•"/>
            </a:pPr>
            <a:r>
              <a:rPr lang="en-US" sz="1359" dirty="0">
                <a:solidFill>
                  <a:srgbClr val="FFFFFF"/>
                </a:solidFill>
                <a:latin typeface="Montserrat"/>
                <a:ea typeface="Montserrat"/>
                <a:cs typeface="Montserrat"/>
                <a:sym typeface="Montserrat"/>
              </a:rPr>
              <a:t>Feeling safe and supported</a:t>
            </a:r>
          </a:p>
          <a:p>
            <a:pPr algn="l">
              <a:lnSpc>
                <a:spcPts val="1750"/>
              </a:lnSpc>
              <a:spcBef>
                <a:spcPct val="0"/>
              </a:spcBef>
            </a:pPr>
            <a:endParaRPr lang="en-US" sz="1359" dirty="0">
              <a:solidFill>
                <a:srgbClr val="FFFFFF"/>
              </a:solidFill>
              <a:latin typeface="Montserrat"/>
              <a:ea typeface="Montserrat"/>
              <a:cs typeface="Montserrat"/>
              <a:sym typeface="Montserrat"/>
            </a:endParaRPr>
          </a:p>
        </p:txBody>
      </p:sp>
      <p:sp>
        <p:nvSpPr>
          <p:cNvPr id="34" name="TextBox 34"/>
          <p:cNvSpPr txBox="1"/>
          <p:nvPr/>
        </p:nvSpPr>
        <p:spPr>
          <a:xfrm>
            <a:off x="260974" y="4506860"/>
            <a:ext cx="3252777" cy="1181100"/>
          </a:xfrm>
          <a:prstGeom prst="rect">
            <a:avLst/>
          </a:prstGeom>
        </p:spPr>
        <p:txBody>
          <a:bodyPr lIns="0" tIns="0" rIns="0" bIns="0" rtlCol="0" anchor="t">
            <a:spAutoFit/>
          </a:bodyPr>
          <a:lstStyle/>
          <a:p>
            <a:pPr algn="l">
              <a:lnSpc>
                <a:spcPts val="1652"/>
              </a:lnSpc>
            </a:pPr>
            <a:r>
              <a:rPr lang="en-US" sz="1376" dirty="0">
                <a:solidFill>
                  <a:srgbClr val="FFFFFF"/>
                </a:solidFill>
                <a:latin typeface="Montserrat"/>
                <a:ea typeface="Montserrat"/>
                <a:cs typeface="Montserrat"/>
                <a:sym typeface="Montserrat"/>
              </a:rPr>
              <a:t>Barriers can be due to a range of factors, such as :</a:t>
            </a:r>
          </a:p>
          <a:p>
            <a:pPr marL="275690" lvl="1" indent="-137845" algn="l">
              <a:lnSpc>
                <a:spcPts val="1532"/>
              </a:lnSpc>
              <a:buFont typeface="Arial"/>
              <a:buChar char="•"/>
            </a:pPr>
            <a:r>
              <a:rPr lang="en-US" sz="1276" dirty="0">
                <a:solidFill>
                  <a:srgbClr val="FFFFFF"/>
                </a:solidFill>
                <a:latin typeface="Montserrat"/>
                <a:ea typeface="Montserrat"/>
                <a:cs typeface="Montserrat"/>
                <a:sym typeface="Montserrat"/>
              </a:rPr>
              <a:t>Emotional distress</a:t>
            </a:r>
          </a:p>
          <a:p>
            <a:pPr marL="275690" lvl="1" indent="-137845" algn="l">
              <a:lnSpc>
                <a:spcPts val="1532"/>
              </a:lnSpc>
              <a:buFont typeface="Arial"/>
              <a:buChar char="•"/>
            </a:pPr>
            <a:r>
              <a:rPr lang="en-US" sz="1276" dirty="0">
                <a:solidFill>
                  <a:srgbClr val="FFFFFF"/>
                </a:solidFill>
                <a:latin typeface="Montserrat"/>
                <a:ea typeface="Montserrat"/>
                <a:cs typeface="Montserrat"/>
                <a:sym typeface="Montserrat"/>
              </a:rPr>
              <a:t>Social challenges</a:t>
            </a:r>
          </a:p>
          <a:p>
            <a:pPr marL="275690" lvl="1" indent="-137845" algn="l">
              <a:lnSpc>
                <a:spcPts val="1532"/>
              </a:lnSpc>
              <a:buFont typeface="Arial"/>
              <a:buChar char="•"/>
            </a:pPr>
            <a:r>
              <a:rPr lang="en-US" sz="1276" dirty="0">
                <a:solidFill>
                  <a:srgbClr val="FFFFFF"/>
                </a:solidFill>
                <a:latin typeface="Montserrat"/>
                <a:ea typeface="Montserrat"/>
                <a:cs typeface="Montserrat"/>
                <a:sym typeface="Montserrat"/>
              </a:rPr>
              <a:t>Past trauma</a:t>
            </a:r>
          </a:p>
          <a:p>
            <a:pPr marL="275690" lvl="1" indent="-137845" algn="l">
              <a:lnSpc>
                <a:spcPts val="1532"/>
              </a:lnSpc>
              <a:buFont typeface="Arial"/>
              <a:buChar char="•"/>
            </a:pPr>
            <a:r>
              <a:rPr lang="en-US" sz="1276" dirty="0">
                <a:solidFill>
                  <a:srgbClr val="FFFFFF"/>
                </a:solidFill>
                <a:latin typeface="Montserrat"/>
                <a:ea typeface="Montserrat"/>
                <a:cs typeface="Montserrat"/>
                <a:sym typeface="Montserrat"/>
              </a:rPr>
              <a:t>Learning needs or school pressures</a:t>
            </a:r>
          </a:p>
        </p:txBody>
      </p:sp>
      <p:sp>
        <p:nvSpPr>
          <p:cNvPr id="35" name="TextBox 35"/>
          <p:cNvSpPr txBox="1"/>
          <p:nvPr/>
        </p:nvSpPr>
        <p:spPr>
          <a:xfrm>
            <a:off x="208809" y="5762756"/>
            <a:ext cx="3242022" cy="1538883"/>
          </a:xfrm>
          <a:prstGeom prst="rect">
            <a:avLst/>
          </a:prstGeom>
        </p:spPr>
        <p:txBody>
          <a:bodyPr wrap="square" lIns="0" tIns="0" rIns="0" bIns="0" rtlCol="0" anchor="t">
            <a:spAutoFit/>
          </a:bodyPr>
          <a:lstStyle/>
          <a:p>
            <a:pPr algn="ctr">
              <a:lnSpc>
                <a:spcPts val="1522"/>
              </a:lnSpc>
            </a:pPr>
            <a:r>
              <a:rPr lang="en-US" sz="1268" dirty="0">
                <a:solidFill>
                  <a:srgbClr val="FFFFFF"/>
                </a:solidFill>
                <a:latin typeface="Montserrat"/>
                <a:ea typeface="Montserrat"/>
                <a:cs typeface="Montserrat"/>
                <a:sym typeface="Montserrat"/>
              </a:rPr>
              <a:t>Each child or young person’s experience will be different, and there may be multiple factors impacting </a:t>
            </a:r>
            <a:r>
              <a:rPr lang="en-US" sz="1268">
                <a:solidFill>
                  <a:srgbClr val="FFFFFF"/>
                </a:solidFill>
                <a:latin typeface="Montserrat"/>
                <a:ea typeface="Montserrat"/>
                <a:cs typeface="Montserrat"/>
                <a:sym typeface="Montserrat"/>
              </a:rPr>
              <a:t>them.</a:t>
            </a:r>
          </a:p>
          <a:p>
            <a:pPr algn="ctr">
              <a:lnSpc>
                <a:spcPts val="1522"/>
              </a:lnSpc>
            </a:pPr>
            <a:endParaRPr lang="en-US" sz="1268" dirty="0">
              <a:solidFill>
                <a:srgbClr val="FFFFFF"/>
              </a:solidFill>
              <a:latin typeface="Montserrat"/>
              <a:ea typeface="Montserrat"/>
              <a:cs typeface="Montserrat"/>
              <a:sym typeface="Montserrat"/>
            </a:endParaRPr>
          </a:p>
          <a:p>
            <a:pPr algn="ctr">
              <a:lnSpc>
                <a:spcPts val="1522"/>
              </a:lnSpc>
            </a:pPr>
            <a:r>
              <a:rPr lang="en-US" sz="1268" dirty="0">
                <a:solidFill>
                  <a:srgbClr val="FFFFFF"/>
                </a:solidFill>
                <a:latin typeface="Montserrat"/>
                <a:ea typeface="Montserrat"/>
                <a:cs typeface="Montserrat"/>
                <a:sym typeface="Montserrat"/>
              </a:rPr>
              <a:t> Anxiety may not be the only reason for difficulties for school attendance difficulties, however it often has a role. </a:t>
            </a:r>
          </a:p>
        </p:txBody>
      </p:sp>
      <p:sp>
        <p:nvSpPr>
          <p:cNvPr id="36" name="TextBox 36"/>
          <p:cNvSpPr txBox="1"/>
          <p:nvPr/>
        </p:nvSpPr>
        <p:spPr>
          <a:xfrm>
            <a:off x="7153743" y="4432064"/>
            <a:ext cx="3438596" cy="1238250"/>
          </a:xfrm>
          <a:prstGeom prst="rect">
            <a:avLst/>
          </a:prstGeom>
        </p:spPr>
        <p:txBody>
          <a:bodyPr lIns="0" tIns="0" rIns="0" bIns="0" rtlCol="0" anchor="t">
            <a:spAutoFit/>
          </a:bodyPr>
          <a:lstStyle/>
          <a:p>
            <a:pPr algn="l">
              <a:lnSpc>
                <a:spcPts val="1750"/>
              </a:lnSpc>
            </a:pPr>
            <a:r>
              <a:rPr lang="en-US" sz="1459" b="1" dirty="0">
                <a:solidFill>
                  <a:srgbClr val="FFFFFF"/>
                </a:solidFill>
                <a:latin typeface="Montserrat Bold"/>
                <a:ea typeface="Montserrat Bold"/>
                <a:cs typeface="Montserrat Bold"/>
                <a:sym typeface="Montserrat Bold"/>
              </a:rPr>
              <a:t>Pull Factors </a:t>
            </a:r>
            <a:r>
              <a:rPr lang="en-US" sz="1459" dirty="0">
                <a:solidFill>
                  <a:srgbClr val="FFFFFF"/>
                </a:solidFill>
                <a:latin typeface="Montserrat"/>
                <a:ea typeface="Montserrat"/>
                <a:cs typeface="Montserrat"/>
                <a:sym typeface="Montserrat"/>
              </a:rPr>
              <a:t>– Encourage school non-attendance</a:t>
            </a:r>
          </a:p>
          <a:p>
            <a:pPr marL="293411" lvl="1" indent="-146706" algn="l">
              <a:lnSpc>
                <a:spcPts val="1630"/>
              </a:lnSpc>
              <a:buFont typeface="Arial"/>
              <a:buChar char="•"/>
            </a:pPr>
            <a:r>
              <a:rPr lang="en-US" sz="1359" dirty="0">
                <a:solidFill>
                  <a:srgbClr val="FFFFFF"/>
                </a:solidFill>
                <a:latin typeface="Montserrat"/>
                <a:ea typeface="Montserrat"/>
                <a:cs typeface="Montserrat"/>
                <a:sym typeface="Montserrat"/>
              </a:rPr>
              <a:t>Feeling calmer at home</a:t>
            </a:r>
          </a:p>
          <a:p>
            <a:pPr marL="293411" lvl="1" indent="-146706" algn="l">
              <a:lnSpc>
                <a:spcPts val="1630"/>
              </a:lnSpc>
              <a:buFont typeface="Arial"/>
              <a:buChar char="•"/>
            </a:pPr>
            <a:r>
              <a:rPr lang="en-US" sz="1359" dirty="0">
                <a:solidFill>
                  <a:srgbClr val="FFFFFF"/>
                </a:solidFill>
                <a:latin typeface="Montserrat"/>
                <a:ea typeface="Montserrat"/>
                <a:cs typeface="Montserrat"/>
                <a:sym typeface="Montserrat"/>
              </a:rPr>
              <a:t>Reduced social or sensory demands</a:t>
            </a:r>
          </a:p>
          <a:p>
            <a:pPr marL="293411" lvl="1" indent="-146706" algn="l">
              <a:lnSpc>
                <a:spcPts val="1630"/>
              </a:lnSpc>
              <a:spcBef>
                <a:spcPct val="0"/>
              </a:spcBef>
              <a:buFont typeface="Arial"/>
              <a:buChar char="•"/>
            </a:pPr>
            <a:r>
              <a:rPr lang="en-US" sz="1359" dirty="0">
                <a:solidFill>
                  <a:srgbClr val="FFFFFF"/>
                </a:solidFill>
                <a:latin typeface="Montserrat"/>
                <a:ea typeface="Montserrat"/>
                <a:cs typeface="Montserrat"/>
                <a:sym typeface="Montserrat"/>
              </a:rPr>
              <a:t>Anxiety or fear related to school environment</a:t>
            </a:r>
          </a:p>
        </p:txBody>
      </p:sp>
      <p:sp>
        <p:nvSpPr>
          <p:cNvPr id="37" name="TextBox 37"/>
          <p:cNvSpPr txBox="1"/>
          <p:nvPr/>
        </p:nvSpPr>
        <p:spPr>
          <a:xfrm>
            <a:off x="3773586" y="5484604"/>
            <a:ext cx="3252777" cy="858761"/>
          </a:xfrm>
          <a:prstGeom prst="rect">
            <a:avLst/>
          </a:prstGeom>
        </p:spPr>
        <p:txBody>
          <a:bodyPr lIns="0" tIns="0" rIns="0" bIns="0" rtlCol="0" anchor="t">
            <a:spAutoFit/>
          </a:bodyPr>
          <a:lstStyle/>
          <a:p>
            <a:pPr algn="ctr">
              <a:lnSpc>
                <a:spcPts val="1679"/>
              </a:lnSpc>
              <a:spcBef>
                <a:spcPct val="0"/>
              </a:spcBef>
            </a:pPr>
            <a:r>
              <a:rPr lang="en-US" sz="1300" dirty="0">
                <a:solidFill>
                  <a:srgbClr val="000000"/>
                </a:solidFill>
                <a:latin typeface="Montserrat"/>
                <a:sym typeface="Montserrat"/>
              </a:rPr>
              <a:t>Every time school is avoided, the anxiety temporarily goes down—but the cycle becomes stronger and harder to break</a:t>
            </a:r>
            <a:r>
              <a:rPr lang="en-US" sz="1300" dirty="0">
                <a:solidFill>
                  <a:srgbClr val="000000"/>
                </a:solidFill>
                <a:latin typeface="Montserrat"/>
                <a:ea typeface="Montserrat"/>
                <a:cs typeface="Montserrat"/>
                <a:sym typeface="Montserrat"/>
              </a:rPr>
              <a:t>.</a:t>
            </a:r>
          </a:p>
        </p:txBody>
      </p:sp>
      <p:sp>
        <p:nvSpPr>
          <p:cNvPr id="38" name="TextBox 38"/>
          <p:cNvSpPr txBox="1"/>
          <p:nvPr/>
        </p:nvSpPr>
        <p:spPr>
          <a:xfrm>
            <a:off x="3967448" y="5319623"/>
            <a:ext cx="2887146" cy="153568"/>
          </a:xfrm>
          <a:prstGeom prst="rect">
            <a:avLst/>
          </a:prstGeom>
        </p:spPr>
        <p:txBody>
          <a:bodyPr lIns="0" tIns="0" rIns="0" bIns="0" rtlCol="0" anchor="t">
            <a:spAutoFit/>
          </a:bodyPr>
          <a:lstStyle/>
          <a:p>
            <a:pPr algn="r">
              <a:lnSpc>
                <a:spcPts val="1260"/>
              </a:lnSpc>
              <a:spcBef>
                <a:spcPct val="0"/>
              </a:spcBef>
            </a:pPr>
            <a:r>
              <a:rPr lang="en-US" sz="900" b="1" i="1" dirty="0">
                <a:solidFill>
                  <a:schemeClr val="tx2"/>
                </a:solidFill>
                <a:latin typeface="Montserrat Bold Italics"/>
                <a:ea typeface="Montserrat Bold Italics"/>
                <a:cs typeface="Montserrat Bold Italics"/>
                <a:sym typeface="Montserrat Bold Italics"/>
              </a:rPr>
              <a:t>Based on training by Dr J Holder (2024)</a:t>
            </a:r>
          </a:p>
        </p:txBody>
      </p:sp>
      <p:pic>
        <p:nvPicPr>
          <p:cNvPr id="42" name="Picture 41">
            <a:extLst>
              <a:ext uri="{FF2B5EF4-FFF2-40B4-BE49-F238E27FC236}">
                <a16:creationId xmlns:a16="http://schemas.microsoft.com/office/drawing/2014/main" id="{3C81BBE3-EFE3-7591-E907-D2E7F4125977}"/>
              </a:ext>
            </a:extLst>
          </p:cNvPr>
          <p:cNvPicPr>
            <a:picLocks noChangeAspect="1"/>
          </p:cNvPicPr>
          <p:nvPr/>
        </p:nvPicPr>
        <p:blipFill>
          <a:blip r:embed="rId6"/>
          <a:stretch>
            <a:fillRect/>
          </a:stretch>
        </p:blipFill>
        <p:spPr>
          <a:xfrm>
            <a:off x="3890390" y="3336314"/>
            <a:ext cx="2907236" cy="200120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3dc966fa-4138-4b9c-b0e4-0cfe5a192035" ContentTypeId="0x0101" PreviousValue="false" LastSyncTimeStamp="2024-05-07T13:17:59.807Z"/>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E59E822894A1A5498D5230E6A6EFA2DA" ma:contentTypeVersion="10" ma:contentTypeDescription="Create a new document." ma:contentTypeScope="" ma:versionID="a97ff1cdcd12dfe0d3ffb1f8152c2833">
  <xsd:schema xmlns:xsd="http://www.w3.org/2001/XMLSchema" xmlns:xs="http://www.w3.org/2001/XMLSchema" xmlns:p="http://schemas.microsoft.com/office/2006/metadata/properties" xmlns:ns2="cf4bbe92-4f25-484d-a572-408fd21db089" targetNamespace="http://schemas.microsoft.com/office/2006/metadata/properties" ma:root="true" ma:fieldsID="61d278d2574fe867d622da01abd88681" ns2:_="">
    <xsd:import namespace="cf4bbe92-4f25-484d-a572-408fd21db08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4bbe92-4f25-484d-a572-408fd21db0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BillingMetadata" ma:index="1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B7D5B6-CDB2-4BD0-AF40-4E7B4553DF4C}">
  <ds:schemaRefs>
    <ds:schemaRef ds:uri="Microsoft.SharePoint.Taxonomy.ContentTypeSync"/>
  </ds:schemaRefs>
</ds:datastoreItem>
</file>

<file path=customXml/itemProps2.xml><?xml version="1.0" encoding="utf-8"?>
<ds:datastoreItem xmlns:ds="http://schemas.openxmlformats.org/officeDocument/2006/customXml" ds:itemID="{CB8AACDF-3816-44E6-8740-24A0115DC399}">
  <ds:schemaRefs>
    <ds:schemaRef ds:uri="http://schemas.microsoft.com/sharepoint/v3/contenttype/forms"/>
  </ds:schemaRefs>
</ds:datastoreItem>
</file>

<file path=customXml/itemProps3.xml><?xml version="1.0" encoding="utf-8"?>
<ds:datastoreItem xmlns:ds="http://schemas.openxmlformats.org/officeDocument/2006/customXml" ds:itemID="{5DB08C59-1A64-4A7D-A2B2-D4F7F7D37F52}">
  <ds:schemaRefs>
    <ds:schemaRef ds:uri="http://schemas.microsoft.com/office/2006/documentManagement/types"/>
    <ds:schemaRef ds:uri="http://purl.org/dc/dcmitype/"/>
    <ds:schemaRef ds:uri="http://www.w3.org/XML/1998/namespace"/>
    <ds:schemaRef ds:uri="http://schemas.microsoft.com/office/2006/metadata/properties"/>
    <ds:schemaRef ds:uri="http://schemas.microsoft.com/office/infopath/2007/PartnerControls"/>
    <ds:schemaRef ds:uri="cf4bbe92-4f25-484d-a572-408fd21db089"/>
    <ds:schemaRef ds:uri="http://schemas.openxmlformats.org/package/2006/metadata/core-properties"/>
    <ds:schemaRef ds:uri="http://purl.org/dc/terms/"/>
    <ds:schemaRef ds:uri="http://purl.org/dc/elements/1.1/"/>
  </ds:schemaRefs>
</ds:datastoreItem>
</file>

<file path=customXml/itemProps4.xml><?xml version="1.0" encoding="utf-8"?>
<ds:datastoreItem xmlns:ds="http://schemas.openxmlformats.org/officeDocument/2006/customXml" ds:itemID="{7012EAB0-5BB4-4C1D-BBE0-EF7FD30ED3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4bbe92-4f25-484d-a572-408fd21db0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293</TotalTime>
  <Words>560</Words>
  <Application>Microsoft Office PowerPoint</Application>
  <PresentationFormat>Custom</PresentationFormat>
  <Paragraphs>53</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Blue and Cream Playful Daycare Trifold Brochure</dc:title>
  <dc:creator>Weiss</dc:creator>
  <cp:lastModifiedBy>PARRY, Melissa</cp:lastModifiedBy>
  <cp:revision>6</cp:revision>
  <cp:lastPrinted>2025-08-20T08:06:57Z</cp:lastPrinted>
  <dcterms:created xsi:type="dcterms:W3CDTF">2006-08-16T00:00:00Z</dcterms:created>
  <dcterms:modified xsi:type="dcterms:W3CDTF">2025-09-10T08:23:01Z</dcterms:modified>
  <dc:identifier>DAGvvxr1Eq4</dc:identifier>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0x010100E59E822894A1A5498D5230E6A6EFA2DA</vt:lpwstr>
  </property>
</Properties>
</file>