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1" r:id="rId2"/>
    <p:sldId id="262" r:id="rId3"/>
    <p:sldId id="263" r:id="rId4"/>
    <p:sldId id="260" r:id="rId5"/>
    <p:sldId id="304" r:id="rId6"/>
    <p:sldId id="294" r:id="rId7"/>
    <p:sldId id="303" r:id="rId8"/>
    <p:sldId id="302" r:id="rId9"/>
    <p:sldId id="300" r:id="rId10"/>
    <p:sldId id="299" r:id="rId11"/>
    <p:sldId id="298" r:id="rId12"/>
    <p:sldId id="301"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A387A"/>
    <a:srgbClr val="0054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76325" autoAdjust="0"/>
  </p:normalViewPr>
  <p:slideViewPr>
    <p:cSldViewPr snapToGrid="0" snapToObjects="1">
      <p:cViewPr varScale="1">
        <p:scale>
          <a:sx n="110" d="100"/>
          <a:sy n="110" d="100"/>
        </p:scale>
        <p:origin x="1542"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5C0F8D-2091-4BD6-932D-E7A6C7EFC17F}" type="datetimeFigureOut">
              <a:rPr lang="en-GB" smtClean="0"/>
              <a:t>04/12/2023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35706-817A-4C1C-8CE2-9EDB2E81F55E}" type="slidenum">
              <a:rPr lang="en-GB" smtClean="0"/>
              <a:t>‹#›</a:t>
            </a:fld>
            <a:endParaRPr lang="en-GB"/>
          </a:p>
        </p:txBody>
      </p:sp>
    </p:spTree>
    <p:extLst>
      <p:ext uri="{BB962C8B-B14F-4D97-AF65-F5344CB8AC3E}">
        <p14:creationId xmlns:p14="http://schemas.microsoft.com/office/powerpoint/2010/main" val="413778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516FDD-1957-4D61-B23B-68D7168119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28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Overall, between 2011-2020, an average of 10,247 15-29 year olds left the county each year</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This equates to around 9.8% of the population aged 15-29</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2019 saw the greatest loss of its 15-29 population with 11.7% leaving</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But in addition, an average of 9,997 15-29 year olds moved into the county each year</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2019 saw the greatest gain of 15-29 years olds in terms of the proportion of its 15-29 year olds at 11.5%</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On average 250 more 15-29 year olds left the county then moved into it between 2011-2020</a:t>
            </a:r>
          </a:p>
          <a:p>
            <a:pPr marL="342900" lvl="0" indent="-342900">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E9CF657-0E89-4601-A483-47978434BA93}" type="slidenum">
              <a:rPr lang="en-GB" smtClean="0"/>
              <a:t>2</a:t>
            </a:fld>
            <a:endParaRPr lang="en-GB"/>
          </a:p>
        </p:txBody>
      </p:sp>
    </p:spTree>
    <p:extLst>
      <p:ext uri="{BB962C8B-B14F-4D97-AF65-F5344CB8AC3E}">
        <p14:creationId xmlns:p14="http://schemas.microsoft.com/office/powerpoint/2010/main" val="407142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In 2020 Gloucestershire has a similar proportion of its 15-29 year olds leaving the county as its geographic and statistical neighbours, it is not an outlier.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The top 5 county and unitary authorities for Gloucestershire 15-29 year olds were: Bristol, Oxfordshire, Cardiff, Worcestershire and South Gloucestershire, this was followed by Devon, Birmingham, and Wiltshire, BANES and Hampshire. London does not feature in the top 10 because it is split into separate boroughs, however if you combined all London boroughs this would be the biggest destination with around 1188 moves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E9CF657-0E89-4601-A483-47978434BA93}" type="slidenum">
              <a:rPr lang="en-GB" smtClean="0"/>
              <a:t>3</a:t>
            </a:fld>
            <a:endParaRPr lang="en-GB"/>
          </a:p>
        </p:txBody>
      </p:sp>
    </p:spTree>
    <p:extLst>
      <p:ext uri="{BB962C8B-B14F-4D97-AF65-F5344CB8AC3E}">
        <p14:creationId xmlns:p14="http://schemas.microsoft.com/office/powerpoint/2010/main" val="25054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cs typeface="Times New Roman" panose="02020603050405020304" pitchFamily="18" charset="0"/>
              </a:rPr>
              <a:t>Looking at how the 15-29 year old age group compares to other age groups, you can see the 15-29 year old age group is the only age group that sees the county losing more people than it gains.. Amongst all other age groups we have more people moving into the area than leaving. </a:t>
            </a:r>
            <a:r>
              <a:rPr lang="en-GB" sz="1200" dirty="0">
                <a:effectLst/>
                <a:latin typeface="Calibri" panose="020F0502020204030204" pitchFamily="34" charset="0"/>
                <a:ea typeface="Calibri" panose="020F0502020204030204" pitchFamily="34" charset="0"/>
                <a:cs typeface="Times New Roman" panose="02020603050405020304" pitchFamily="18" charset="0"/>
              </a:rPr>
              <a:t>In general, the age group to experience the highest net inflow of migrants each year has been the 30-44 group whereas, the 65+ age group has had the lowest net positive inflow of migrants.</a:t>
            </a:r>
            <a:endParaRPr lang="en-GB"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Despite this we do need to recognise Gloucestershire has an older population than nationally, with those aged 65+ accounting for 21.7% of the population, higher than the national average of 18.7%. Projections also suggest this trend will continue with Gloucestershire’s working-age population projected to decrease from 60.7% in 2018 to 55.7% in 2043. This changing population structure has implications for Gloucestershire’s economy. Gloucestershire’s dependency ratio  (which is the ratio of people aged 0-16 and 65+ to the working age population) is projected to increase, by 2043 for every 100 people of working age, there will be 80 people reliant on them this compares to 65 in 2018, placing greater pressure on the working age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ndParaRPr>
          </a:p>
          <a:p>
            <a:pPr>
              <a:lnSpc>
                <a:spcPct val="107000"/>
              </a:lnSpc>
              <a:spcAft>
                <a:spcPts val="800"/>
              </a:spcAft>
            </a:pPr>
            <a:r>
              <a:rPr lang="en-GB" sz="1200" kern="100" dirty="0">
                <a:effectLst/>
                <a:latin typeface="Arial" panose="020B0604020202020204" pitchFamily="34" charset="0"/>
                <a:ea typeface="Calibri" panose="020F0502020204030204" pitchFamily="34" charset="0"/>
                <a:cs typeface="Times New Roman" panose="02020603050405020304" pitchFamily="18" charset="0"/>
              </a:rPr>
              <a:t>The changing population structure may have implications for the workforce and recruitment, </a:t>
            </a:r>
            <a:r>
              <a:rPr lang="en-GB" sz="1200" b="1" kern="100" dirty="0">
                <a:effectLst/>
                <a:latin typeface="Arial" panose="020B0604020202020204" pitchFamily="34" charset="0"/>
                <a:ea typeface="Calibri" panose="020F0502020204030204" pitchFamily="34" charset="0"/>
                <a:cs typeface="Times New Roman" panose="02020603050405020304" pitchFamily="18" charset="0"/>
              </a:rPr>
              <a:t>by 2035 </a:t>
            </a:r>
            <a:r>
              <a:rPr lang="en-GB" sz="1200" kern="100" dirty="0">
                <a:effectLst/>
                <a:latin typeface="Arial" panose="020B0604020202020204" pitchFamily="34" charset="0"/>
                <a:ea typeface="Calibri" panose="020F0502020204030204" pitchFamily="34" charset="0"/>
                <a:cs typeface="Times New Roman" panose="02020603050405020304" pitchFamily="18" charset="0"/>
              </a:rPr>
              <a:t>the number of jobs in the county is projected to exceed the number of working age people posing a challenge for delivering future growth,.</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516FDD-1957-4D61-B23B-68D7168119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516FDD-1957-4D61-B23B-68D7168119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02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8000" y="2052000"/>
            <a:ext cx="8208000" cy="1314450"/>
          </a:xfrm>
        </p:spPr>
        <p:txBody>
          <a:bodyPr>
            <a:normAutofit/>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Transport Planning</a:t>
            </a:r>
          </a:p>
          <a:p>
            <a:r>
              <a:rPr lang="en-GB" dirty="0"/>
              <a:t>2022</a:t>
            </a:r>
          </a:p>
        </p:txBody>
      </p:sp>
      <p:sp>
        <p:nvSpPr>
          <p:cNvPr id="11" name="Title 1"/>
          <p:cNvSpPr>
            <a:spLocks noGrp="1"/>
          </p:cNvSpPr>
          <p:nvPr>
            <p:ph type="ctrTitle" hasCustomPrompt="1"/>
          </p:nvPr>
        </p:nvSpPr>
        <p:spPr>
          <a:xfrm>
            <a:off x="468000" y="340201"/>
            <a:ext cx="8208000" cy="720000"/>
          </a:xfrm>
        </p:spPr>
        <p:txBody>
          <a:bodyPr>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ltLang="en-US" sz="4000" dirty="0"/>
              <a:t>Mini Holland Feasibility</a:t>
            </a:r>
            <a:endParaRPr lang="en-US" dirty="0"/>
          </a:p>
        </p:txBody>
      </p:sp>
      <p:sp>
        <p:nvSpPr>
          <p:cNvPr id="12" name="Text Placeholder 9"/>
          <p:cNvSpPr>
            <a:spLocks noGrp="1"/>
          </p:cNvSpPr>
          <p:nvPr>
            <p:ph type="body" sz="quarter" idx="13" hasCustomPrompt="1"/>
          </p:nvPr>
        </p:nvSpPr>
        <p:spPr>
          <a:xfrm>
            <a:off x="468313" y="1085118"/>
            <a:ext cx="8207375" cy="720000"/>
          </a:xfrm>
        </p:spPr>
        <p:txBody>
          <a:bodyPr>
            <a:normAutofit/>
          </a:bodyPr>
          <a:lstStyle>
            <a:lvl1pPr marL="0" indent="0">
              <a:buNone/>
              <a:defRPr sz="4000">
                <a:solidFill>
                  <a:schemeClr val="bg1"/>
                </a:solidFill>
              </a:defRPr>
            </a:lvl1pPr>
            <a:lvl5pPr marL="1828800" indent="0">
              <a:buNone/>
              <a:defRPr>
                <a:solidFill>
                  <a:schemeClr val="bg1"/>
                </a:solidFill>
              </a:defRPr>
            </a:lvl5pPr>
          </a:lstStyle>
          <a:p>
            <a:pPr lvl="0"/>
            <a:r>
              <a:rPr lang="en-US" dirty="0"/>
              <a:t>Cheltenham</a:t>
            </a:r>
          </a:p>
        </p:txBody>
      </p:sp>
    </p:spTree>
    <p:extLst>
      <p:ext uri="{BB962C8B-B14F-4D97-AF65-F5344CB8AC3E}">
        <p14:creationId xmlns:p14="http://schemas.microsoft.com/office/powerpoint/2010/main" val="166170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BCEA-DE89-A998-A3E8-2EC60942C3C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82978BC-03B6-2E2E-9DA3-656823F8D98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BCF901-0E1A-456F-BF00-BA7543BEFFF2}"/>
              </a:ext>
            </a:extLst>
          </p:cNvPr>
          <p:cNvSpPr>
            <a:spLocks noGrp="1"/>
          </p:cNvSpPr>
          <p:nvPr>
            <p:ph type="dt" sz="half" idx="10"/>
          </p:nvPr>
        </p:nvSpPr>
        <p:spPr/>
        <p:txBody>
          <a:bodyPr/>
          <a:lstStyle/>
          <a:p>
            <a:fld id="{1B4E1FE4-B920-49C7-A9D8-52592B1C1DEB}" type="datetimeFigureOut">
              <a:rPr lang="en-GB" smtClean="0"/>
              <a:t>04/12/2023</a:t>
            </a:fld>
            <a:endParaRPr lang="en-GB"/>
          </a:p>
        </p:txBody>
      </p:sp>
      <p:sp>
        <p:nvSpPr>
          <p:cNvPr id="5" name="Footer Placeholder 4">
            <a:extLst>
              <a:ext uri="{FF2B5EF4-FFF2-40B4-BE49-F238E27FC236}">
                <a16:creationId xmlns:a16="http://schemas.microsoft.com/office/drawing/2014/main" id="{F98D1A93-39EB-872F-2D13-4F29311209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D50323-9AD3-08E0-2253-6BEF965465B6}"/>
              </a:ext>
            </a:extLst>
          </p:cNvPr>
          <p:cNvSpPr>
            <a:spLocks noGrp="1"/>
          </p:cNvSpPr>
          <p:nvPr>
            <p:ph type="sldNum" sz="quarter" idx="12"/>
          </p:nvPr>
        </p:nvSpPr>
        <p:spPr/>
        <p:txBody>
          <a:bodyPr/>
          <a:lstStyle/>
          <a:p>
            <a:fld id="{6EDB0520-B8E5-4499-9884-E62F967A9374}" type="slidenum">
              <a:rPr lang="en-GB" smtClean="0"/>
              <a:t>‹#›</a:t>
            </a:fld>
            <a:endParaRPr lang="en-GB"/>
          </a:p>
        </p:txBody>
      </p:sp>
    </p:spTree>
    <p:extLst>
      <p:ext uri="{BB962C8B-B14F-4D97-AF65-F5344CB8AC3E}">
        <p14:creationId xmlns:p14="http://schemas.microsoft.com/office/powerpoint/2010/main" val="379973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68000" y="340201"/>
            <a:ext cx="8208000" cy="720000"/>
          </a:xfrm>
        </p:spPr>
        <p:txBody>
          <a:bodyPr>
            <a:norm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GB" dirty="0"/>
              <a:t>Presentation Title Arial Bold 40pt </a:t>
            </a:r>
            <a:endParaRPr lang="en-US" dirty="0"/>
          </a:p>
        </p:txBody>
      </p:sp>
      <p:sp>
        <p:nvSpPr>
          <p:cNvPr id="7" name="Subtitle 2"/>
          <p:cNvSpPr>
            <a:spLocks noGrp="1"/>
          </p:cNvSpPr>
          <p:nvPr>
            <p:ph type="subTitle" idx="1" hasCustomPrompt="1"/>
          </p:nvPr>
        </p:nvSpPr>
        <p:spPr>
          <a:xfrm>
            <a:off x="468000" y="2052000"/>
            <a:ext cx="8208000" cy="1314450"/>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Secondary information </a:t>
            </a:r>
          </a:p>
          <a:p>
            <a:r>
              <a:rPr lang="en-GB" dirty="0"/>
              <a:t>including author and date 24pt</a:t>
            </a:r>
          </a:p>
        </p:txBody>
      </p:sp>
      <p:sp>
        <p:nvSpPr>
          <p:cNvPr id="16" name="Text Placeholder 9"/>
          <p:cNvSpPr>
            <a:spLocks noGrp="1"/>
          </p:cNvSpPr>
          <p:nvPr>
            <p:ph type="body" sz="quarter" idx="13" hasCustomPrompt="1"/>
          </p:nvPr>
        </p:nvSpPr>
        <p:spPr>
          <a:xfrm>
            <a:off x="468313" y="1085118"/>
            <a:ext cx="8207375" cy="720000"/>
          </a:xfrm>
        </p:spPr>
        <p:txBody>
          <a:bodyPr>
            <a:normAutofit/>
          </a:bodyPr>
          <a:lstStyle>
            <a:lvl1pPr marL="0" indent="0">
              <a:buNone/>
              <a:defRPr sz="4000">
                <a:solidFill>
                  <a:schemeClr val="tx1"/>
                </a:solidFill>
              </a:defRPr>
            </a:lvl1pPr>
            <a:lvl5pPr marL="1828800" indent="0">
              <a:buNone/>
              <a:defRPr>
                <a:solidFill>
                  <a:schemeClr val="bg1"/>
                </a:solidFill>
              </a:defRPr>
            </a:lvl5pPr>
          </a:lstStyle>
          <a:p>
            <a:pPr lvl="0"/>
            <a:r>
              <a:rPr lang="en-US" dirty="0"/>
              <a:t>Subheading Arial Regular 40pt</a:t>
            </a:r>
          </a:p>
        </p:txBody>
      </p:sp>
      <p:sp>
        <p:nvSpPr>
          <p:cNvPr id="17"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12/4/2023</a:t>
            </a:fld>
            <a:endParaRPr lang="en-US"/>
          </a:p>
        </p:txBody>
      </p:sp>
      <p:sp>
        <p:nvSpPr>
          <p:cNvPr id="18"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9"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303233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
        <p:nvSpPr>
          <p:cNvPr id="7" name="Text Placeholder 6"/>
          <p:cNvSpPr>
            <a:spLocks noGrp="1"/>
          </p:cNvSpPr>
          <p:nvPr>
            <p:ph type="body" sz="quarter" idx="13"/>
          </p:nvPr>
        </p:nvSpPr>
        <p:spPr>
          <a:xfrm>
            <a:off x="462757" y="1409413"/>
            <a:ext cx="8218487" cy="301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hasCustomPrompt="1"/>
          </p:nvPr>
        </p:nvSpPr>
        <p:spPr>
          <a:xfrm>
            <a:off x="462757" y="902000"/>
            <a:ext cx="8218487" cy="432000"/>
          </a:xfrm>
        </p:spPr>
        <p:txBody>
          <a:bodyPr/>
          <a:lstStyle>
            <a:lvl1pPr marL="0" indent="0">
              <a:buNone/>
              <a:defRPr b="1"/>
            </a:lvl1pPr>
          </a:lstStyle>
          <a:p>
            <a:pPr lvl="0"/>
            <a:r>
              <a:rPr lang="en-US" dirty="0"/>
              <a:t>Subheading Arial Bold 20pt</a:t>
            </a:r>
            <a:endParaRPr lang="en-GB" dirty="0"/>
          </a:p>
        </p:txBody>
      </p:sp>
      <p:sp>
        <p:nvSpPr>
          <p:cNvPr id="12"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12/4/2023</a:t>
            </a:fld>
            <a:endParaRPr lang="en-US"/>
          </a:p>
        </p:txBody>
      </p:sp>
      <p:sp>
        <p:nvSpPr>
          <p:cNvPr id="13"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4"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373896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6289"/>
            <a:ext cx="8229600" cy="2990706"/>
          </a:xfrm>
        </p:spPr>
        <p:txBody>
          <a:bodyPr/>
          <a:lstStyle>
            <a:lvl1pPr marL="0" indent="0">
              <a:buNone/>
              <a:defRPr/>
            </a:lvl1pPr>
          </a:lstStyle>
          <a:p>
            <a:pPr lvl="0"/>
            <a:r>
              <a:rPr lang="en-US"/>
              <a:t>Click to edit Master text styles</a:t>
            </a:r>
          </a:p>
        </p:txBody>
      </p:sp>
      <p:sp>
        <p:nvSpPr>
          <p:cNvPr id="10"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12/4/2023</a:t>
            </a:fld>
            <a:endParaRPr lang="en-US"/>
          </a:p>
        </p:txBody>
      </p:sp>
      <p:sp>
        <p:nvSpPr>
          <p:cNvPr id="11"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13"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
        <p:nvSpPr>
          <p:cNvPr id="14" name="Text Placeholder 10"/>
          <p:cNvSpPr>
            <a:spLocks noGrp="1"/>
          </p:cNvSpPr>
          <p:nvPr>
            <p:ph type="body" sz="quarter" idx="14" hasCustomPrompt="1"/>
          </p:nvPr>
        </p:nvSpPr>
        <p:spPr>
          <a:xfrm>
            <a:off x="462757" y="902000"/>
            <a:ext cx="8218487" cy="432000"/>
          </a:xfrm>
        </p:spPr>
        <p:txBody>
          <a:bodyPr/>
          <a:lstStyle>
            <a:lvl1pPr marL="0" indent="0">
              <a:buNone/>
              <a:defRPr b="1"/>
            </a:lvl1pPr>
          </a:lstStyle>
          <a:p>
            <a:pPr lvl="0"/>
            <a:r>
              <a:rPr lang="en-US" dirty="0"/>
              <a:t>Subheading Arial Bold 20pt</a:t>
            </a:r>
            <a:endParaRPr lang="en-GB" dirty="0"/>
          </a:p>
        </p:txBody>
      </p:sp>
    </p:spTree>
    <p:extLst>
      <p:ext uri="{BB962C8B-B14F-4D97-AF65-F5344CB8AC3E}">
        <p14:creationId xmlns:p14="http://schemas.microsoft.com/office/powerpoint/2010/main" val="53917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5399"/>
            <a:ext cx="4038600" cy="295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648200" y="1445399"/>
            <a:ext cx="4038600" cy="295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Date Placeholder 3"/>
          <p:cNvSpPr>
            <a:spLocks noGrp="1"/>
          </p:cNvSpPr>
          <p:nvPr>
            <p:ph type="dt" sz="half" idx="15"/>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12/4/2023</a:t>
            </a:fld>
            <a:endParaRPr lang="en-US"/>
          </a:p>
        </p:txBody>
      </p:sp>
      <p:sp>
        <p:nvSpPr>
          <p:cNvPr id="11"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13"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
        <p:nvSpPr>
          <p:cNvPr id="14" name="Text Placeholder 10"/>
          <p:cNvSpPr>
            <a:spLocks noGrp="1"/>
          </p:cNvSpPr>
          <p:nvPr>
            <p:ph type="body" sz="quarter" idx="14" hasCustomPrompt="1"/>
          </p:nvPr>
        </p:nvSpPr>
        <p:spPr>
          <a:xfrm>
            <a:off x="462757" y="902000"/>
            <a:ext cx="8218487" cy="432000"/>
          </a:xfrm>
        </p:spPr>
        <p:txBody>
          <a:bodyPr/>
          <a:lstStyle>
            <a:lvl1pPr marL="0" indent="0">
              <a:buNone/>
              <a:defRPr b="1"/>
            </a:lvl1pPr>
          </a:lstStyle>
          <a:p>
            <a:pPr lvl="0"/>
            <a:r>
              <a:rPr lang="en-US" dirty="0"/>
              <a:t>Subheading Arial Bold 20pt</a:t>
            </a:r>
            <a:endParaRPr lang="en-GB" dirty="0"/>
          </a:p>
        </p:txBody>
      </p:sp>
    </p:spTree>
    <p:extLst>
      <p:ext uri="{BB962C8B-B14F-4D97-AF65-F5344CB8AC3E}">
        <p14:creationId xmlns:p14="http://schemas.microsoft.com/office/powerpoint/2010/main" val="21442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430040"/>
            <a:ext cx="4040188" cy="303195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6" name="Content Placeholder 5"/>
          <p:cNvSpPr>
            <a:spLocks noGrp="1"/>
          </p:cNvSpPr>
          <p:nvPr>
            <p:ph sz="quarter" idx="4"/>
          </p:nvPr>
        </p:nvSpPr>
        <p:spPr>
          <a:xfrm>
            <a:off x="4645026" y="1430040"/>
            <a:ext cx="4041775" cy="303195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0" name="Date Placeholder 3"/>
          <p:cNvSpPr>
            <a:spLocks noGrp="1"/>
          </p:cNvSpPr>
          <p:nvPr>
            <p:ph type="dt" sz="half" idx="10"/>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12/4/2023</a:t>
            </a:fld>
            <a:endParaRPr lang="en-US"/>
          </a:p>
        </p:txBody>
      </p:sp>
      <p:sp>
        <p:nvSpPr>
          <p:cNvPr id="11" name="Footer Placeholder 4"/>
          <p:cNvSpPr>
            <a:spLocks noGrp="1"/>
          </p:cNvSpPr>
          <p:nvPr>
            <p:ph type="ftr" sz="quarter" idx="11"/>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16"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
        <p:nvSpPr>
          <p:cNvPr id="17" name="Text Placeholder 10"/>
          <p:cNvSpPr>
            <a:spLocks noGrp="1"/>
          </p:cNvSpPr>
          <p:nvPr>
            <p:ph type="body" sz="quarter" idx="14" hasCustomPrompt="1"/>
          </p:nvPr>
        </p:nvSpPr>
        <p:spPr>
          <a:xfrm>
            <a:off x="462757" y="902000"/>
            <a:ext cx="4034631" cy="432000"/>
          </a:xfrm>
        </p:spPr>
        <p:txBody>
          <a:bodyPr/>
          <a:lstStyle>
            <a:lvl1pPr marL="0" indent="0">
              <a:buNone/>
              <a:defRPr b="1"/>
            </a:lvl1pPr>
          </a:lstStyle>
          <a:p>
            <a:pPr lvl="0"/>
            <a:r>
              <a:rPr lang="en-US" dirty="0"/>
              <a:t>Subheading Arial Bold 20pt</a:t>
            </a:r>
            <a:endParaRPr lang="en-GB" dirty="0"/>
          </a:p>
        </p:txBody>
      </p:sp>
      <p:sp>
        <p:nvSpPr>
          <p:cNvPr id="18" name="Text Placeholder 10"/>
          <p:cNvSpPr>
            <a:spLocks noGrp="1"/>
          </p:cNvSpPr>
          <p:nvPr>
            <p:ph type="body" sz="quarter" idx="15" hasCustomPrompt="1"/>
          </p:nvPr>
        </p:nvSpPr>
        <p:spPr>
          <a:xfrm>
            <a:off x="4645026" y="902000"/>
            <a:ext cx="4034631" cy="432000"/>
          </a:xfrm>
        </p:spPr>
        <p:txBody>
          <a:bodyPr/>
          <a:lstStyle>
            <a:lvl1pPr marL="0" indent="0">
              <a:buNone/>
              <a:defRPr b="1"/>
            </a:lvl1pPr>
          </a:lstStyle>
          <a:p>
            <a:pPr lvl="0"/>
            <a:r>
              <a:rPr lang="en-US" dirty="0"/>
              <a:t>Subheading Arial Bold 20pt</a:t>
            </a:r>
            <a:endParaRPr lang="en-GB" dirty="0"/>
          </a:p>
        </p:txBody>
      </p:sp>
    </p:spTree>
    <p:extLst>
      <p:ext uri="{BB962C8B-B14F-4D97-AF65-F5344CB8AC3E}">
        <p14:creationId xmlns:p14="http://schemas.microsoft.com/office/powerpoint/2010/main" val="312392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12/4/2023</a:t>
            </a:fld>
            <a:endParaRPr lang="en-US"/>
          </a:p>
        </p:txBody>
      </p:sp>
      <p:sp>
        <p:nvSpPr>
          <p:cNvPr id="7"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9"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Tree>
    <p:extLst>
      <p:ext uri="{BB962C8B-B14F-4D97-AF65-F5344CB8AC3E}">
        <p14:creationId xmlns:p14="http://schemas.microsoft.com/office/powerpoint/2010/main" val="260515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12/4/2023</a:t>
            </a:fld>
            <a:endParaRPr lang="en-US"/>
          </a:p>
        </p:txBody>
      </p:sp>
      <p:sp>
        <p:nvSpPr>
          <p:cNvPr id="6"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7"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312565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EFF4-20E4-3224-AF3F-3A92024AD8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9E741A-C857-EC0F-91C1-2BEB586E6A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8C54D2-C975-1230-1F94-6FE63AF9255D}"/>
              </a:ext>
            </a:extLst>
          </p:cNvPr>
          <p:cNvSpPr>
            <a:spLocks noGrp="1"/>
          </p:cNvSpPr>
          <p:nvPr>
            <p:ph type="dt" sz="half" idx="10"/>
          </p:nvPr>
        </p:nvSpPr>
        <p:spPr/>
        <p:txBody>
          <a:bodyPr/>
          <a:lstStyle/>
          <a:p>
            <a:fld id="{1B4E1FE4-B920-49C7-A9D8-52592B1C1DEB}" type="datetimeFigureOut">
              <a:rPr lang="en-GB" smtClean="0"/>
              <a:t>04/12/2023</a:t>
            </a:fld>
            <a:endParaRPr lang="en-GB"/>
          </a:p>
        </p:txBody>
      </p:sp>
      <p:sp>
        <p:nvSpPr>
          <p:cNvPr id="5" name="Footer Placeholder 4">
            <a:extLst>
              <a:ext uri="{FF2B5EF4-FFF2-40B4-BE49-F238E27FC236}">
                <a16:creationId xmlns:a16="http://schemas.microsoft.com/office/drawing/2014/main" id="{7FCF4659-9905-0D91-5B18-3349B4DCA8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38FE5E-9A19-18B2-6A3D-E94721054204}"/>
              </a:ext>
            </a:extLst>
          </p:cNvPr>
          <p:cNvSpPr>
            <a:spLocks noGrp="1"/>
          </p:cNvSpPr>
          <p:nvPr>
            <p:ph type="sldNum" sz="quarter" idx="12"/>
          </p:nvPr>
        </p:nvSpPr>
        <p:spPr/>
        <p:txBody>
          <a:bodyPr/>
          <a:lstStyle/>
          <a:p>
            <a:fld id="{6EDB0520-B8E5-4499-9884-E62F967A9374}" type="slidenum">
              <a:rPr lang="en-GB" smtClean="0"/>
              <a:t>‹#›</a:t>
            </a:fld>
            <a:endParaRPr lang="en-GB"/>
          </a:p>
        </p:txBody>
      </p:sp>
    </p:spTree>
    <p:extLst>
      <p:ext uri="{BB962C8B-B14F-4D97-AF65-F5344CB8AC3E}">
        <p14:creationId xmlns:p14="http://schemas.microsoft.com/office/powerpoint/2010/main" val="321103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410760"/>
            <a:ext cx="9144000" cy="732740"/>
          </a:xfrm>
          <a:prstGeom prst="rect">
            <a:avLst/>
          </a:prstGeom>
          <a:solidFill>
            <a:srgbClr val="0A3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4A4"/>
              </a:solidFill>
            </a:endParaRPr>
          </a:p>
        </p:txBody>
      </p:sp>
      <p:sp>
        <p:nvSpPr>
          <p:cNvPr id="2" name="Title Placeholder 1"/>
          <p:cNvSpPr>
            <a:spLocks noGrp="1"/>
          </p:cNvSpPr>
          <p:nvPr>
            <p:ph type="title"/>
          </p:nvPr>
        </p:nvSpPr>
        <p:spPr>
          <a:xfrm>
            <a:off x="457200" y="205979"/>
            <a:ext cx="8229600" cy="540000"/>
          </a:xfrm>
          <a:prstGeom prst="rect">
            <a:avLst/>
          </a:prstGeom>
        </p:spPr>
        <p:txBody>
          <a:bodyPr vert="horz" lIns="91440" tIns="45720" rIns="91440" bIns="45720" rtlCol="0" anchor="ctr">
            <a:normAutofit/>
          </a:bodyPr>
          <a:lstStyle/>
          <a:p>
            <a:r>
              <a:rPr lang="en-US" altLang="en-US" sz="4000" dirty="0"/>
              <a:t>Mini Holland Feasibility</a:t>
            </a:r>
            <a:endParaRPr lang="en-US" dirty="0"/>
          </a:p>
        </p:txBody>
      </p:sp>
      <p:sp>
        <p:nvSpPr>
          <p:cNvPr id="3" name="Text Placeholder 2"/>
          <p:cNvSpPr>
            <a:spLocks noGrp="1"/>
          </p:cNvSpPr>
          <p:nvPr>
            <p:ph type="body" idx="1"/>
          </p:nvPr>
        </p:nvSpPr>
        <p:spPr>
          <a:xfrm>
            <a:off x="457200" y="1200151"/>
            <a:ext cx="8229600" cy="2953106"/>
          </a:xfrm>
          <a:prstGeom prst="rect">
            <a:avLst/>
          </a:prstGeom>
        </p:spPr>
        <p:txBody>
          <a:bodyPr vert="horz" lIns="91440" tIns="45720" rIns="91440" bIns="45720" rtlCol="0">
            <a:normAutofit/>
          </a:bodyPr>
          <a:lstStyle/>
          <a:p>
            <a:pPr lvl="0"/>
            <a:r>
              <a:rPr lang="en-GB" dirty="0"/>
              <a:t>Transport Planning</a:t>
            </a:r>
            <a:endParaRPr lang="en-US" dirty="0"/>
          </a:p>
          <a:p>
            <a:pPr lvl="0"/>
            <a:endParaRPr lang="en-US" dirty="0"/>
          </a:p>
          <a:p>
            <a:pPr lvl="0"/>
            <a:r>
              <a:rPr lang="en-US" dirty="0"/>
              <a:t>2022</a:t>
            </a:r>
            <a:endParaRPr lang="en-GB" dirty="0"/>
          </a:p>
        </p:txBody>
      </p:sp>
      <p:pic>
        <p:nvPicPr>
          <p:cNvPr id="5" name="Picture 4"/>
          <p:cNvPicPr>
            <a:picLocks noChangeAspect="1"/>
          </p:cNvPicPr>
          <p:nvPr userDrawn="1"/>
        </p:nvPicPr>
        <p:blipFill>
          <a:blip r:embed="rId12"/>
          <a:stretch>
            <a:fillRect/>
          </a:stretch>
        </p:blipFill>
        <p:spPr>
          <a:xfrm>
            <a:off x="457200" y="4539180"/>
            <a:ext cx="1842911" cy="473180"/>
          </a:xfrm>
          <a:prstGeom prst="rect">
            <a:avLst/>
          </a:prstGeom>
        </p:spPr>
      </p:pic>
      <p:pic>
        <p:nvPicPr>
          <p:cNvPr id="20" name="Picture 19" descr="GCC.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49779" y="4494781"/>
            <a:ext cx="337021" cy="568723"/>
          </a:xfrm>
          <a:prstGeom prst="rect">
            <a:avLst/>
          </a:prstGeom>
        </p:spPr>
      </p:pic>
      <p:pic>
        <p:nvPicPr>
          <p:cNvPr id="25" name="Picture 24" descr="Icons.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47386" y="4532315"/>
            <a:ext cx="2374861" cy="513063"/>
          </a:xfrm>
          <a:prstGeom prst="rect">
            <a:avLst/>
          </a:prstGeom>
        </p:spPr>
      </p:pic>
    </p:spTree>
    <p:extLst>
      <p:ext uri="{BB962C8B-B14F-4D97-AF65-F5344CB8AC3E}">
        <p14:creationId xmlns:p14="http://schemas.microsoft.com/office/powerpoint/2010/main" val="282144161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2" r:id="rId5"/>
    <p:sldLayoutId id="2147483653" r:id="rId6"/>
    <p:sldLayoutId id="2147483654" r:id="rId7"/>
    <p:sldLayoutId id="2147483655" r:id="rId8"/>
    <p:sldLayoutId id="2147483662" r:id="rId9"/>
    <p:sldLayoutId id="2147483663" r:id="rId10"/>
  </p:sldLayoutIdLst>
  <p:txStyles>
    <p:titleStyle>
      <a:lvl1pPr algn="l"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Young people in Gloucestershire</a:t>
            </a:r>
          </a:p>
        </p:txBody>
      </p:sp>
      <p:sp>
        <p:nvSpPr>
          <p:cNvPr id="7" name="Subtitle 6"/>
          <p:cNvSpPr>
            <a:spLocks noGrp="1"/>
          </p:cNvSpPr>
          <p:nvPr>
            <p:ph type="subTitle" idx="1"/>
          </p:nvPr>
        </p:nvSpPr>
        <p:spPr>
          <a:xfrm>
            <a:off x="468000" y="2943540"/>
            <a:ext cx="8208000" cy="1314450"/>
          </a:xfrm>
        </p:spPr>
        <p:txBody>
          <a:bodyPr/>
          <a:lstStyle/>
          <a:p>
            <a:endParaRPr lang="en-GB" dirty="0"/>
          </a:p>
          <a:p>
            <a:r>
              <a:rPr lang="en-GB" dirty="0"/>
              <a:t>Data and Analysis Team</a:t>
            </a:r>
          </a:p>
        </p:txBody>
      </p:sp>
    </p:spTree>
    <p:extLst>
      <p:ext uri="{BB962C8B-B14F-4D97-AF65-F5344CB8AC3E}">
        <p14:creationId xmlns:p14="http://schemas.microsoft.com/office/powerpoint/2010/main" val="357641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78294B-0734-8C94-2F68-58FAB62013EA}"/>
              </a:ext>
            </a:extLst>
          </p:cNvPr>
          <p:cNvPicPr>
            <a:picLocks noChangeAspect="1"/>
          </p:cNvPicPr>
          <p:nvPr/>
        </p:nvPicPr>
        <p:blipFill>
          <a:blip r:embed="rId2"/>
          <a:stretch>
            <a:fillRect/>
          </a:stretch>
        </p:blipFill>
        <p:spPr>
          <a:xfrm>
            <a:off x="1765580" y="0"/>
            <a:ext cx="5908944" cy="5143500"/>
          </a:xfrm>
          <a:prstGeom prst="rect">
            <a:avLst/>
          </a:prstGeom>
        </p:spPr>
      </p:pic>
      <p:sp>
        <p:nvSpPr>
          <p:cNvPr id="2" name="Rectangle 1">
            <a:extLst>
              <a:ext uri="{FF2B5EF4-FFF2-40B4-BE49-F238E27FC236}">
                <a16:creationId xmlns:a16="http://schemas.microsoft.com/office/drawing/2014/main" id="{06FA9843-8DE0-B041-1211-71A45E5CD56C}"/>
              </a:ext>
            </a:extLst>
          </p:cNvPr>
          <p:cNvSpPr/>
          <p:nvPr/>
        </p:nvSpPr>
        <p:spPr>
          <a:xfrm>
            <a:off x="0" y="4074329"/>
            <a:ext cx="9144000" cy="10691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itle 3">
            <a:extLst>
              <a:ext uri="{FF2B5EF4-FFF2-40B4-BE49-F238E27FC236}">
                <a16:creationId xmlns:a16="http://schemas.microsoft.com/office/drawing/2014/main" id="{D4630A61-8841-D3E7-B025-7176D6C9427D}"/>
              </a:ext>
            </a:extLst>
          </p:cNvPr>
          <p:cNvSpPr txBox="1">
            <a:spLocks/>
          </p:cNvSpPr>
          <p:nvPr/>
        </p:nvSpPr>
        <p:spPr>
          <a:xfrm>
            <a:off x="457200" y="216000"/>
            <a:ext cx="8229600" cy="648000"/>
          </a:xfrm>
          <a:prstGeom prst="rect">
            <a:avLst/>
          </a:prstGeom>
        </p:spPr>
        <p:txBody>
          <a:bodyPr>
            <a:normAutofit fontScale="97500" lnSpcReduction="10000"/>
          </a:bodyPr>
          <a:lstStyle>
            <a:lvl1pPr algn="l"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Cheltenham</a:t>
            </a:r>
          </a:p>
        </p:txBody>
      </p:sp>
      <p:grpSp>
        <p:nvGrpSpPr>
          <p:cNvPr id="3" name="Group 2">
            <a:extLst>
              <a:ext uri="{FF2B5EF4-FFF2-40B4-BE49-F238E27FC236}">
                <a16:creationId xmlns:a16="http://schemas.microsoft.com/office/drawing/2014/main" id="{88043D93-FCE9-166C-C5EA-AEE41794FFBF}"/>
              </a:ext>
            </a:extLst>
          </p:cNvPr>
          <p:cNvGrpSpPr/>
          <p:nvPr/>
        </p:nvGrpSpPr>
        <p:grpSpPr>
          <a:xfrm>
            <a:off x="562958" y="966651"/>
            <a:ext cx="1840608" cy="923330"/>
            <a:chOff x="562958" y="966651"/>
            <a:chExt cx="1840608" cy="923330"/>
          </a:xfrm>
        </p:grpSpPr>
        <p:sp>
          <p:nvSpPr>
            <p:cNvPr id="6" name="TextBox 5">
              <a:extLst>
                <a:ext uri="{FF2B5EF4-FFF2-40B4-BE49-F238E27FC236}">
                  <a16:creationId xmlns:a16="http://schemas.microsoft.com/office/drawing/2014/main" id="{080C7B16-816E-3445-EDD0-F1E0CF91C805}"/>
                </a:ext>
              </a:extLst>
            </p:cNvPr>
            <p:cNvSpPr txBox="1"/>
            <p:nvPr/>
          </p:nvSpPr>
          <p:spPr>
            <a:xfrm>
              <a:off x="806804" y="966651"/>
              <a:ext cx="1596762" cy="923330"/>
            </a:xfrm>
            <a:prstGeom prst="rect">
              <a:avLst/>
            </a:prstGeom>
            <a:noFill/>
          </p:spPr>
          <p:txBody>
            <a:bodyPr wrap="square" rtlCol="0">
              <a:spAutoFit/>
            </a:bodyPr>
            <a:lstStyle/>
            <a:p>
              <a:r>
                <a:rPr lang="en-GB" dirty="0"/>
                <a:t>Serious</a:t>
              </a:r>
            </a:p>
            <a:p>
              <a:r>
                <a:rPr lang="en-GB" dirty="0"/>
                <a:t>Slight</a:t>
              </a:r>
            </a:p>
            <a:p>
              <a:r>
                <a:rPr lang="en-GB" dirty="0"/>
                <a:t>Fatal</a:t>
              </a:r>
            </a:p>
          </p:txBody>
        </p:sp>
        <p:sp>
          <p:nvSpPr>
            <p:cNvPr id="7" name="Rectangle 6">
              <a:extLst>
                <a:ext uri="{FF2B5EF4-FFF2-40B4-BE49-F238E27FC236}">
                  <a16:creationId xmlns:a16="http://schemas.microsoft.com/office/drawing/2014/main" id="{77E8E527-0268-355E-F121-9E94F758A4ED}"/>
                </a:ext>
              </a:extLst>
            </p:cNvPr>
            <p:cNvSpPr/>
            <p:nvPr/>
          </p:nvSpPr>
          <p:spPr>
            <a:xfrm>
              <a:off x="592183" y="1079864"/>
              <a:ext cx="130629" cy="156754"/>
            </a:xfrm>
            <a:prstGeom prst="rect">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747479BE-54F7-8CC9-08C3-43D1E61BFB32}"/>
                </a:ext>
              </a:extLst>
            </p:cNvPr>
            <p:cNvSpPr/>
            <p:nvPr/>
          </p:nvSpPr>
          <p:spPr>
            <a:xfrm>
              <a:off x="562958" y="1322712"/>
              <a:ext cx="185973" cy="175161"/>
            </a:xfrm>
            <a:prstGeom prst="triangl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95CFAA05-2297-98A4-812F-5C8F17ACB0F5}"/>
                </a:ext>
              </a:extLst>
            </p:cNvPr>
            <p:cNvSpPr/>
            <p:nvPr/>
          </p:nvSpPr>
          <p:spPr>
            <a:xfrm>
              <a:off x="574765" y="1619794"/>
              <a:ext cx="185973" cy="175161"/>
            </a:xfrm>
            <a:prstGeom prst="star5">
              <a:avLst/>
            </a:prstGeom>
            <a:solidFill>
              <a:srgbClr val="FF66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0343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FA9843-8DE0-B041-1211-71A45E5CD56C}"/>
              </a:ext>
            </a:extLst>
          </p:cNvPr>
          <p:cNvSpPr/>
          <p:nvPr/>
        </p:nvSpPr>
        <p:spPr>
          <a:xfrm>
            <a:off x="0" y="4074329"/>
            <a:ext cx="9144000" cy="10691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BCD6275-49F6-EB0E-B206-12454F0CA4FD}"/>
              </a:ext>
            </a:extLst>
          </p:cNvPr>
          <p:cNvPicPr>
            <a:picLocks noChangeAspect="1"/>
          </p:cNvPicPr>
          <p:nvPr/>
        </p:nvPicPr>
        <p:blipFill>
          <a:blip r:embed="rId2"/>
          <a:stretch>
            <a:fillRect/>
          </a:stretch>
        </p:blipFill>
        <p:spPr>
          <a:xfrm>
            <a:off x="2823067" y="-488809"/>
            <a:ext cx="3830282" cy="5632309"/>
          </a:xfrm>
          <a:prstGeom prst="rect">
            <a:avLst/>
          </a:prstGeom>
        </p:spPr>
      </p:pic>
      <p:sp>
        <p:nvSpPr>
          <p:cNvPr id="5" name="Title 3">
            <a:extLst>
              <a:ext uri="{FF2B5EF4-FFF2-40B4-BE49-F238E27FC236}">
                <a16:creationId xmlns:a16="http://schemas.microsoft.com/office/drawing/2014/main" id="{CD0C8443-0213-432E-41A6-35618B69589B}"/>
              </a:ext>
            </a:extLst>
          </p:cNvPr>
          <p:cNvSpPr txBox="1">
            <a:spLocks/>
          </p:cNvSpPr>
          <p:nvPr/>
        </p:nvSpPr>
        <p:spPr>
          <a:xfrm>
            <a:off x="457200" y="216000"/>
            <a:ext cx="8229600" cy="648000"/>
          </a:xfrm>
          <a:prstGeom prst="rect">
            <a:avLst/>
          </a:prstGeom>
        </p:spPr>
        <p:txBody>
          <a:bodyPr>
            <a:normAutofit fontScale="97500" lnSpcReduction="10000"/>
          </a:bodyPr>
          <a:lstStyle>
            <a:lvl1pPr algn="l"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Forest of Dean</a:t>
            </a:r>
          </a:p>
        </p:txBody>
      </p:sp>
      <p:grpSp>
        <p:nvGrpSpPr>
          <p:cNvPr id="3" name="Group 2">
            <a:extLst>
              <a:ext uri="{FF2B5EF4-FFF2-40B4-BE49-F238E27FC236}">
                <a16:creationId xmlns:a16="http://schemas.microsoft.com/office/drawing/2014/main" id="{B1D8FA2F-9C0C-614D-20DC-57A4A6D6E70A}"/>
              </a:ext>
            </a:extLst>
          </p:cNvPr>
          <p:cNvGrpSpPr/>
          <p:nvPr/>
        </p:nvGrpSpPr>
        <p:grpSpPr>
          <a:xfrm>
            <a:off x="562958" y="966651"/>
            <a:ext cx="1840608" cy="923330"/>
            <a:chOff x="562958" y="966651"/>
            <a:chExt cx="1840608" cy="923330"/>
          </a:xfrm>
        </p:grpSpPr>
        <p:sp>
          <p:nvSpPr>
            <p:cNvPr id="6" name="TextBox 5">
              <a:extLst>
                <a:ext uri="{FF2B5EF4-FFF2-40B4-BE49-F238E27FC236}">
                  <a16:creationId xmlns:a16="http://schemas.microsoft.com/office/drawing/2014/main" id="{5330CCAB-C946-FFB8-7A9D-8B6D67319499}"/>
                </a:ext>
              </a:extLst>
            </p:cNvPr>
            <p:cNvSpPr txBox="1"/>
            <p:nvPr/>
          </p:nvSpPr>
          <p:spPr>
            <a:xfrm>
              <a:off x="806804" y="966651"/>
              <a:ext cx="1596762" cy="923330"/>
            </a:xfrm>
            <a:prstGeom prst="rect">
              <a:avLst/>
            </a:prstGeom>
            <a:noFill/>
          </p:spPr>
          <p:txBody>
            <a:bodyPr wrap="square" rtlCol="0">
              <a:spAutoFit/>
            </a:bodyPr>
            <a:lstStyle/>
            <a:p>
              <a:r>
                <a:rPr lang="en-GB" dirty="0"/>
                <a:t>Serious</a:t>
              </a:r>
            </a:p>
            <a:p>
              <a:r>
                <a:rPr lang="en-GB" dirty="0"/>
                <a:t>Slight</a:t>
              </a:r>
            </a:p>
            <a:p>
              <a:r>
                <a:rPr lang="en-GB" dirty="0"/>
                <a:t>Fatal</a:t>
              </a:r>
            </a:p>
          </p:txBody>
        </p:sp>
        <p:sp>
          <p:nvSpPr>
            <p:cNvPr id="7" name="Rectangle 6">
              <a:extLst>
                <a:ext uri="{FF2B5EF4-FFF2-40B4-BE49-F238E27FC236}">
                  <a16:creationId xmlns:a16="http://schemas.microsoft.com/office/drawing/2014/main" id="{29915C4D-03FF-8C6A-11D7-198FD3A64F3B}"/>
                </a:ext>
              </a:extLst>
            </p:cNvPr>
            <p:cNvSpPr/>
            <p:nvPr/>
          </p:nvSpPr>
          <p:spPr>
            <a:xfrm>
              <a:off x="592183" y="1079864"/>
              <a:ext cx="130629" cy="156754"/>
            </a:xfrm>
            <a:prstGeom prst="rect">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DD046943-52A3-4F47-BE48-09F6E303D3F6}"/>
                </a:ext>
              </a:extLst>
            </p:cNvPr>
            <p:cNvSpPr/>
            <p:nvPr/>
          </p:nvSpPr>
          <p:spPr>
            <a:xfrm>
              <a:off x="562958" y="1322712"/>
              <a:ext cx="185973" cy="175161"/>
            </a:xfrm>
            <a:prstGeom prst="triangl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072FD98E-3299-751C-F356-EBE00D12B4BF}"/>
                </a:ext>
              </a:extLst>
            </p:cNvPr>
            <p:cNvSpPr/>
            <p:nvPr/>
          </p:nvSpPr>
          <p:spPr>
            <a:xfrm>
              <a:off x="574765" y="1619794"/>
              <a:ext cx="185973" cy="175161"/>
            </a:xfrm>
            <a:prstGeom prst="star5">
              <a:avLst/>
            </a:prstGeom>
            <a:solidFill>
              <a:srgbClr val="FF66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2774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FA9843-8DE0-B041-1211-71A45E5CD56C}"/>
              </a:ext>
            </a:extLst>
          </p:cNvPr>
          <p:cNvSpPr/>
          <p:nvPr/>
        </p:nvSpPr>
        <p:spPr>
          <a:xfrm>
            <a:off x="0" y="4074329"/>
            <a:ext cx="9144000" cy="10691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39B8BBF-23B8-93B6-75DE-650764E60880}"/>
              </a:ext>
            </a:extLst>
          </p:cNvPr>
          <p:cNvPicPr>
            <a:picLocks noChangeAspect="1"/>
          </p:cNvPicPr>
          <p:nvPr/>
        </p:nvPicPr>
        <p:blipFill>
          <a:blip r:embed="rId2"/>
          <a:stretch>
            <a:fillRect/>
          </a:stretch>
        </p:blipFill>
        <p:spPr>
          <a:xfrm>
            <a:off x="2157631" y="0"/>
            <a:ext cx="4828738" cy="5143500"/>
          </a:xfrm>
          <a:prstGeom prst="rect">
            <a:avLst/>
          </a:prstGeom>
        </p:spPr>
      </p:pic>
      <p:sp>
        <p:nvSpPr>
          <p:cNvPr id="5" name="Title 3">
            <a:extLst>
              <a:ext uri="{FF2B5EF4-FFF2-40B4-BE49-F238E27FC236}">
                <a16:creationId xmlns:a16="http://schemas.microsoft.com/office/drawing/2014/main" id="{2F86F5ED-D592-52F1-33FB-8FCEC9377748}"/>
              </a:ext>
            </a:extLst>
          </p:cNvPr>
          <p:cNvSpPr txBox="1">
            <a:spLocks/>
          </p:cNvSpPr>
          <p:nvPr/>
        </p:nvSpPr>
        <p:spPr>
          <a:xfrm>
            <a:off x="457200" y="216000"/>
            <a:ext cx="8229600" cy="648000"/>
          </a:xfrm>
          <a:prstGeom prst="rect">
            <a:avLst/>
          </a:prstGeom>
        </p:spPr>
        <p:txBody>
          <a:bodyPr>
            <a:normAutofit fontScale="97500" lnSpcReduction="10000"/>
          </a:bodyPr>
          <a:lstStyle>
            <a:lvl1pPr algn="l"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Tewkesbury</a:t>
            </a:r>
          </a:p>
        </p:txBody>
      </p:sp>
      <p:grpSp>
        <p:nvGrpSpPr>
          <p:cNvPr id="3" name="Group 2">
            <a:extLst>
              <a:ext uri="{FF2B5EF4-FFF2-40B4-BE49-F238E27FC236}">
                <a16:creationId xmlns:a16="http://schemas.microsoft.com/office/drawing/2014/main" id="{F42817B3-6C24-1684-7D4D-5DB36E0D5D85}"/>
              </a:ext>
            </a:extLst>
          </p:cNvPr>
          <p:cNvGrpSpPr/>
          <p:nvPr/>
        </p:nvGrpSpPr>
        <p:grpSpPr>
          <a:xfrm>
            <a:off x="562958" y="966651"/>
            <a:ext cx="1840608" cy="923330"/>
            <a:chOff x="562958" y="966651"/>
            <a:chExt cx="1840608" cy="923330"/>
          </a:xfrm>
        </p:grpSpPr>
        <p:sp>
          <p:nvSpPr>
            <p:cNvPr id="6" name="TextBox 5">
              <a:extLst>
                <a:ext uri="{FF2B5EF4-FFF2-40B4-BE49-F238E27FC236}">
                  <a16:creationId xmlns:a16="http://schemas.microsoft.com/office/drawing/2014/main" id="{46E87C76-0560-059C-0E9E-B9D88B377393}"/>
                </a:ext>
              </a:extLst>
            </p:cNvPr>
            <p:cNvSpPr txBox="1"/>
            <p:nvPr/>
          </p:nvSpPr>
          <p:spPr>
            <a:xfrm>
              <a:off x="806804" y="966651"/>
              <a:ext cx="1596762" cy="923330"/>
            </a:xfrm>
            <a:prstGeom prst="rect">
              <a:avLst/>
            </a:prstGeom>
            <a:noFill/>
          </p:spPr>
          <p:txBody>
            <a:bodyPr wrap="square" rtlCol="0">
              <a:spAutoFit/>
            </a:bodyPr>
            <a:lstStyle/>
            <a:p>
              <a:r>
                <a:rPr lang="en-GB" dirty="0"/>
                <a:t>Serious</a:t>
              </a:r>
            </a:p>
            <a:p>
              <a:r>
                <a:rPr lang="en-GB" dirty="0"/>
                <a:t>Slight</a:t>
              </a:r>
            </a:p>
            <a:p>
              <a:r>
                <a:rPr lang="en-GB" dirty="0"/>
                <a:t>Fatal</a:t>
              </a:r>
            </a:p>
          </p:txBody>
        </p:sp>
        <p:sp>
          <p:nvSpPr>
            <p:cNvPr id="7" name="Rectangle 6">
              <a:extLst>
                <a:ext uri="{FF2B5EF4-FFF2-40B4-BE49-F238E27FC236}">
                  <a16:creationId xmlns:a16="http://schemas.microsoft.com/office/drawing/2014/main" id="{72B85CA8-DFB3-C398-A457-C60F89C0816B}"/>
                </a:ext>
              </a:extLst>
            </p:cNvPr>
            <p:cNvSpPr/>
            <p:nvPr/>
          </p:nvSpPr>
          <p:spPr>
            <a:xfrm>
              <a:off x="592183" y="1079864"/>
              <a:ext cx="130629" cy="156754"/>
            </a:xfrm>
            <a:prstGeom prst="rect">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F5136F0D-C2F1-89BF-2C73-FDE616CF6FD8}"/>
                </a:ext>
              </a:extLst>
            </p:cNvPr>
            <p:cNvSpPr/>
            <p:nvPr/>
          </p:nvSpPr>
          <p:spPr>
            <a:xfrm>
              <a:off x="562958" y="1322712"/>
              <a:ext cx="185973" cy="175161"/>
            </a:xfrm>
            <a:prstGeom prst="triangl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E13808C8-A750-8D47-77A9-A369878BCBC3}"/>
                </a:ext>
              </a:extLst>
            </p:cNvPr>
            <p:cNvSpPr/>
            <p:nvPr/>
          </p:nvSpPr>
          <p:spPr>
            <a:xfrm>
              <a:off x="574765" y="1619794"/>
              <a:ext cx="185973" cy="175161"/>
            </a:xfrm>
            <a:prstGeom prst="star5">
              <a:avLst/>
            </a:prstGeom>
            <a:solidFill>
              <a:srgbClr val="FF66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3904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BE22BB-E0BD-CACB-1D3E-4FFC42193DF4}"/>
              </a:ext>
            </a:extLst>
          </p:cNvPr>
          <p:cNvSpPr/>
          <p:nvPr/>
        </p:nvSpPr>
        <p:spPr>
          <a:xfrm>
            <a:off x="0" y="4074329"/>
            <a:ext cx="9144000" cy="10691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5DA3967-A21E-F110-6A1E-B549A7F0C90E}"/>
              </a:ext>
            </a:extLst>
          </p:cNvPr>
          <p:cNvSpPr/>
          <p:nvPr/>
        </p:nvSpPr>
        <p:spPr>
          <a:xfrm>
            <a:off x="-5169" y="-12805"/>
            <a:ext cx="2837269" cy="682196"/>
          </a:xfrm>
          <a:prstGeom prst="rect">
            <a:avLst/>
          </a:prstGeom>
          <a:solidFill>
            <a:srgbClr val="0A38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GB" sz="3300" b="1" dirty="0">
                <a:solidFill>
                  <a:prstClr val="white"/>
                </a:solidFill>
                <a:latin typeface="Calibri" panose="020F0502020204030204"/>
              </a:rPr>
              <a:t>Young people</a:t>
            </a:r>
          </a:p>
        </p:txBody>
      </p:sp>
      <p:cxnSp>
        <p:nvCxnSpPr>
          <p:cNvPr id="5" name="Straight Connector 4">
            <a:extLst>
              <a:ext uri="{FF2B5EF4-FFF2-40B4-BE49-F238E27FC236}">
                <a16:creationId xmlns:a16="http://schemas.microsoft.com/office/drawing/2014/main" id="{C2F12B85-618E-5D20-C156-AABD75EF9CE7}"/>
              </a:ext>
            </a:extLst>
          </p:cNvPr>
          <p:cNvCxnSpPr>
            <a:cxnSpLocks/>
          </p:cNvCxnSpPr>
          <p:nvPr/>
        </p:nvCxnSpPr>
        <p:spPr>
          <a:xfrm>
            <a:off x="82460" y="2139193"/>
            <a:ext cx="8952484" cy="0"/>
          </a:xfrm>
          <a:prstGeom prst="line">
            <a:avLst/>
          </a:prstGeom>
          <a:ln>
            <a:solidFill>
              <a:srgbClr val="0054A4"/>
            </a:solidFill>
          </a:ln>
        </p:spPr>
        <p:style>
          <a:lnRef idx="1">
            <a:schemeClr val="accent6"/>
          </a:lnRef>
          <a:fillRef idx="0">
            <a:schemeClr val="accent6"/>
          </a:fillRef>
          <a:effectRef idx="0">
            <a:schemeClr val="accent6"/>
          </a:effectRef>
          <a:fontRef idx="minor">
            <a:schemeClr val="tx1"/>
          </a:fontRef>
        </p:style>
      </p:cxnSp>
      <p:pic>
        <p:nvPicPr>
          <p:cNvPr id="11" name="Graphic 10" descr="Office worker male with solid fill">
            <a:extLst>
              <a:ext uri="{FF2B5EF4-FFF2-40B4-BE49-F238E27FC236}">
                <a16:creationId xmlns:a16="http://schemas.microsoft.com/office/drawing/2014/main" id="{DF66173B-262D-1583-8E51-D588518F7B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069171"/>
            <a:ext cx="685800" cy="685800"/>
          </a:xfrm>
          <a:prstGeom prst="rect">
            <a:avLst/>
          </a:prstGeom>
        </p:spPr>
      </p:pic>
      <p:sp>
        <p:nvSpPr>
          <p:cNvPr id="12" name="TextBox 11">
            <a:extLst>
              <a:ext uri="{FF2B5EF4-FFF2-40B4-BE49-F238E27FC236}">
                <a16:creationId xmlns:a16="http://schemas.microsoft.com/office/drawing/2014/main" id="{34F5CCFA-FE06-0689-48FA-1071038E9D8F}"/>
              </a:ext>
            </a:extLst>
          </p:cNvPr>
          <p:cNvSpPr txBox="1"/>
          <p:nvPr/>
        </p:nvSpPr>
        <p:spPr>
          <a:xfrm>
            <a:off x="593190" y="684949"/>
            <a:ext cx="1931356" cy="1477328"/>
          </a:xfrm>
          <a:prstGeom prst="rect">
            <a:avLst/>
          </a:prstGeom>
          <a:noFill/>
        </p:spPr>
        <p:txBody>
          <a:bodyPr wrap="square" rtlCol="0">
            <a:spAutoFit/>
          </a:bodyPr>
          <a:lstStyle/>
          <a:p>
            <a:pPr algn="ctr"/>
            <a:r>
              <a:rPr lang="en-GB" dirty="0">
                <a:solidFill>
                  <a:srgbClr val="0054A4"/>
                </a:solidFill>
              </a:rPr>
              <a:t>An average of 10,247 </a:t>
            </a:r>
          </a:p>
          <a:p>
            <a:pPr algn="ctr"/>
            <a:r>
              <a:rPr lang="en-GB" dirty="0">
                <a:solidFill>
                  <a:srgbClr val="0054A4"/>
                </a:solidFill>
              </a:rPr>
              <a:t>15-29 year olds leave the county each year</a:t>
            </a:r>
          </a:p>
        </p:txBody>
      </p:sp>
      <p:sp>
        <p:nvSpPr>
          <p:cNvPr id="13" name="TextBox 12">
            <a:extLst>
              <a:ext uri="{FF2B5EF4-FFF2-40B4-BE49-F238E27FC236}">
                <a16:creationId xmlns:a16="http://schemas.microsoft.com/office/drawing/2014/main" id="{AD8F80A4-5F77-7EC6-FB8C-D7D8C23FBAE1}"/>
              </a:ext>
            </a:extLst>
          </p:cNvPr>
          <p:cNvSpPr txBox="1"/>
          <p:nvPr/>
        </p:nvSpPr>
        <p:spPr>
          <a:xfrm>
            <a:off x="2736820" y="684949"/>
            <a:ext cx="1643564" cy="1431161"/>
          </a:xfrm>
          <a:prstGeom prst="rect">
            <a:avLst/>
          </a:prstGeom>
          <a:noFill/>
        </p:spPr>
        <p:txBody>
          <a:bodyPr wrap="square" rtlCol="0">
            <a:spAutoFit/>
          </a:bodyPr>
          <a:lstStyle/>
          <a:p>
            <a:pPr algn="ctr"/>
            <a:r>
              <a:rPr lang="en-GB" dirty="0">
                <a:solidFill>
                  <a:srgbClr val="0054A4"/>
                </a:solidFill>
              </a:rPr>
              <a:t>This equates to </a:t>
            </a:r>
            <a:r>
              <a:rPr lang="en-GB" sz="3300" dirty="0">
                <a:solidFill>
                  <a:srgbClr val="0054A4"/>
                </a:solidFill>
              </a:rPr>
              <a:t>9.8%</a:t>
            </a:r>
            <a:r>
              <a:rPr lang="en-GB" dirty="0">
                <a:solidFill>
                  <a:srgbClr val="0054A4"/>
                </a:solidFill>
              </a:rPr>
              <a:t> </a:t>
            </a:r>
          </a:p>
          <a:p>
            <a:pPr algn="ctr"/>
            <a:r>
              <a:rPr lang="en-GB" dirty="0">
                <a:solidFill>
                  <a:srgbClr val="0054A4"/>
                </a:solidFill>
              </a:rPr>
              <a:t>of the age group </a:t>
            </a:r>
          </a:p>
        </p:txBody>
      </p:sp>
      <p:sp>
        <p:nvSpPr>
          <p:cNvPr id="14" name="Arrow: Left 13">
            <a:extLst>
              <a:ext uri="{FF2B5EF4-FFF2-40B4-BE49-F238E27FC236}">
                <a16:creationId xmlns:a16="http://schemas.microsoft.com/office/drawing/2014/main" id="{BC41A59C-AA22-2C41-E94D-2C0222875870}"/>
              </a:ext>
            </a:extLst>
          </p:cNvPr>
          <p:cNvSpPr/>
          <p:nvPr/>
        </p:nvSpPr>
        <p:spPr>
          <a:xfrm rot="10800000">
            <a:off x="6866089" y="1249848"/>
            <a:ext cx="498953" cy="324446"/>
          </a:xfrm>
          <a:prstGeom prst="leftArrow">
            <a:avLst/>
          </a:prstGeom>
          <a:solidFill>
            <a:srgbClr val="DA0A8A"/>
          </a:solidFill>
          <a:ln>
            <a:solidFill>
              <a:srgbClr val="DA0A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9DABAA20-4969-4DDE-CB6E-B986EC01CAE6}"/>
              </a:ext>
            </a:extLst>
          </p:cNvPr>
          <p:cNvSpPr txBox="1"/>
          <p:nvPr/>
        </p:nvSpPr>
        <p:spPr>
          <a:xfrm>
            <a:off x="4506723" y="684097"/>
            <a:ext cx="2233027" cy="1477328"/>
          </a:xfrm>
          <a:prstGeom prst="rect">
            <a:avLst/>
          </a:prstGeom>
          <a:noFill/>
        </p:spPr>
        <p:txBody>
          <a:bodyPr wrap="square" rtlCol="0">
            <a:spAutoFit/>
          </a:bodyPr>
          <a:lstStyle/>
          <a:p>
            <a:pPr algn="ctr"/>
            <a:r>
              <a:rPr lang="en-GB" dirty="0">
                <a:solidFill>
                  <a:srgbClr val="0054A4"/>
                </a:solidFill>
              </a:rPr>
              <a:t>But an average of 9,997 </a:t>
            </a:r>
          </a:p>
          <a:p>
            <a:pPr algn="ctr"/>
            <a:r>
              <a:rPr lang="en-GB" dirty="0">
                <a:solidFill>
                  <a:srgbClr val="0054A4"/>
                </a:solidFill>
              </a:rPr>
              <a:t>15-29 year olds move to the county each year</a:t>
            </a:r>
          </a:p>
        </p:txBody>
      </p:sp>
      <p:sp>
        <p:nvSpPr>
          <p:cNvPr id="19" name="Equals 18">
            <a:extLst>
              <a:ext uri="{FF2B5EF4-FFF2-40B4-BE49-F238E27FC236}">
                <a16:creationId xmlns:a16="http://schemas.microsoft.com/office/drawing/2014/main" id="{CF53EC32-7E4C-270A-AF5E-E11439F76036}"/>
              </a:ext>
            </a:extLst>
          </p:cNvPr>
          <p:cNvSpPr/>
          <p:nvPr/>
        </p:nvSpPr>
        <p:spPr>
          <a:xfrm>
            <a:off x="2392284" y="1208484"/>
            <a:ext cx="532587" cy="407176"/>
          </a:xfrm>
          <a:prstGeom prst="mathEqual">
            <a:avLst/>
          </a:prstGeom>
          <a:solidFill>
            <a:srgbClr val="DA0A8A"/>
          </a:solidFill>
          <a:ln>
            <a:solidFill>
              <a:srgbClr val="DA0A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pic>
        <p:nvPicPr>
          <p:cNvPr id="20" name="Picture 19">
            <a:extLst>
              <a:ext uri="{FF2B5EF4-FFF2-40B4-BE49-F238E27FC236}">
                <a16:creationId xmlns:a16="http://schemas.microsoft.com/office/drawing/2014/main" id="{C3DA4C34-523E-77FD-1987-A1675354F2CE}"/>
              </a:ext>
            </a:extLst>
          </p:cNvPr>
          <p:cNvPicPr>
            <a:picLocks noChangeAspect="1"/>
          </p:cNvPicPr>
          <p:nvPr/>
        </p:nvPicPr>
        <p:blipFill>
          <a:blip r:embed="rId5"/>
          <a:stretch>
            <a:fillRect/>
          </a:stretch>
        </p:blipFill>
        <p:spPr>
          <a:xfrm>
            <a:off x="2363598" y="2372486"/>
            <a:ext cx="4286250" cy="2566035"/>
          </a:xfrm>
          <a:prstGeom prst="rect">
            <a:avLst/>
          </a:prstGeom>
        </p:spPr>
      </p:pic>
      <p:sp>
        <p:nvSpPr>
          <p:cNvPr id="21" name="TextBox 20">
            <a:extLst>
              <a:ext uri="{FF2B5EF4-FFF2-40B4-BE49-F238E27FC236}">
                <a16:creationId xmlns:a16="http://schemas.microsoft.com/office/drawing/2014/main" id="{C13DF1DD-ACD5-C833-12CD-E28DB8DE43D1}"/>
              </a:ext>
            </a:extLst>
          </p:cNvPr>
          <p:cNvSpPr txBox="1"/>
          <p:nvPr/>
        </p:nvSpPr>
        <p:spPr>
          <a:xfrm>
            <a:off x="7391380" y="723122"/>
            <a:ext cx="1643564" cy="1754326"/>
          </a:xfrm>
          <a:prstGeom prst="rect">
            <a:avLst/>
          </a:prstGeom>
          <a:noFill/>
        </p:spPr>
        <p:txBody>
          <a:bodyPr wrap="square" rtlCol="0">
            <a:spAutoFit/>
          </a:bodyPr>
          <a:lstStyle/>
          <a:p>
            <a:pPr algn="ctr"/>
            <a:r>
              <a:rPr lang="en-GB" dirty="0">
                <a:solidFill>
                  <a:srgbClr val="0054A4"/>
                </a:solidFill>
              </a:rPr>
              <a:t>On average </a:t>
            </a:r>
          </a:p>
          <a:p>
            <a:pPr algn="ctr"/>
            <a:r>
              <a:rPr lang="en-GB" dirty="0">
                <a:solidFill>
                  <a:srgbClr val="0054A4"/>
                </a:solidFill>
              </a:rPr>
              <a:t>250 more 15-29 year olds leave the county than move to it</a:t>
            </a:r>
          </a:p>
        </p:txBody>
      </p:sp>
    </p:spTree>
    <p:extLst>
      <p:ext uri="{BB962C8B-B14F-4D97-AF65-F5344CB8AC3E}">
        <p14:creationId xmlns:p14="http://schemas.microsoft.com/office/powerpoint/2010/main" val="348777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44395A-CE44-C819-2738-1B2602345959}"/>
              </a:ext>
            </a:extLst>
          </p:cNvPr>
          <p:cNvSpPr/>
          <p:nvPr/>
        </p:nvSpPr>
        <p:spPr>
          <a:xfrm>
            <a:off x="0" y="4074329"/>
            <a:ext cx="9144000" cy="10691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4C2B752-74E3-5229-590E-613B9F7F18C0}"/>
              </a:ext>
            </a:extLst>
          </p:cNvPr>
          <p:cNvSpPr/>
          <p:nvPr/>
        </p:nvSpPr>
        <p:spPr>
          <a:xfrm>
            <a:off x="-5169" y="-12805"/>
            <a:ext cx="2509283" cy="682196"/>
          </a:xfrm>
          <a:prstGeom prst="rect">
            <a:avLst/>
          </a:prstGeom>
          <a:solidFill>
            <a:srgbClr val="0A38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GB" sz="3300" b="1" dirty="0">
                <a:solidFill>
                  <a:prstClr val="white"/>
                </a:solidFill>
                <a:latin typeface="Calibri" panose="020F0502020204030204"/>
              </a:rPr>
              <a:t>Young people</a:t>
            </a:r>
          </a:p>
        </p:txBody>
      </p:sp>
      <p:cxnSp>
        <p:nvCxnSpPr>
          <p:cNvPr id="5" name="Straight Connector 4">
            <a:extLst>
              <a:ext uri="{FF2B5EF4-FFF2-40B4-BE49-F238E27FC236}">
                <a16:creationId xmlns:a16="http://schemas.microsoft.com/office/drawing/2014/main" id="{0FB3C023-F9FD-36BC-7073-D63B782E6925}"/>
              </a:ext>
            </a:extLst>
          </p:cNvPr>
          <p:cNvCxnSpPr>
            <a:cxnSpLocks/>
          </p:cNvCxnSpPr>
          <p:nvPr/>
        </p:nvCxnSpPr>
        <p:spPr>
          <a:xfrm>
            <a:off x="118027" y="2987634"/>
            <a:ext cx="8907946" cy="0"/>
          </a:xfrm>
          <a:prstGeom prst="line">
            <a:avLst/>
          </a:prstGeom>
          <a:ln>
            <a:solidFill>
              <a:srgbClr val="0054A4"/>
            </a:solidFill>
          </a:ln>
        </p:spPr>
        <p:style>
          <a:lnRef idx="1">
            <a:schemeClr val="accent6"/>
          </a:lnRef>
          <a:fillRef idx="0">
            <a:schemeClr val="accent6"/>
          </a:fillRef>
          <a:effectRef idx="0">
            <a:schemeClr val="accent6"/>
          </a:effectRef>
          <a:fontRef idx="minor">
            <a:schemeClr val="tx1"/>
          </a:fontRef>
        </p:style>
      </p:cxnSp>
      <p:pic>
        <p:nvPicPr>
          <p:cNvPr id="13" name="Graphic 12" descr="Badge 1 with solid fill">
            <a:extLst>
              <a:ext uri="{FF2B5EF4-FFF2-40B4-BE49-F238E27FC236}">
                <a16:creationId xmlns:a16="http://schemas.microsoft.com/office/drawing/2014/main" id="{37B38F83-CB71-D60B-14CB-4F81FEBA18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567" y="3541007"/>
            <a:ext cx="685800" cy="685800"/>
          </a:xfrm>
          <a:prstGeom prst="rect">
            <a:avLst/>
          </a:prstGeom>
        </p:spPr>
      </p:pic>
      <p:sp>
        <p:nvSpPr>
          <p:cNvPr id="32" name="TextBox 31">
            <a:extLst>
              <a:ext uri="{FF2B5EF4-FFF2-40B4-BE49-F238E27FC236}">
                <a16:creationId xmlns:a16="http://schemas.microsoft.com/office/drawing/2014/main" id="{D5FD7D10-2119-CDF1-FF48-171415746D59}"/>
              </a:ext>
            </a:extLst>
          </p:cNvPr>
          <p:cNvSpPr txBox="1"/>
          <p:nvPr/>
        </p:nvSpPr>
        <p:spPr>
          <a:xfrm>
            <a:off x="188268" y="4262152"/>
            <a:ext cx="1188400" cy="923330"/>
          </a:xfrm>
          <a:prstGeom prst="rect">
            <a:avLst/>
          </a:prstGeom>
          <a:noFill/>
        </p:spPr>
        <p:txBody>
          <a:bodyPr wrap="square" rtlCol="0">
            <a:spAutoFit/>
          </a:bodyPr>
          <a:lstStyle/>
          <a:p>
            <a:pPr algn="ctr"/>
            <a:r>
              <a:rPr lang="en-GB" dirty="0">
                <a:solidFill>
                  <a:srgbClr val="0A387A"/>
                </a:solidFill>
              </a:rPr>
              <a:t>Bristol</a:t>
            </a:r>
          </a:p>
          <a:p>
            <a:pPr algn="ctr"/>
            <a:r>
              <a:rPr lang="en-GB" dirty="0">
                <a:solidFill>
                  <a:srgbClr val="0A387A"/>
                </a:solidFill>
              </a:rPr>
              <a:t>684 moves</a:t>
            </a:r>
          </a:p>
        </p:txBody>
      </p:sp>
      <p:pic>
        <p:nvPicPr>
          <p:cNvPr id="15" name="Graphic 14" descr="Badge with solid fill">
            <a:extLst>
              <a:ext uri="{FF2B5EF4-FFF2-40B4-BE49-F238E27FC236}">
                <a16:creationId xmlns:a16="http://schemas.microsoft.com/office/drawing/2014/main" id="{B90F02A2-7BE7-DE51-A9FE-ACA695668D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84771" y="3541007"/>
            <a:ext cx="685800" cy="685800"/>
          </a:xfrm>
          <a:prstGeom prst="rect">
            <a:avLst/>
          </a:prstGeom>
        </p:spPr>
      </p:pic>
      <p:sp>
        <p:nvSpPr>
          <p:cNvPr id="33" name="TextBox 32">
            <a:extLst>
              <a:ext uri="{FF2B5EF4-FFF2-40B4-BE49-F238E27FC236}">
                <a16:creationId xmlns:a16="http://schemas.microsoft.com/office/drawing/2014/main" id="{666CE05A-C36C-972F-FE62-321340A9D26A}"/>
              </a:ext>
            </a:extLst>
          </p:cNvPr>
          <p:cNvSpPr txBox="1"/>
          <p:nvPr/>
        </p:nvSpPr>
        <p:spPr>
          <a:xfrm>
            <a:off x="1766706" y="4262152"/>
            <a:ext cx="1321933" cy="646331"/>
          </a:xfrm>
          <a:prstGeom prst="rect">
            <a:avLst/>
          </a:prstGeom>
          <a:noFill/>
        </p:spPr>
        <p:txBody>
          <a:bodyPr wrap="square" rtlCol="0">
            <a:spAutoFit/>
          </a:bodyPr>
          <a:lstStyle/>
          <a:p>
            <a:pPr algn="ctr"/>
            <a:r>
              <a:rPr lang="en-GB" dirty="0">
                <a:solidFill>
                  <a:srgbClr val="0A387A"/>
                </a:solidFill>
              </a:rPr>
              <a:t>Oxfordshire</a:t>
            </a:r>
          </a:p>
          <a:p>
            <a:pPr algn="ctr"/>
            <a:r>
              <a:rPr lang="en-GB" dirty="0">
                <a:solidFill>
                  <a:srgbClr val="0A387A"/>
                </a:solidFill>
              </a:rPr>
              <a:t>464 moves</a:t>
            </a:r>
          </a:p>
        </p:txBody>
      </p:sp>
      <p:pic>
        <p:nvPicPr>
          <p:cNvPr id="17" name="Graphic 16" descr="Badge 3 with solid fill">
            <a:extLst>
              <a:ext uri="{FF2B5EF4-FFF2-40B4-BE49-F238E27FC236}">
                <a16:creationId xmlns:a16="http://schemas.microsoft.com/office/drawing/2014/main" id="{37B5523A-24DD-B848-850B-191DDFFDB6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82983" y="3541007"/>
            <a:ext cx="685800" cy="685800"/>
          </a:xfrm>
          <a:prstGeom prst="rect">
            <a:avLst/>
          </a:prstGeom>
        </p:spPr>
      </p:pic>
      <p:sp>
        <p:nvSpPr>
          <p:cNvPr id="34" name="TextBox 33">
            <a:extLst>
              <a:ext uri="{FF2B5EF4-FFF2-40B4-BE49-F238E27FC236}">
                <a16:creationId xmlns:a16="http://schemas.microsoft.com/office/drawing/2014/main" id="{D1F640CB-F4DA-B28F-B053-65D9398E8924}"/>
              </a:ext>
            </a:extLst>
          </p:cNvPr>
          <p:cNvSpPr txBox="1"/>
          <p:nvPr/>
        </p:nvSpPr>
        <p:spPr>
          <a:xfrm>
            <a:off x="3478677" y="4262152"/>
            <a:ext cx="1321933" cy="646331"/>
          </a:xfrm>
          <a:prstGeom prst="rect">
            <a:avLst/>
          </a:prstGeom>
          <a:noFill/>
        </p:spPr>
        <p:txBody>
          <a:bodyPr wrap="square" rtlCol="0">
            <a:spAutoFit/>
          </a:bodyPr>
          <a:lstStyle/>
          <a:p>
            <a:pPr algn="ctr"/>
            <a:r>
              <a:rPr lang="en-GB" dirty="0">
                <a:solidFill>
                  <a:srgbClr val="0A387A"/>
                </a:solidFill>
              </a:rPr>
              <a:t>Cardiff</a:t>
            </a:r>
          </a:p>
          <a:p>
            <a:pPr algn="ctr"/>
            <a:r>
              <a:rPr lang="en-GB" dirty="0">
                <a:solidFill>
                  <a:srgbClr val="0A387A"/>
                </a:solidFill>
              </a:rPr>
              <a:t>461 moves</a:t>
            </a:r>
          </a:p>
        </p:txBody>
      </p:sp>
      <p:pic>
        <p:nvPicPr>
          <p:cNvPr id="19" name="Graphic 18" descr="Badge 4 with solid fill">
            <a:extLst>
              <a:ext uri="{FF2B5EF4-FFF2-40B4-BE49-F238E27FC236}">
                <a16:creationId xmlns:a16="http://schemas.microsoft.com/office/drawing/2014/main" id="{7A1CC25C-FC2A-E94D-BC88-3B1FFA7D63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6157" y="3541007"/>
            <a:ext cx="685800" cy="685800"/>
          </a:xfrm>
          <a:prstGeom prst="rect">
            <a:avLst/>
          </a:prstGeom>
        </p:spPr>
      </p:pic>
      <p:sp>
        <p:nvSpPr>
          <p:cNvPr id="35" name="TextBox 34">
            <a:extLst>
              <a:ext uri="{FF2B5EF4-FFF2-40B4-BE49-F238E27FC236}">
                <a16:creationId xmlns:a16="http://schemas.microsoft.com/office/drawing/2014/main" id="{5F437CF4-9EDA-A9EB-B098-EE8A0E6B65B5}"/>
              </a:ext>
            </a:extLst>
          </p:cNvPr>
          <p:cNvSpPr txBox="1"/>
          <p:nvPr/>
        </p:nvSpPr>
        <p:spPr>
          <a:xfrm>
            <a:off x="5190647" y="4262152"/>
            <a:ext cx="1616820" cy="646331"/>
          </a:xfrm>
          <a:prstGeom prst="rect">
            <a:avLst/>
          </a:prstGeom>
          <a:noFill/>
        </p:spPr>
        <p:txBody>
          <a:bodyPr wrap="square" rtlCol="0">
            <a:spAutoFit/>
          </a:bodyPr>
          <a:lstStyle/>
          <a:p>
            <a:pPr algn="ctr"/>
            <a:r>
              <a:rPr lang="en-GB" dirty="0">
                <a:solidFill>
                  <a:srgbClr val="0A387A"/>
                </a:solidFill>
              </a:rPr>
              <a:t>Worcestershire</a:t>
            </a:r>
          </a:p>
          <a:p>
            <a:pPr algn="ctr"/>
            <a:r>
              <a:rPr lang="en-GB" dirty="0">
                <a:solidFill>
                  <a:srgbClr val="0A387A"/>
                </a:solidFill>
              </a:rPr>
              <a:t>431 moves</a:t>
            </a:r>
          </a:p>
        </p:txBody>
      </p:sp>
      <p:pic>
        <p:nvPicPr>
          <p:cNvPr id="21" name="Graphic 20" descr="Badge 5 with solid fill">
            <a:extLst>
              <a:ext uri="{FF2B5EF4-FFF2-40B4-BE49-F238E27FC236}">
                <a16:creationId xmlns:a16="http://schemas.microsoft.com/office/drawing/2014/main" id="{511916AB-B97B-17ED-18E4-1F6E1346BF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63016" y="3541007"/>
            <a:ext cx="685800" cy="685800"/>
          </a:xfrm>
          <a:prstGeom prst="rect">
            <a:avLst/>
          </a:prstGeom>
        </p:spPr>
      </p:pic>
      <p:sp>
        <p:nvSpPr>
          <p:cNvPr id="36" name="TextBox 35">
            <a:extLst>
              <a:ext uri="{FF2B5EF4-FFF2-40B4-BE49-F238E27FC236}">
                <a16:creationId xmlns:a16="http://schemas.microsoft.com/office/drawing/2014/main" id="{13DC99FB-49AA-C398-A626-1226FA977B8E}"/>
              </a:ext>
            </a:extLst>
          </p:cNvPr>
          <p:cNvSpPr txBox="1"/>
          <p:nvPr/>
        </p:nvSpPr>
        <p:spPr>
          <a:xfrm>
            <a:off x="7197506" y="4262151"/>
            <a:ext cx="1616820" cy="923330"/>
          </a:xfrm>
          <a:prstGeom prst="rect">
            <a:avLst/>
          </a:prstGeom>
          <a:noFill/>
        </p:spPr>
        <p:txBody>
          <a:bodyPr wrap="square" rtlCol="0">
            <a:spAutoFit/>
          </a:bodyPr>
          <a:lstStyle/>
          <a:p>
            <a:pPr algn="ctr"/>
            <a:r>
              <a:rPr lang="en-GB" dirty="0">
                <a:solidFill>
                  <a:srgbClr val="0A387A"/>
                </a:solidFill>
              </a:rPr>
              <a:t>South Gloucestershire 403 moves</a:t>
            </a:r>
          </a:p>
        </p:txBody>
      </p:sp>
      <p:sp>
        <p:nvSpPr>
          <p:cNvPr id="54" name="TextBox 53">
            <a:extLst>
              <a:ext uri="{FF2B5EF4-FFF2-40B4-BE49-F238E27FC236}">
                <a16:creationId xmlns:a16="http://schemas.microsoft.com/office/drawing/2014/main" id="{13A17E6C-A395-5446-873A-913F98A78E02}"/>
              </a:ext>
            </a:extLst>
          </p:cNvPr>
          <p:cNvSpPr txBox="1"/>
          <p:nvPr/>
        </p:nvSpPr>
        <p:spPr>
          <a:xfrm>
            <a:off x="-86771" y="3022979"/>
            <a:ext cx="3747029" cy="461665"/>
          </a:xfrm>
          <a:prstGeom prst="rect">
            <a:avLst/>
          </a:prstGeom>
          <a:noFill/>
        </p:spPr>
        <p:txBody>
          <a:bodyPr wrap="square" rtlCol="0">
            <a:spAutoFit/>
          </a:bodyPr>
          <a:lstStyle/>
          <a:p>
            <a:pPr algn="ctr"/>
            <a:r>
              <a:rPr lang="en-GB" sz="2400" b="1" dirty="0">
                <a:solidFill>
                  <a:srgbClr val="0A387A"/>
                </a:solidFill>
              </a:rPr>
              <a:t>Where do people move to?</a:t>
            </a:r>
          </a:p>
        </p:txBody>
      </p:sp>
      <p:pic>
        <p:nvPicPr>
          <p:cNvPr id="55" name="Picture 54">
            <a:extLst>
              <a:ext uri="{FF2B5EF4-FFF2-40B4-BE49-F238E27FC236}">
                <a16:creationId xmlns:a16="http://schemas.microsoft.com/office/drawing/2014/main" id="{08557132-F9C4-9675-BC47-A9C32078FC82}"/>
              </a:ext>
            </a:extLst>
          </p:cNvPr>
          <p:cNvPicPr>
            <a:picLocks noChangeAspect="1"/>
          </p:cNvPicPr>
          <p:nvPr/>
        </p:nvPicPr>
        <p:blipFill>
          <a:blip r:embed="rId13"/>
          <a:stretch>
            <a:fillRect/>
          </a:stretch>
        </p:blipFill>
        <p:spPr>
          <a:xfrm>
            <a:off x="728210" y="850897"/>
            <a:ext cx="3429570" cy="2035327"/>
          </a:xfrm>
          <a:prstGeom prst="rect">
            <a:avLst/>
          </a:prstGeom>
        </p:spPr>
      </p:pic>
      <p:pic>
        <p:nvPicPr>
          <p:cNvPr id="56" name="Picture 55">
            <a:extLst>
              <a:ext uri="{FF2B5EF4-FFF2-40B4-BE49-F238E27FC236}">
                <a16:creationId xmlns:a16="http://schemas.microsoft.com/office/drawing/2014/main" id="{3AA4DF21-667E-7F5C-57DC-8D5479BFDE7D}"/>
              </a:ext>
            </a:extLst>
          </p:cNvPr>
          <p:cNvPicPr>
            <a:picLocks noChangeAspect="1"/>
          </p:cNvPicPr>
          <p:nvPr/>
        </p:nvPicPr>
        <p:blipFill>
          <a:blip r:embed="rId14"/>
          <a:stretch>
            <a:fillRect/>
          </a:stretch>
        </p:blipFill>
        <p:spPr>
          <a:xfrm>
            <a:off x="4871784" y="850424"/>
            <a:ext cx="3477032" cy="2035800"/>
          </a:xfrm>
          <a:prstGeom prst="rect">
            <a:avLst/>
          </a:prstGeom>
        </p:spPr>
      </p:pic>
    </p:spTree>
    <p:extLst>
      <p:ext uri="{BB962C8B-B14F-4D97-AF65-F5344CB8AC3E}">
        <p14:creationId xmlns:p14="http://schemas.microsoft.com/office/powerpoint/2010/main" val="3736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3C4CCE-D1EC-E750-BF13-804BFBDD072C}"/>
              </a:ext>
            </a:extLst>
          </p:cNvPr>
          <p:cNvSpPr/>
          <p:nvPr/>
        </p:nvSpPr>
        <p:spPr>
          <a:xfrm>
            <a:off x="0" y="4056911"/>
            <a:ext cx="9144000" cy="10691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61E8E82-2D9E-C6C9-3D73-76CD3AFB4AC5}"/>
              </a:ext>
            </a:extLst>
          </p:cNvPr>
          <p:cNvSpPr/>
          <p:nvPr/>
        </p:nvSpPr>
        <p:spPr>
          <a:xfrm>
            <a:off x="-5168" y="-12805"/>
            <a:ext cx="3541128" cy="682196"/>
          </a:xfrm>
          <a:prstGeom prst="rect">
            <a:avLst/>
          </a:prstGeom>
          <a:solidFill>
            <a:srgbClr val="0A38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GB" sz="3300" b="1" dirty="0">
                <a:solidFill>
                  <a:prstClr val="white"/>
                </a:solidFill>
                <a:latin typeface="Calibri" panose="020F0502020204030204"/>
              </a:rPr>
              <a:t>Total Population</a:t>
            </a:r>
          </a:p>
        </p:txBody>
      </p:sp>
      <p:pic>
        <p:nvPicPr>
          <p:cNvPr id="15" name="Graphic 14" descr="Hill scene with solid fill">
            <a:extLst>
              <a:ext uri="{FF2B5EF4-FFF2-40B4-BE49-F238E27FC236}">
                <a16:creationId xmlns:a16="http://schemas.microsoft.com/office/drawing/2014/main" id="{5C5B3D92-0976-0379-3487-E000A57295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0044" y="341947"/>
            <a:ext cx="792956" cy="792956"/>
          </a:xfrm>
          <a:prstGeom prst="rect">
            <a:avLst/>
          </a:prstGeom>
        </p:spPr>
      </p:pic>
      <p:cxnSp>
        <p:nvCxnSpPr>
          <p:cNvPr id="2" name="Straight Connector 1">
            <a:extLst>
              <a:ext uri="{FF2B5EF4-FFF2-40B4-BE49-F238E27FC236}">
                <a16:creationId xmlns:a16="http://schemas.microsoft.com/office/drawing/2014/main" id="{181F33D8-5265-ECE7-84B2-A9E5A1092FA4}"/>
              </a:ext>
            </a:extLst>
          </p:cNvPr>
          <p:cNvCxnSpPr>
            <a:cxnSpLocks/>
          </p:cNvCxnSpPr>
          <p:nvPr/>
        </p:nvCxnSpPr>
        <p:spPr>
          <a:xfrm>
            <a:off x="4567206" y="246355"/>
            <a:ext cx="0" cy="4793942"/>
          </a:xfrm>
          <a:prstGeom prst="line">
            <a:avLst/>
          </a:prstGeom>
          <a:ln>
            <a:solidFill>
              <a:srgbClr val="0054A4"/>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0669A51C-152C-26AF-4DFB-6A70A95F9DD4}"/>
              </a:ext>
            </a:extLst>
          </p:cNvPr>
          <p:cNvSpPr txBox="1"/>
          <p:nvPr/>
        </p:nvSpPr>
        <p:spPr>
          <a:xfrm>
            <a:off x="4964805" y="3130130"/>
            <a:ext cx="3701988" cy="369332"/>
          </a:xfrm>
          <a:prstGeom prst="rect">
            <a:avLst/>
          </a:prstGeom>
          <a:noFill/>
        </p:spPr>
        <p:txBody>
          <a:bodyPr wrap="square" rtlCol="0">
            <a:spAutoFit/>
          </a:bodyPr>
          <a:lstStyle/>
          <a:p>
            <a:pPr algn="ctr" defTabSz="685800">
              <a:defRPr/>
            </a:pPr>
            <a:r>
              <a:rPr lang="en-GB" dirty="0">
                <a:solidFill>
                  <a:srgbClr val="0054A4"/>
                </a:solidFill>
                <a:latin typeface="Calibri" panose="020F0502020204030204"/>
              </a:rPr>
              <a:t>Gloucestershire’s population is ageing</a:t>
            </a:r>
            <a:endParaRPr lang="en-GB" sz="1350" baseline="30000" dirty="0">
              <a:solidFill>
                <a:srgbClr val="0054A4"/>
              </a:solidFill>
              <a:latin typeface="Calibri" panose="020F0502020204030204"/>
            </a:endParaRPr>
          </a:p>
        </p:txBody>
      </p:sp>
      <p:sp>
        <p:nvSpPr>
          <p:cNvPr id="8" name="Arrow: Left 7">
            <a:extLst>
              <a:ext uri="{FF2B5EF4-FFF2-40B4-BE49-F238E27FC236}">
                <a16:creationId xmlns:a16="http://schemas.microsoft.com/office/drawing/2014/main" id="{02296207-6DCA-1EFF-0E1E-7BCB726AF00F}"/>
              </a:ext>
            </a:extLst>
          </p:cNvPr>
          <p:cNvSpPr/>
          <p:nvPr/>
        </p:nvSpPr>
        <p:spPr>
          <a:xfrm rot="18811272">
            <a:off x="5222515" y="3658815"/>
            <a:ext cx="627212" cy="338634"/>
          </a:xfrm>
          <a:prstGeom prst="leftArrow">
            <a:avLst/>
          </a:prstGeom>
          <a:solidFill>
            <a:srgbClr val="005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0" name="Arrow: Left 9">
            <a:extLst>
              <a:ext uri="{FF2B5EF4-FFF2-40B4-BE49-F238E27FC236}">
                <a16:creationId xmlns:a16="http://schemas.microsoft.com/office/drawing/2014/main" id="{57F07C70-7863-3D9D-64EC-0BB4A6C155C3}"/>
              </a:ext>
            </a:extLst>
          </p:cNvPr>
          <p:cNvSpPr/>
          <p:nvPr/>
        </p:nvSpPr>
        <p:spPr>
          <a:xfrm rot="13101785">
            <a:off x="7802464" y="3666570"/>
            <a:ext cx="627212" cy="338634"/>
          </a:xfrm>
          <a:prstGeom prst="leftArrow">
            <a:avLst/>
          </a:prstGeom>
          <a:solidFill>
            <a:srgbClr val="005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1" name="Rectangle 10">
            <a:extLst>
              <a:ext uri="{FF2B5EF4-FFF2-40B4-BE49-F238E27FC236}">
                <a16:creationId xmlns:a16="http://schemas.microsoft.com/office/drawing/2014/main" id="{890A50D3-4E31-1198-2BA7-F94BF0C8F2B9}"/>
              </a:ext>
            </a:extLst>
          </p:cNvPr>
          <p:cNvSpPr/>
          <p:nvPr/>
        </p:nvSpPr>
        <p:spPr>
          <a:xfrm>
            <a:off x="6977378" y="4163284"/>
            <a:ext cx="2097348" cy="8770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500" dirty="0">
                <a:solidFill>
                  <a:prstClr val="white"/>
                </a:solidFill>
                <a:latin typeface="Calibri" panose="020F0502020204030204"/>
              </a:rPr>
              <a:t>By </a:t>
            </a:r>
            <a:r>
              <a:rPr lang="en-GB" sz="2400" dirty="0">
                <a:solidFill>
                  <a:prstClr val="white"/>
                </a:solidFill>
                <a:latin typeface="Calibri" panose="020F0502020204030204"/>
              </a:rPr>
              <a:t>2035</a:t>
            </a:r>
            <a:r>
              <a:rPr lang="en-GB" sz="1500" dirty="0">
                <a:solidFill>
                  <a:prstClr val="white"/>
                </a:solidFill>
                <a:latin typeface="Calibri" panose="020F0502020204030204"/>
              </a:rPr>
              <a:t> there will be more jobs than working age people</a:t>
            </a:r>
            <a:endParaRPr lang="en-GB" sz="1350" baseline="3000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8909034D-5DD2-4F3F-4D0C-0FE5D0164B18}"/>
              </a:ext>
            </a:extLst>
          </p:cNvPr>
          <p:cNvSpPr/>
          <p:nvPr/>
        </p:nvSpPr>
        <p:spPr>
          <a:xfrm>
            <a:off x="4674525" y="4163284"/>
            <a:ext cx="2097347" cy="877013"/>
          </a:xfrm>
          <a:prstGeom prst="rect">
            <a:avLst/>
          </a:prstGeom>
          <a:solidFill>
            <a:srgbClr val="FD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500" dirty="0">
                <a:solidFill>
                  <a:prstClr val="white"/>
                </a:solidFill>
                <a:latin typeface="Calibri" panose="020F0502020204030204"/>
              </a:rPr>
              <a:t>By </a:t>
            </a:r>
            <a:r>
              <a:rPr lang="en-GB" sz="2400" dirty="0">
                <a:solidFill>
                  <a:prstClr val="white"/>
                </a:solidFill>
                <a:latin typeface="Calibri" panose="020F0502020204030204"/>
              </a:rPr>
              <a:t>2043</a:t>
            </a:r>
            <a:r>
              <a:rPr lang="en-GB" sz="1500" dirty="0">
                <a:solidFill>
                  <a:prstClr val="white"/>
                </a:solidFill>
                <a:latin typeface="Calibri" panose="020F0502020204030204"/>
              </a:rPr>
              <a:t> there will be  80 dependents for every 100 working age people</a:t>
            </a:r>
            <a:endParaRPr lang="en-GB" sz="1350" baseline="30000" dirty="0">
              <a:solidFill>
                <a:prstClr val="white"/>
              </a:solidFill>
              <a:latin typeface="Calibri" panose="020F0502020204030204"/>
            </a:endParaRPr>
          </a:p>
        </p:txBody>
      </p:sp>
      <p:pic>
        <p:nvPicPr>
          <p:cNvPr id="5" name="Picture 4">
            <a:extLst>
              <a:ext uri="{FF2B5EF4-FFF2-40B4-BE49-F238E27FC236}">
                <a16:creationId xmlns:a16="http://schemas.microsoft.com/office/drawing/2014/main" id="{9EE73F89-3A77-0F99-9966-0987E4F5A204}"/>
              </a:ext>
            </a:extLst>
          </p:cNvPr>
          <p:cNvPicPr>
            <a:picLocks noChangeAspect="1"/>
          </p:cNvPicPr>
          <p:nvPr/>
        </p:nvPicPr>
        <p:blipFill>
          <a:blip r:embed="rId5"/>
          <a:stretch>
            <a:fillRect/>
          </a:stretch>
        </p:blipFill>
        <p:spPr>
          <a:xfrm>
            <a:off x="0" y="1360593"/>
            <a:ext cx="4499433" cy="2565466"/>
          </a:xfrm>
          <a:prstGeom prst="rect">
            <a:avLst/>
          </a:prstGeom>
        </p:spPr>
      </p:pic>
      <p:pic>
        <p:nvPicPr>
          <p:cNvPr id="17" name="Picture 16">
            <a:extLst>
              <a:ext uri="{FF2B5EF4-FFF2-40B4-BE49-F238E27FC236}">
                <a16:creationId xmlns:a16="http://schemas.microsoft.com/office/drawing/2014/main" id="{512E0E14-BA4B-E794-40BE-32DB17C7FE44}"/>
              </a:ext>
            </a:extLst>
          </p:cNvPr>
          <p:cNvPicPr>
            <a:picLocks noChangeAspect="1"/>
          </p:cNvPicPr>
          <p:nvPr/>
        </p:nvPicPr>
        <p:blipFill>
          <a:blip r:embed="rId6"/>
          <a:stretch>
            <a:fillRect/>
          </a:stretch>
        </p:blipFill>
        <p:spPr>
          <a:xfrm>
            <a:off x="5197389" y="341947"/>
            <a:ext cx="3148965" cy="2668905"/>
          </a:xfrm>
          <a:prstGeom prst="rect">
            <a:avLst/>
          </a:prstGeom>
        </p:spPr>
      </p:pic>
    </p:spTree>
    <p:extLst>
      <p:ext uri="{BB962C8B-B14F-4D97-AF65-F5344CB8AC3E}">
        <p14:creationId xmlns:p14="http://schemas.microsoft.com/office/powerpoint/2010/main" val="237858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Casualty Statistics</a:t>
            </a:r>
          </a:p>
        </p:txBody>
      </p:sp>
    </p:spTree>
    <p:extLst>
      <p:ext uri="{BB962C8B-B14F-4D97-AF65-F5344CB8AC3E}">
        <p14:creationId xmlns:p14="http://schemas.microsoft.com/office/powerpoint/2010/main" val="332230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FA9843-8DE0-B041-1211-71A45E5CD56C}"/>
              </a:ext>
            </a:extLst>
          </p:cNvPr>
          <p:cNvSpPr/>
          <p:nvPr/>
        </p:nvSpPr>
        <p:spPr>
          <a:xfrm>
            <a:off x="0" y="4074329"/>
            <a:ext cx="9144000" cy="10691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947E0F6-7E4C-984E-B90B-84B6876ADE6B}"/>
              </a:ext>
            </a:extLst>
          </p:cNvPr>
          <p:cNvPicPr>
            <a:picLocks noChangeAspect="1"/>
          </p:cNvPicPr>
          <p:nvPr/>
        </p:nvPicPr>
        <p:blipFill>
          <a:blip r:embed="rId2"/>
          <a:stretch>
            <a:fillRect/>
          </a:stretch>
        </p:blipFill>
        <p:spPr>
          <a:xfrm>
            <a:off x="1644659" y="0"/>
            <a:ext cx="5854682" cy="5143500"/>
          </a:xfrm>
          <a:prstGeom prst="rect">
            <a:avLst/>
          </a:prstGeom>
        </p:spPr>
      </p:pic>
      <p:sp>
        <p:nvSpPr>
          <p:cNvPr id="8" name="Title 3">
            <a:extLst>
              <a:ext uri="{FF2B5EF4-FFF2-40B4-BE49-F238E27FC236}">
                <a16:creationId xmlns:a16="http://schemas.microsoft.com/office/drawing/2014/main" id="{90575AB1-935D-62BF-3716-E7638CD8F4E2}"/>
              </a:ext>
            </a:extLst>
          </p:cNvPr>
          <p:cNvSpPr txBox="1">
            <a:spLocks/>
          </p:cNvSpPr>
          <p:nvPr/>
        </p:nvSpPr>
        <p:spPr>
          <a:xfrm>
            <a:off x="457200" y="216000"/>
            <a:ext cx="8229600" cy="648000"/>
          </a:xfrm>
          <a:prstGeom prst="rect">
            <a:avLst/>
          </a:prstGeom>
        </p:spPr>
        <p:txBody>
          <a:bodyPr>
            <a:normAutofit fontScale="97500" lnSpcReduction="10000"/>
          </a:bodyPr>
          <a:lstStyle>
            <a:lvl1pPr algn="l"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County</a:t>
            </a:r>
          </a:p>
        </p:txBody>
      </p:sp>
      <p:grpSp>
        <p:nvGrpSpPr>
          <p:cNvPr id="10" name="Group 9">
            <a:extLst>
              <a:ext uri="{FF2B5EF4-FFF2-40B4-BE49-F238E27FC236}">
                <a16:creationId xmlns:a16="http://schemas.microsoft.com/office/drawing/2014/main" id="{38886CA0-9429-09A8-73CF-531CB44498E6}"/>
              </a:ext>
            </a:extLst>
          </p:cNvPr>
          <p:cNvGrpSpPr/>
          <p:nvPr/>
        </p:nvGrpSpPr>
        <p:grpSpPr>
          <a:xfrm>
            <a:off x="562958" y="966651"/>
            <a:ext cx="1840608" cy="923330"/>
            <a:chOff x="562958" y="966651"/>
            <a:chExt cx="1840608" cy="923330"/>
          </a:xfrm>
        </p:grpSpPr>
        <p:sp>
          <p:nvSpPr>
            <p:cNvPr id="6" name="TextBox 5">
              <a:extLst>
                <a:ext uri="{FF2B5EF4-FFF2-40B4-BE49-F238E27FC236}">
                  <a16:creationId xmlns:a16="http://schemas.microsoft.com/office/drawing/2014/main" id="{10B074E9-C5AB-F84D-CBEB-9ABF39895C0E}"/>
                </a:ext>
              </a:extLst>
            </p:cNvPr>
            <p:cNvSpPr txBox="1"/>
            <p:nvPr/>
          </p:nvSpPr>
          <p:spPr>
            <a:xfrm>
              <a:off x="806804" y="966651"/>
              <a:ext cx="1596762" cy="923330"/>
            </a:xfrm>
            <a:prstGeom prst="rect">
              <a:avLst/>
            </a:prstGeom>
            <a:noFill/>
          </p:spPr>
          <p:txBody>
            <a:bodyPr wrap="square" rtlCol="0">
              <a:spAutoFit/>
            </a:bodyPr>
            <a:lstStyle/>
            <a:p>
              <a:r>
                <a:rPr lang="en-GB" dirty="0"/>
                <a:t>Serious</a:t>
              </a:r>
            </a:p>
            <a:p>
              <a:r>
                <a:rPr lang="en-GB" dirty="0"/>
                <a:t>Slight</a:t>
              </a:r>
            </a:p>
            <a:p>
              <a:r>
                <a:rPr lang="en-GB" dirty="0"/>
                <a:t>Fatal</a:t>
              </a:r>
            </a:p>
          </p:txBody>
        </p:sp>
        <p:sp>
          <p:nvSpPr>
            <p:cNvPr id="4" name="Rectangle 3">
              <a:extLst>
                <a:ext uri="{FF2B5EF4-FFF2-40B4-BE49-F238E27FC236}">
                  <a16:creationId xmlns:a16="http://schemas.microsoft.com/office/drawing/2014/main" id="{1530D7ED-6CB7-C7EB-5D8F-EE394E0561BA}"/>
                </a:ext>
              </a:extLst>
            </p:cNvPr>
            <p:cNvSpPr/>
            <p:nvPr/>
          </p:nvSpPr>
          <p:spPr>
            <a:xfrm>
              <a:off x="592183" y="1079864"/>
              <a:ext cx="130629" cy="156754"/>
            </a:xfrm>
            <a:prstGeom prst="rect">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08E0F794-8379-AC18-D6A8-1970A9900E52}"/>
                </a:ext>
              </a:extLst>
            </p:cNvPr>
            <p:cNvSpPr/>
            <p:nvPr/>
          </p:nvSpPr>
          <p:spPr>
            <a:xfrm>
              <a:off x="562958" y="1322712"/>
              <a:ext cx="185973" cy="175161"/>
            </a:xfrm>
            <a:prstGeom prst="triangl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B9838C55-8A32-FFD9-2F4B-5BAA95CCCFED}"/>
                </a:ext>
              </a:extLst>
            </p:cNvPr>
            <p:cNvSpPr/>
            <p:nvPr/>
          </p:nvSpPr>
          <p:spPr>
            <a:xfrm>
              <a:off x="574765" y="1619794"/>
              <a:ext cx="185973" cy="175161"/>
            </a:xfrm>
            <a:prstGeom prst="star5">
              <a:avLst/>
            </a:prstGeom>
            <a:solidFill>
              <a:srgbClr val="FF66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1026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FA9843-8DE0-B041-1211-71A45E5CD56C}"/>
              </a:ext>
            </a:extLst>
          </p:cNvPr>
          <p:cNvSpPr/>
          <p:nvPr/>
        </p:nvSpPr>
        <p:spPr>
          <a:xfrm>
            <a:off x="0" y="4074329"/>
            <a:ext cx="9144000" cy="10691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5BACF88-28AB-3C00-14B5-7A575F154C72}"/>
              </a:ext>
            </a:extLst>
          </p:cNvPr>
          <p:cNvPicPr>
            <a:picLocks noChangeAspect="1"/>
          </p:cNvPicPr>
          <p:nvPr/>
        </p:nvPicPr>
        <p:blipFill>
          <a:blip r:embed="rId2"/>
          <a:stretch>
            <a:fillRect/>
          </a:stretch>
        </p:blipFill>
        <p:spPr>
          <a:xfrm>
            <a:off x="1874711" y="0"/>
            <a:ext cx="5394577" cy="5143500"/>
          </a:xfrm>
          <a:prstGeom prst="rect">
            <a:avLst/>
          </a:prstGeom>
        </p:spPr>
      </p:pic>
      <p:sp>
        <p:nvSpPr>
          <p:cNvPr id="5" name="Title 3">
            <a:extLst>
              <a:ext uri="{FF2B5EF4-FFF2-40B4-BE49-F238E27FC236}">
                <a16:creationId xmlns:a16="http://schemas.microsoft.com/office/drawing/2014/main" id="{F6A6FBCA-6542-641E-B210-BEEBF140D74D}"/>
              </a:ext>
            </a:extLst>
          </p:cNvPr>
          <p:cNvSpPr txBox="1">
            <a:spLocks/>
          </p:cNvSpPr>
          <p:nvPr/>
        </p:nvSpPr>
        <p:spPr>
          <a:xfrm>
            <a:off x="457200" y="216000"/>
            <a:ext cx="8229600" cy="648000"/>
          </a:xfrm>
          <a:prstGeom prst="rect">
            <a:avLst/>
          </a:prstGeom>
        </p:spPr>
        <p:txBody>
          <a:bodyPr>
            <a:normAutofit fontScale="97500" lnSpcReduction="10000"/>
          </a:bodyPr>
          <a:lstStyle>
            <a:lvl1pPr algn="l"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Gloucester</a:t>
            </a:r>
          </a:p>
        </p:txBody>
      </p:sp>
      <p:grpSp>
        <p:nvGrpSpPr>
          <p:cNvPr id="3" name="Group 2">
            <a:extLst>
              <a:ext uri="{FF2B5EF4-FFF2-40B4-BE49-F238E27FC236}">
                <a16:creationId xmlns:a16="http://schemas.microsoft.com/office/drawing/2014/main" id="{4B71C9CA-7DA7-8AC3-0371-6415002EE77C}"/>
              </a:ext>
            </a:extLst>
          </p:cNvPr>
          <p:cNvGrpSpPr/>
          <p:nvPr/>
        </p:nvGrpSpPr>
        <p:grpSpPr>
          <a:xfrm>
            <a:off x="562958" y="966651"/>
            <a:ext cx="1840608" cy="923330"/>
            <a:chOff x="562958" y="966651"/>
            <a:chExt cx="1840608" cy="923330"/>
          </a:xfrm>
        </p:grpSpPr>
        <p:sp>
          <p:nvSpPr>
            <p:cNvPr id="6" name="TextBox 5">
              <a:extLst>
                <a:ext uri="{FF2B5EF4-FFF2-40B4-BE49-F238E27FC236}">
                  <a16:creationId xmlns:a16="http://schemas.microsoft.com/office/drawing/2014/main" id="{1C6F935E-1BD7-7389-3954-308E3499392D}"/>
                </a:ext>
              </a:extLst>
            </p:cNvPr>
            <p:cNvSpPr txBox="1"/>
            <p:nvPr/>
          </p:nvSpPr>
          <p:spPr>
            <a:xfrm>
              <a:off x="806804" y="966651"/>
              <a:ext cx="1596762" cy="923330"/>
            </a:xfrm>
            <a:prstGeom prst="rect">
              <a:avLst/>
            </a:prstGeom>
            <a:noFill/>
          </p:spPr>
          <p:txBody>
            <a:bodyPr wrap="square" rtlCol="0">
              <a:spAutoFit/>
            </a:bodyPr>
            <a:lstStyle/>
            <a:p>
              <a:r>
                <a:rPr lang="en-GB" dirty="0"/>
                <a:t>Serious</a:t>
              </a:r>
            </a:p>
            <a:p>
              <a:r>
                <a:rPr lang="en-GB" dirty="0"/>
                <a:t>Slight</a:t>
              </a:r>
            </a:p>
            <a:p>
              <a:r>
                <a:rPr lang="en-GB" dirty="0"/>
                <a:t>Fatal</a:t>
              </a:r>
            </a:p>
          </p:txBody>
        </p:sp>
        <p:sp>
          <p:nvSpPr>
            <p:cNvPr id="7" name="Rectangle 6">
              <a:extLst>
                <a:ext uri="{FF2B5EF4-FFF2-40B4-BE49-F238E27FC236}">
                  <a16:creationId xmlns:a16="http://schemas.microsoft.com/office/drawing/2014/main" id="{B83711D2-8D9D-5D13-6524-239B6558F32E}"/>
                </a:ext>
              </a:extLst>
            </p:cNvPr>
            <p:cNvSpPr/>
            <p:nvPr/>
          </p:nvSpPr>
          <p:spPr>
            <a:xfrm>
              <a:off x="592183" y="1079864"/>
              <a:ext cx="130629" cy="156754"/>
            </a:xfrm>
            <a:prstGeom prst="rect">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FC410F22-780F-2B37-5452-3171A03E1A41}"/>
                </a:ext>
              </a:extLst>
            </p:cNvPr>
            <p:cNvSpPr/>
            <p:nvPr/>
          </p:nvSpPr>
          <p:spPr>
            <a:xfrm>
              <a:off x="562958" y="1322712"/>
              <a:ext cx="185973" cy="175161"/>
            </a:xfrm>
            <a:prstGeom prst="triangl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CEE7D003-C7D8-09D1-F24C-79D3FDD989FF}"/>
                </a:ext>
              </a:extLst>
            </p:cNvPr>
            <p:cNvSpPr/>
            <p:nvPr/>
          </p:nvSpPr>
          <p:spPr>
            <a:xfrm>
              <a:off x="574765" y="1619794"/>
              <a:ext cx="185973" cy="175161"/>
            </a:xfrm>
            <a:prstGeom prst="star5">
              <a:avLst/>
            </a:prstGeom>
            <a:solidFill>
              <a:srgbClr val="FF66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6836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FA9843-8DE0-B041-1211-71A45E5CD56C}"/>
              </a:ext>
            </a:extLst>
          </p:cNvPr>
          <p:cNvSpPr/>
          <p:nvPr/>
        </p:nvSpPr>
        <p:spPr>
          <a:xfrm>
            <a:off x="0" y="4074329"/>
            <a:ext cx="9144000" cy="10691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0652976-A3B6-7D6E-6673-5328352335A4}"/>
              </a:ext>
            </a:extLst>
          </p:cNvPr>
          <p:cNvPicPr>
            <a:picLocks noChangeAspect="1"/>
          </p:cNvPicPr>
          <p:nvPr/>
        </p:nvPicPr>
        <p:blipFill>
          <a:blip r:embed="rId2"/>
          <a:stretch>
            <a:fillRect/>
          </a:stretch>
        </p:blipFill>
        <p:spPr>
          <a:xfrm>
            <a:off x="1640061" y="0"/>
            <a:ext cx="5863878" cy="5143500"/>
          </a:xfrm>
          <a:prstGeom prst="rect">
            <a:avLst/>
          </a:prstGeom>
        </p:spPr>
      </p:pic>
      <p:sp>
        <p:nvSpPr>
          <p:cNvPr id="3" name="Title 3">
            <a:extLst>
              <a:ext uri="{FF2B5EF4-FFF2-40B4-BE49-F238E27FC236}">
                <a16:creationId xmlns:a16="http://schemas.microsoft.com/office/drawing/2014/main" id="{150AF145-6D7E-4E48-32FE-E12B38C80EC0}"/>
              </a:ext>
            </a:extLst>
          </p:cNvPr>
          <p:cNvSpPr txBox="1">
            <a:spLocks/>
          </p:cNvSpPr>
          <p:nvPr/>
        </p:nvSpPr>
        <p:spPr>
          <a:xfrm>
            <a:off x="457200" y="216000"/>
            <a:ext cx="8229600" cy="648000"/>
          </a:xfrm>
          <a:prstGeom prst="rect">
            <a:avLst/>
          </a:prstGeom>
        </p:spPr>
        <p:txBody>
          <a:bodyPr>
            <a:normAutofit fontScale="97500" lnSpcReduction="10000"/>
          </a:bodyPr>
          <a:lstStyle>
            <a:lvl1pPr algn="l"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Cotswold</a:t>
            </a:r>
          </a:p>
        </p:txBody>
      </p:sp>
      <p:grpSp>
        <p:nvGrpSpPr>
          <p:cNvPr id="4" name="Group 3">
            <a:extLst>
              <a:ext uri="{FF2B5EF4-FFF2-40B4-BE49-F238E27FC236}">
                <a16:creationId xmlns:a16="http://schemas.microsoft.com/office/drawing/2014/main" id="{D968DE4F-6CBE-5587-5D87-0795B2634207}"/>
              </a:ext>
            </a:extLst>
          </p:cNvPr>
          <p:cNvGrpSpPr/>
          <p:nvPr/>
        </p:nvGrpSpPr>
        <p:grpSpPr>
          <a:xfrm>
            <a:off x="562958" y="966651"/>
            <a:ext cx="1840608" cy="923330"/>
            <a:chOff x="562958" y="966651"/>
            <a:chExt cx="1840608" cy="923330"/>
          </a:xfrm>
        </p:grpSpPr>
        <p:sp>
          <p:nvSpPr>
            <p:cNvPr id="6" name="TextBox 5">
              <a:extLst>
                <a:ext uri="{FF2B5EF4-FFF2-40B4-BE49-F238E27FC236}">
                  <a16:creationId xmlns:a16="http://schemas.microsoft.com/office/drawing/2014/main" id="{F841BA91-DB0F-EEA7-303F-0D177C098DD8}"/>
                </a:ext>
              </a:extLst>
            </p:cNvPr>
            <p:cNvSpPr txBox="1"/>
            <p:nvPr/>
          </p:nvSpPr>
          <p:spPr>
            <a:xfrm>
              <a:off x="806804" y="966651"/>
              <a:ext cx="1596762" cy="923330"/>
            </a:xfrm>
            <a:prstGeom prst="rect">
              <a:avLst/>
            </a:prstGeom>
            <a:noFill/>
          </p:spPr>
          <p:txBody>
            <a:bodyPr wrap="square" rtlCol="0">
              <a:spAutoFit/>
            </a:bodyPr>
            <a:lstStyle/>
            <a:p>
              <a:r>
                <a:rPr lang="en-GB" dirty="0"/>
                <a:t>Serious</a:t>
              </a:r>
            </a:p>
            <a:p>
              <a:r>
                <a:rPr lang="en-GB" dirty="0"/>
                <a:t>Slight</a:t>
              </a:r>
            </a:p>
            <a:p>
              <a:r>
                <a:rPr lang="en-GB" dirty="0"/>
                <a:t>Fatal</a:t>
              </a:r>
            </a:p>
          </p:txBody>
        </p:sp>
        <p:sp>
          <p:nvSpPr>
            <p:cNvPr id="7" name="Rectangle 6">
              <a:extLst>
                <a:ext uri="{FF2B5EF4-FFF2-40B4-BE49-F238E27FC236}">
                  <a16:creationId xmlns:a16="http://schemas.microsoft.com/office/drawing/2014/main" id="{316FCB32-1FDD-B78C-8B34-CDF8E3CFBBEB}"/>
                </a:ext>
              </a:extLst>
            </p:cNvPr>
            <p:cNvSpPr/>
            <p:nvPr/>
          </p:nvSpPr>
          <p:spPr>
            <a:xfrm>
              <a:off x="592183" y="1079864"/>
              <a:ext cx="130629" cy="156754"/>
            </a:xfrm>
            <a:prstGeom prst="rect">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A0DB6407-49B1-580F-778B-A974E4D7EDB8}"/>
                </a:ext>
              </a:extLst>
            </p:cNvPr>
            <p:cNvSpPr/>
            <p:nvPr/>
          </p:nvSpPr>
          <p:spPr>
            <a:xfrm>
              <a:off x="562958" y="1322712"/>
              <a:ext cx="185973" cy="175161"/>
            </a:xfrm>
            <a:prstGeom prst="triangl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7EA2CD22-46F9-0AFF-1A44-EBAB1960584F}"/>
                </a:ext>
              </a:extLst>
            </p:cNvPr>
            <p:cNvSpPr/>
            <p:nvPr/>
          </p:nvSpPr>
          <p:spPr>
            <a:xfrm>
              <a:off x="574765" y="1619794"/>
              <a:ext cx="185973" cy="175161"/>
            </a:xfrm>
            <a:prstGeom prst="star5">
              <a:avLst/>
            </a:prstGeom>
            <a:solidFill>
              <a:srgbClr val="FF66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0768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FA9843-8DE0-B041-1211-71A45E5CD56C}"/>
              </a:ext>
            </a:extLst>
          </p:cNvPr>
          <p:cNvSpPr/>
          <p:nvPr/>
        </p:nvSpPr>
        <p:spPr>
          <a:xfrm>
            <a:off x="0" y="4074329"/>
            <a:ext cx="9144000" cy="10691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ABCF936-9E40-937D-BA67-3B3B43FBF797}"/>
              </a:ext>
            </a:extLst>
          </p:cNvPr>
          <p:cNvPicPr>
            <a:picLocks noChangeAspect="1"/>
          </p:cNvPicPr>
          <p:nvPr/>
        </p:nvPicPr>
        <p:blipFill>
          <a:blip r:embed="rId2"/>
          <a:stretch>
            <a:fillRect/>
          </a:stretch>
        </p:blipFill>
        <p:spPr>
          <a:xfrm>
            <a:off x="1642565" y="0"/>
            <a:ext cx="5858869" cy="5143500"/>
          </a:xfrm>
          <a:prstGeom prst="rect">
            <a:avLst/>
          </a:prstGeom>
        </p:spPr>
      </p:pic>
      <p:sp>
        <p:nvSpPr>
          <p:cNvPr id="5" name="Title 3">
            <a:extLst>
              <a:ext uri="{FF2B5EF4-FFF2-40B4-BE49-F238E27FC236}">
                <a16:creationId xmlns:a16="http://schemas.microsoft.com/office/drawing/2014/main" id="{7286A6A5-DEE6-46C1-424C-38DF6C12198C}"/>
              </a:ext>
            </a:extLst>
          </p:cNvPr>
          <p:cNvSpPr txBox="1">
            <a:spLocks/>
          </p:cNvSpPr>
          <p:nvPr/>
        </p:nvSpPr>
        <p:spPr>
          <a:xfrm>
            <a:off x="457200" y="216000"/>
            <a:ext cx="8229600" cy="648000"/>
          </a:xfrm>
          <a:prstGeom prst="rect">
            <a:avLst/>
          </a:prstGeom>
        </p:spPr>
        <p:txBody>
          <a:bodyPr>
            <a:normAutofit fontScale="97500" lnSpcReduction="10000"/>
          </a:bodyPr>
          <a:lstStyle>
            <a:lvl1pPr algn="l"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Stroud</a:t>
            </a:r>
          </a:p>
        </p:txBody>
      </p:sp>
      <p:grpSp>
        <p:nvGrpSpPr>
          <p:cNvPr id="3" name="Group 2">
            <a:extLst>
              <a:ext uri="{FF2B5EF4-FFF2-40B4-BE49-F238E27FC236}">
                <a16:creationId xmlns:a16="http://schemas.microsoft.com/office/drawing/2014/main" id="{CF2C8F2F-C589-C142-5D3F-4EDB194006D0}"/>
              </a:ext>
            </a:extLst>
          </p:cNvPr>
          <p:cNvGrpSpPr/>
          <p:nvPr/>
        </p:nvGrpSpPr>
        <p:grpSpPr>
          <a:xfrm>
            <a:off x="562958" y="966651"/>
            <a:ext cx="1840608" cy="923330"/>
            <a:chOff x="562958" y="966651"/>
            <a:chExt cx="1840608" cy="923330"/>
          </a:xfrm>
        </p:grpSpPr>
        <p:sp>
          <p:nvSpPr>
            <p:cNvPr id="6" name="TextBox 5">
              <a:extLst>
                <a:ext uri="{FF2B5EF4-FFF2-40B4-BE49-F238E27FC236}">
                  <a16:creationId xmlns:a16="http://schemas.microsoft.com/office/drawing/2014/main" id="{6B1189B0-64FB-BD37-8936-89E88488FFC7}"/>
                </a:ext>
              </a:extLst>
            </p:cNvPr>
            <p:cNvSpPr txBox="1"/>
            <p:nvPr/>
          </p:nvSpPr>
          <p:spPr>
            <a:xfrm>
              <a:off x="806804" y="966651"/>
              <a:ext cx="1596762" cy="923330"/>
            </a:xfrm>
            <a:prstGeom prst="rect">
              <a:avLst/>
            </a:prstGeom>
            <a:noFill/>
          </p:spPr>
          <p:txBody>
            <a:bodyPr wrap="square" rtlCol="0">
              <a:spAutoFit/>
            </a:bodyPr>
            <a:lstStyle/>
            <a:p>
              <a:r>
                <a:rPr lang="en-GB" dirty="0"/>
                <a:t>Serious</a:t>
              </a:r>
            </a:p>
            <a:p>
              <a:r>
                <a:rPr lang="en-GB" dirty="0"/>
                <a:t>Slight</a:t>
              </a:r>
            </a:p>
            <a:p>
              <a:r>
                <a:rPr lang="en-GB" dirty="0"/>
                <a:t>Fatal</a:t>
              </a:r>
            </a:p>
          </p:txBody>
        </p:sp>
        <p:sp>
          <p:nvSpPr>
            <p:cNvPr id="7" name="Rectangle 6">
              <a:extLst>
                <a:ext uri="{FF2B5EF4-FFF2-40B4-BE49-F238E27FC236}">
                  <a16:creationId xmlns:a16="http://schemas.microsoft.com/office/drawing/2014/main" id="{0224A860-5128-6216-02A6-3B178503C4DE}"/>
                </a:ext>
              </a:extLst>
            </p:cNvPr>
            <p:cNvSpPr/>
            <p:nvPr/>
          </p:nvSpPr>
          <p:spPr>
            <a:xfrm>
              <a:off x="592183" y="1079864"/>
              <a:ext cx="130629" cy="156754"/>
            </a:xfrm>
            <a:prstGeom prst="rect">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88C8A21C-5536-888B-4838-29A2BAE2211D}"/>
                </a:ext>
              </a:extLst>
            </p:cNvPr>
            <p:cNvSpPr/>
            <p:nvPr/>
          </p:nvSpPr>
          <p:spPr>
            <a:xfrm>
              <a:off x="562958" y="1322712"/>
              <a:ext cx="185973" cy="175161"/>
            </a:xfrm>
            <a:prstGeom prst="triangl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33A7D92B-37FC-1F49-3F10-A0E25C5445CF}"/>
                </a:ext>
              </a:extLst>
            </p:cNvPr>
            <p:cNvSpPr/>
            <p:nvPr/>
          </p:nvSpPr>
          <p:spPr>
            <a:xfrm>
              <a:off x="574765" y="1619794"/>
              <a:ext cx="185973" cy="175161"/>
            </a:xfrm>
            <a:prstGeom prst="star5">
              <a:avLst/>
            </a:prstGeom>
            <a:solidFill>
              <a:srgbClr val="FF66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18014423"/>
      </p:ext>
    </p:extLst>
  </p:cSld>
  <p:clrMapOvr>
    <a:masterClrMapping/>
  </p:clrMapOvr>
</p:sld>
</file>

<file path=ppt/theme/theme1.xml><?xml version="1.0" encoding="utf-8"?>
<a:theme xmlns:a="http://schemas.openxmlformats.org/drawingml/2006/main" name="gcc-powerpoint-template">
  <a:themeElements>
    <a:clrScheme name="GCC">
      <a:dk1>
        <a:srgbClr val="0A387A"/>
      </a:dk1>
      <a:lt1>
        <a:sysClr val="window" lastClr="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gcc-powerpoint-template-with-values</Template>
  <TotalTime>7434</TotalTime>
  <Words>611</Words>
  <Application>Microsoft Office PowerPoint</Application>
  <PresentationFormat>On-screen Show (16:9)</PresentationFormat>
  <Paragraphs>76</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Symbol</vt:lpstr>
      <vt:lpstr>gcc-powerpoint-template</vt:lpstr>
      <vt:lpstr>Young people in Gloucestershire</vt:lpstr>
      <vt:lpstr>PowerPoint Presentation</vt:lpstr>
      <vt:lpstr>PowerPoint Presentation</vt:lpstr>
      <vt:lpstr>PowerPoint Presentation</vt:lpstr>
      <vt:lpstr>Casualty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Gloucestershire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Sarah</dc:creator>
  <cp:lastModifiedBy>WILLIAMS, Sarah</cp:lastModifiedBy>
  <cp:revision>86</cp:revision>
  <cp:lastPrinted>2023-05-12T10:27:19Z</cp:lastPrinted>
  <dcterms:created xsi:type="dcterms:W3CDTF">2022-06-23T11:53:29Z</dcterms:created>
  <dcterms:modified xsi:type="dcterms:W3CDTF">2023-12-05T07:46:12Z</dcterms:modified>
</cp:coreProperties>
</file>