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omments/modernComment_169_92D45C05.xml" ContentType="application/vnd.ms-powerpoint.comments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49" r:id="rId2"/>
    <p:sldId id="355" r:id="rId3"/>
    <p:sldId id="356" r:id="rId4"/>
    <p:sldId id="357" r:id="rId5"/>
    <p:sldId id="358" r:id="rId6"/>
    <p:sldId id="362" r:id="rId7"/>
    <p:sldId id="368" r:id="rId8"/>
    <p:sldId id="367" r:id="rId9"/>
    <p:sldId id="366" r:id="rId10"/>
    <p:sldId id="360" r:id="rId11"/>
    <p:sldId id="361" r:id="rId12"/>
  </p:sldIdLst>
  <p:sldSz cx="9144000" cy="6858000" type="screen4x3"/>
  <p:notesSz cx="6742113" cy="987266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>
          <p15:clr>
            <a:srgbClr val="A4A3A4"/>
          </p15:clr>
        </p15:guide>
        <p15:guide id="2" pos="2124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6DC2F7F-11C1-FF50-825E-DA4D2EA8D9E4}" name="CUTHBERT, James (NHS GLOUCESTERSHIRE CCG)" initials="CJ(GC" userId="CUTHBERT, James (NHS GLOUCESTERSHIRE CCG)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0"/>
    <a:srgbClr val="FF0000"/>
    <a:srgbClr val="3853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88321" autoAdjust="0"/>
  </p:normalViewPr>
  <p:slideViewPr>
    <p:cSldViewPr>
      <p:cViewPr varScale="1">
        <p:scale>
          <a:sx n="65" d="100"/>
          <a:sy n="65" d="100"/>
        </p:scale>
        <p:origin x="61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42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1" d="100"/>
          <a:sy n="61" d="100"/>
        </p:scale>
        <p:origin x="-2166" y="-72"/>
      </p:cViewPr>
      <p:guideLst>
        <p:guide orient="horz" pos="3110"/>
        <p:guide pos="21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UTHBERT, James (NHS GLOUCESTERSHIRE CCG)" userId="4fa47e76-e707-4b01-bd94-3240ec1e7ea9" providerId="ADAL" clId="{926ADE69-0ACA-4AD7-B43D-B5B7909BAAFC}"/>
    <pc:docChg chg="modSld">
      <pc:chgData name="CUTHBERT, James (NHS GLOUCESTERSHIRE CCG)" userId="4fa47e76-e707-4b01-bd94-3240ec1e7ea9" providerId="ADAL" clId="{926ADE69-0ACA-4AD7-B43D-B5B7909BAAFC}" dt="2022-07-01T10:30:37.860" v="32" actId="20577"/>
      <pc:docMkLst>
        <pc:docMk/>
      </pc:docMkLst>
      <pc:sldChg chg="modSp mod">
        <pc:chgData name="CUTHBERT, James (NHS GLOUCESTERSHIRE CCG)" userId="4fa47e76-e707-4b01-bd94-3240ec1e7ea9" providerId="ADAL" clId="{926ADE69-0ACA-4AD7-B43D-B5B7909BAAFC}" dt="2022-07-01T10:30:37.860" v="32" actId="20577"/>
        <pc:sldMkLst>
          <pc:docMk/>
          <pc:sldMk cId="3841384754" sldId="349"/>
        </pc:sldMkLst>
        <pc:spChg chg="mod">
          <ac:chgData name="CUTHBERT, James (NHS GLOUCESTERSHIRE CCG)" userId="4fa47e76-e707-4b01-bd94-3240ec1e7ea9" providerId="ADAL" clId="{926ADE69-0ACA-4AD7-B43D-B5B7909BAAFC}" dt="2022-07-01T10:30:37.860" v="32" actId="20577"/>
          <ac:spMkLst>
            <pc:docMk/>
            <pc:sldMk cId="3841384754" sldId="349"/>
            <ac:spMk id="6" creationId="{00000000-0000-0000-0000-000000000000}"/>
          </ac:spMkLst>
        </pc:spChg>
      </pc:sldChg>
    </pc:docChg>
  </pc:docChgLst>
  <pc:docChgLst>
    <pc:chgData name="CUTHBERT, James (NHS GLOUCESTERSHIRE CCG)" userId="4fa47e76-e707-4b01-bd94-3240ec1e7ea9" providerId="ADAL" clId="{8E5A4CF3-042B-48C0-9FBD-C0D7BE54C835}"/>
    <pc:docChg chg="undo custSel addSld delSld modSld sldOrd">
      <pc:chgData name="CUTHBERT, James (NHS GLOUCESTERSHIRE CCG)" userId="4fa47e76-e707-4b01-bd94-3240ec1e7ea9" providerId="ADAL" clId="{8E5A4CF3-042B-48C0-9FBD-C0D7BE54C835}" dt="2022-06-23T04:15:25.458" v="1066" actId="2"/>
      <pc:docMkLst>
        <pc:docMk/>
      </pc:docMkLst>
      <pc:sldChg chg="delSp modSp mod">
        <pc:chgData name="CUTHBERT, James (NHS GLOUCESTERSHIRE CCG)" userId="4fa47e76-e707-4b01-bd94-3240ec1e7ea9" providerId="ADAL" clId="{8E5A4CF3-042B-48C0-9FBD-C0D7BE54C835}" dt="2022-06-23T04:15:25.458" v="1066" actId="2"/>
        <pc:sldMkLst>
          <pc:docMk/>
          <pc:sldMk cId="3841384754" sldId="349"/>
        </pc:sldMkLst>
        <pc:spChg chg="mod">
          <ac:chgData name="CUTHBERT, James (NHS GLOUCESTERSHIRE CCG)" userId="4fa47e76-e707-4b01-bd94-3240ec1e7ea9" providerId="ADAL" clId="{8E5A4CF3-042B-48C0-9FBD-C0D7BE54C835}" dt="2022-06-23T04:15:25.458" v="1066" actId="2"/>
          <ac:spMkLst>
            <pc:docMk/>
            <pc:sldMk cId="3841384754" sldId="349"/>
            <ac:spMk id="6" creationId="{00000000-0000-0000-0000-000000000000}"/>
          </ac:spMkLst>
        </pc:spChg>
        <pc:picChg chg="del">
          <ac:chgData name="CUTHBERT, James (NHS GLOUCESTERSHIRE CCG)" userId="4fa47e76-e707-4b01-bd94-3240ec1e7ea9" providerId="ADAL" clId="{8E5A4CF3-042B-48C0-9FBD-C0D7BE54C835}" dt="2022-06-22T08:43:30.110" v="597" actId="478"/>
          <ac:picMkLst>
            <pc:docMk/>
            <pc:sldMk cId="3841384754" sldId="349"/>
            <ac:picMk id="2" creationId="{00000000-0000-0000-0000-000000000000}"/>
          </ac:picMkLst>
        </pc:picChg>
      </pc:sldChg>
      <pc:sldChg chg="modSp mod">
        <pc:chgData name="CUTHBERT, James (NHS GLOUCESTERSHIRE CCG)" userId="4fa47e76-e707-4b01-bd94-3240ec1e7ea9" providerId="ADAL" clId="{8E5A4CF3-042B-48C0-9FBD-C0D7BE54C835}" dt="2022-06-23T04:10:14.255" v="1007" actId="14100"/>
        <pc:sldMkLst>
          <pc:docMk/>
          <pc:sldMk cId="3884588383" sldId="355"/>
        </pc:sldMkLst>
        <pc:spChg chg="mod">
          <ac:chgData name="CUTHBERT, James (NHS GLOUCESTERSHIRE CCG)" userId="4fa47e76-e707-4b01-bd94-3240ec1e7ea9" providerId="ADAL" clId="{8E5A4CF3-042B-48C0-9FBD-C0D7BE54C835}" dt="2022-06-23T04:10:14.255" v="1007" actId="14100"/>
          <ac:spMkLst>
            <pc:docMk/>
            <pc:sldMk cId="3884588383" sldId="355"/>
            <ac:spMk id="3" creationId="{00000000-0000-0000-0000-000000000000}"/>
          </ac:spMkLst>
        </pc:spChg>
      </pc:sldChg>
      <pc:sldChg chg="modSp mod">
        <pc:chgData name="CUTHBERT, James (NHS GLOUCESTERSHIRE CCG)" userId="4fa47e76-e707-4b01-bd94-3240ec1e7ea9" providerId="ADAL" clId="{8E5A4CF3-042B-48C0-9FBD-C0D7BE54C835}" dt="2022-06-23T04:15:17.093" v="1065" actId="20577"/>
        <pc:sldMkLst>
          <pc:docMk/>
          <pc:sldMk cId="37020351" sldId="356"/>
        </pc:sldMkLst>
        <pc:spChg chg="mod">
          <ac:chgData name="CUTHBERT, James (NHS GLOUCESTERSHIRE CCG)" userId="4fa47e76-e707-4b01-bd94-3240ec1e7ea9" providerId="ADAL" clId="{8E5A4CF3-042B-48C0-9FBD-C0D7BE54C835}" dt="2022-06-23T04:15:17.093" v="1065" actId="20577"/>
          <ac:spMkLst>
            <pc:docMk/>
            <pc:sldMk cId="37020351" sldId="356"/>
            <ac:spMk id="3" creationId="{00000000-0000-0000-0000-000000000000}"/>
          </ac:spMkLst>
        </pc:spChg>
        <pc:spChg chg="mod">
          <ac:chgData name="CUTHBERT, James (NHS GLOUCESTERSHIRE CCG)" userId="4fa47e76-e707-4b01-bd94-3240ec1e7ea9" providerId="ADAL" clId="{8E5A4CF3-042B-48C0-9FBD-C0D7BE54C835}" dt="2022-06-22T07:31:30.134" v="525" actId="1076"/>
          <ac:spMkLst>
            <pc:docMk/>
            <pc:sldMk cId="37020351" sldId="356"/>
            <ac:spMk id="4" creationId="{00000000-0000-0000-0000-000000000000}"/>
          </ac:spMkLst>
        </pc:spChg>
      </pc:sldChg>
      <pc:sldChg chg="modSp mod">
        <pc:chgData name="CUTHBERT, James (NHS GLOUCESTERSHIRE CCG)" userId="4fa47e76-e707-4b01-bd94-3240ec1e7ea9" providerId="ADAL" clId="{8E5A4CF3-042B-48C0-9FBD-C0D7BE54C835}" dt="2022-06-23T04:07:17.188" v="794" actId="12"/>
        <pc:sldMkLst>
          <pc:docMk/>
          <pc:sldMk cId="792077341" sldId="357"/>
        </pc:sldMkLst>
        <pc:spChg chg="mod">
          <ac:chgData name="CUTHBERT, James (NHS GLOUCESTERSHIRE CCG)" userId="4fa47e76-e707-4b01-bd94-3240ec1e7ea9" providerId="ADAL" clId="{8E5A4CF3-042B-48C0-9FBD-C0D7BE54C835}" dt="2022-06-23T04:07:17.188" v="794" actId="12"/>
          <ac:spMkLst>
            <pc:docMk/>
            <pc:sldMk cId="792077341" sldId="357"/>
            <ac:spMk id="3" creationId="{00000000-0000-0000-0000-000000000000}"/>
          </ac:spMkLst>
        </pc:spChg>
      </pc:sldChg>
      <pc:sldChg chg="delSp modSp mod">
        <pc:chgData name="CUTHBERT, James (NHS GLOUCESTERSHIRE CCG)" userId="4fa47e76-e707-4b01-bd94-3240ec1e7ea9" providerId="ADAL" clId="{8E5A4CF3-042B-48C0-9FBD-C0D7BE54C835}" dt="2022-06-23T04:07:25.036" v="795" actId="12"/>
        <pc:sldMkLst>
          <pc:docMk/>
          <pc:sldMk cId="1964450390" sldId="358"/>
        </pc:sldMkLst>
        <pc:spChg chg="mod">
          <ac:chgData name="CUTHBERT, James (NHS GLOUCESTERSHIRE CCG)" userId="4fa47e76-e707-4b01-bd94-3240ec1e7ea9" providerId="ADAL" clId="{8E5A4CF3-042B-48C0-9FBD-C0D7BE54C835}" dt="2022-06-23T04:07:25.036" v="795" actId="12"/>
          <ac:spMkLst>
            <pc:docMk/>
            <pc:sldMk cId="1964450390" sldId="358"/>
            <ac:spMk id="3" creationId="{00000000-0000-0000-0000-000000000000}"/>
          </ac:spMkLst>
        </pc:spChg>
        <pc:picChg chg="del">
          <ac:chgData name="CUTHBERT, James (NHS GLOUCESTERSHIRE CCG)" userId="4fa47e76-e707-4b01-bd94-3240ec1e7ea9" providerId="ADAL" clId="{8E5A4CF3-042B-48C0-9FBD-C0D7BE54C835}" dt="2022-06-22T08:43:38.982" v="598" actId="478"/>
          <ac:picMkLst>
            <pc:docMk/>
            <pc:sldMk cId="1964450390" sldId="358"/>
            <ac:picMk id="5" creationId="{00000000-0000-0000-0000-000000000000}"/>
          </ac:picMkLst>
        </pc:picChg>
      </pc:sldChg>
      <pc:sldChg chg="modSp mod ord">
        <pc:chgData name="CUTHBERT, James (NHS GLOUCESTERSHIRE CCG)" userId="4fa47e76-e707-4b01-bd94-3240ec1e7ea9" providerId="ADAL" clId="{8E5A4CF3-042B-48C0-9FBD-C0D7BE54C835}" dt="2022-06-23T04:09:58.735" v="1006" actId="12"/>
        <pc:sldMkLst>
          <pc:docMk/>
          <pc:sldMk cId="3781352371" sldId="360"/>
        </pc:sldMkLst>
        <pc:spChg chg="mod">
          <ac:chgData name="CUTHBERT, James (NHS GLOUCESTERSHIRE CCG)" userId="4fa47e76-e707-4b01-bd94-3240ec1e7ea9" providerId="ADAL" clId="{8E5A4CF3-042B-48C0-9FBD-C0D7BE54C835}" dt="2022-06-23T04:09:58.735" v="1006" actId="12"/>
          <ac:spMkLst>
            <pc:docMk/>
            <pc:sldMk cId="3781352371" sldId="360"/>
            <ac:spMk id="3" creationId="{00000000-0000-0000-0000-000000000000}"/>
          </ac:spMkLst>
        </pc:spChg>
      </pc:sldChg>
      <pc:sldChg chg="modSp mod">
        <pc:chgData name="CUTHBERT, James (NHS GLOUCESTERSHIRE CCG)" userId="4fa47e76-e707-4b01-bd94-3240ec1e7ea9" providerId="ADAL" clId="{8E5A4CF3-042B-48C0-9FBD-C0D7BE54C835}" dt="2022-06-23T04:07:30.918" v="796" actId="12"/>
        <pc:sldMkLst>
          <pc:docMk/>
          <pc:sldMk cId="20214853" sldId="362"/>
        </pc:sldMkLst>
        <pc:spChg chg="mod">
          <ac:chgData name="CUTHBERT, James (NHS GLOUCESTERSHIRE CCG)" userId="4fa47e76-e707-4b01-bd94-3240ec1e7ea9" providerId="ADAL" clId="{8E5A4CF3-042B-48C0-9FBD-C0D7BE54C835}" dt="2022-06-23T04:07:30.918" v="796" actId="12"/>
          <ac:spMkLst>
            <pc:docMk/>
            <pc:sldMk cId="20214853" sldId="362"/>
            <ac:spMk id="3" creationId="{B2C36090-2F17-7B84-835C-77F18800C78F}"/>
          </ac:spMkLst>
        </pc:spChg>
      </pc:sldChg>
      <pc:sldChg chg="del">
        <pc:chgData name="CUTHBERT, James (NHS GLOUCESTERSHIRE CCG)" userId="4fa47e76-e707-4b01-bd94-3240ec1e7ea9" providerId="ADAL" clId="{8E5A4CF3-042B-48C0-9FBD-C0D7BE54C835}" dt="2022-06-23T04:01:57.102" v="630" actId="47"/>
        <pc:sldMkLst>
          <pc:docMk/>
          <pc:sldMk cId="519925336" sldId="363"/>
        </pc:sldMkLst>
      </pc:sldChg>
      <pc:sldChg chg="modSp add del mod">
        <pc:chgData name="CUTHBERT, James (NHS GLOUCESTERSHIRE CCG)" userId="4fa47e76-e707-4b01-bd94-3240ec1e7ea9" providerId="ADAL" clId="{8E5A4CF3-042B-48C0-9FBD-C0D7BE54C835}" dt="2022-06-23T04:08:17.901" v="803" actId="20577"/>
        <pc:sldMkLst>
          <pc:docMk/>
          <pc:sldMk cId="3740362194" sldId="366"/>
        </pc:sldMkLst>
        <pc:spChg chg="mod">
          <ac:chgData name="CUTHBERT, James (NHS GLOUCESTERSHIRE CCG)" userId="4fa47e76-e707-4b01-bd94-3240ec1e7ea9" providerId="ADAL" clId="{8E5A4CF3-042B-48C0-9FBD-C0D7BE54C835}" dt="2022-06-23T04:08:17.901" v="803" actId="20577"/>
          <ac:spMkLst>
            <pc:docMk/>
            <pc:sldMk cId="3740362194" sldId="366"/>
            <ac:spMk id="3" creationId="{00000000-0000-0000-0000-000000000000}"/>
          </ac:spMkLst>
        </pc:spChg>
      </pc:sldChg>
      <pc:sldChg chg="modSp mod">
        <pc:chgData name="CUTHBERT, James (NHS GLOUCESTERSHIRE CCG)" userId="4fa47e76-e707-4b01-bd94-3240ec1e7ea9" providerId="ADAL" clId="{8E5A4CF3-042B-48C0-9FBD-C0D7BE54C835}" dt="2022-06-23T04:07:40.521" v="797" actId="12"/>
        <pc:sldMkLst>
          <pc:docMk/>
          <pc:sldMk cId="2477168909" sldId="368"/>
        </pc:sldMkLst>
        <pc:spChg chg="mod">
          <ac:chgData name="CUTHBERT, James (NHS GLOUCESTERSHIRE CCG)" userId="4fa47e76-e707-4b01-bd94-3240ec1e7ea9" providerId="ADAL" clId="{8E5A4CF3-042B-48C0-9FBD-C0D7BE54C835}" dt="2022-06-23T04:07:40.521" v="797" actId="12"/>
          <ac:spMkLst>
            <pc:docMk/>
            <pc:sldMk cId="2477168909" sldId="368"/>
            <ac:spMk id="5" creationId="{452C0D14-C341-D610-655F-444DC1BB2C4E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ames\Downloads\ct-cqc-survey-ccg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pivotSource>
    <c:name>[ct-cqc-survey-ccg.xlsx]Sheet2!PivotTable3</c:name>
    <c:fmtId val="3"/>
  </c:pivotSource>
  <c:chart>
    <c:autoTitleDeleted val="1"/>
    <c:pivotFmts>
      <c:pivotFmt>
        <c:idx val="0"/>
        <c:spPr>
          <a:solidFill>
            <a:schemeClr val="accent4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4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4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Sheet2!$B$3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Sheet2!$A$4:$A$141</c:f>
              <c:strCache>
                <c:ptCount val="137"/>
                <c:pt idx="0">
                  <c:v>Radis Community Care (Gloucester)</c:v>
                </c:pt>
                <c:pt idx="1">
                  <c:v>Crossroads Care - Forest of Dean and Herefordshire</c:v>
                </c:pt>
                <c:pt idx="2">
                  <c:v>Bramble Home Care Limited</c:v>
                </c:pt>
                <c:pt idx="3">
                  <c:v>AH Care Ltd</c:v>
                </c:pt>
                <c:pt idx="4">
                  <c:v>Guinness Care Gloucester</c:v>
                </c:pt>
                <c:pt idx="5">
                  <c:v>Corinium Care Limited</c:v>
                </c:pt>
                <c:pt idx="6">
                  <c:v>Network Health and Social Care</c:v>
                </c:pt>
                <c:pt idx="7">
                  <c:v>Nobilis Care Gloucestershire</c:v>
                </c:pt>
                <c:pt idx="8">
                  <c:v>Arriva Care Services Limited</c:v>
                </c:pt>
                <c:pt idx="9">
                  <c:v>Brandon Supported Living - Gloucestershire</c:v>
                </c:pt>
                <c:pt idx="10">
                  <c:v>Caremark Cheltenham and Tewkesbury</c:v>
                </c:pt>
                <c:pt idx="11">
                  <c:v>Raynsford Domiciliary Care</c:v>
                </c:pt>
                <c:pt idx="12">
                  <c:v>Aspirations Southwest Adults</c:v>
                </c:pt>
                <c:pt idx="13">
                  <c:v>Oaklands Park Domiciliary Care Service</c:v>
                </c:pt>
                <c:pt idx="14">
                  <c:v>Saracen Care Services Ltd</c:v>
                </c:pt>
                <c:pt idx="15">
                  <c:v>Head Office</c:v>
                </c:pt>
                <c:pt idx="16">
                  <c:v>Comfort Call - Cheltenham</c:v>
                </c:pt>
                <c:pt idx="17">
                  <c:v>Inclusion Care</c:v>
                </c:pt>
                <c:pt idx="18">
                  <c:v>Horsfall House Homecare</c:v>
                </c:pt>
                <c:pt idx="19">
                  <c:v>Acorn to Oak Homecare</c:v>
                </c:pt>
                <c:pt idx="20">
                  <c:v>Flexicare Stroud Ltd</c:v>
                </c:pt>
                <c:pt idx="21">
                  <c:v>Flexicare Home Services UK Ltd</c:v>
                </c:pt>
                <c:pt idx="22">
                  <c:v>Care at Home</c:v>
                </c:pt>
                <c:pt idx="23">
                  <c:v>Richmond Village Painswick DCA</c:v>
                </c:pt>
                <c:pt idx="24">
                  <c:v>La Vie En Rose Ltd</c:v>
                </c:pt>
                <c:pt idx="25">
                  <c:v>Bluebird Care (Stroud and Cirencester)</c:v>
                </c:pt>
                <c:pt idx="26">
                  <c:v>Housing 21 - Mulberry Court</c:v>
                </c:pt>
                <c:pt idx="27">
                  <c:v>Elite Home Care Solutions (UK)</c:v>
                </c:pt>
                <c:pt idx="28">
                  <c:v>Careful Care Limited</c:v>
                </c:pt>
                <c:pt idx="29">
                  <c:v>Helping Hands Cheltenham</c:v>
                </c:pt>
                <c:pt idx="30">
                  <c:v>Retain Healthcare Limited - Cheltenham</c:v>
                </c:pt>
                <c:pt idx="31">
                  <c:v>Windrush Care</c:v>
                </c:pt>
                <c:pt idx="32">
                  <c:v>Easy Living Solutions</c:v>
                </c:pt>
                <c:pt idx="33">
                  <c:v>Fox Elms Care Limited</c:v>
                </c:pt>
                <c:pt idx="34">
                  <c:v>Raystra Healthcare</c:v>
                </c:pt>
                <c:pt idx="35">
                  <c:v>Care at Home Gloucester</c:v>
                </c:pt>
                <c:pt idx="36">
                  <c:v>HF Trust - Stroud DCA</c:v>
                </c:pt>
                <c:pt idx="37">
                  <c:v>Mutual Benefit Care Limited t/a Bluebird Care - Suite 4, Westgate House</c:v>
                </c:pt>
                <c:pt idx="38">
                  <c:v>Broomfield Care Ltd</c:v>
                </c:pt>
                <c:pt idx="39">
                  <c:v>Helping Hands Stroud</c:v>
                </c:pt>
                <c:pt idx="40">
                  <c:v>Prestige Nursing Gloucester</c:v>
                </c:pt>
                <c:pt idx="41">
                  <c:v>Care 1st Homecare - Gloucestershire</c:v>
                </c:pt>
                <c:pt idx="42">
                  <c:v>Care at Home (High Street)</c:v>
                </c:pt>
                <c:pt idx="43">
                  <c:v>Cott's Care Solutions</c:v>
                </c:pt>
                <c:pt idx="44">
                  <c:v>Home Instead - Gloucester and The Forest of Dean</c:v>
                </c:pt>
                <c:pt idx="45">
                  <c:v>Option Care Ltd</c:v>
                </c:pt>
                <c:pt idx="46">
                  <c:v>Chosen Care Supported Living</c:v>
                </c:pt>
                <c:pt idx="47">
                  <c:v>Phoenix</c:v>
                </c:pt>
                <c:pt idx="48">
                  <c:v>Supported Living South West</c:v>
                </c:pt>
                <c:pt idx="49">
                  <c:v>Helping Hands Gloucester</c:v>
                </c:pt>
                <c:pt idx="50">
                  <c:v>Aroma Care - Cotswold</c:v>
                </c:pt>
                <c:pt idx="51">
                  <c:v>Severn Sunrise Homecare Limited</c:v>
                </c:pt>
                <c:pt idx="52">
                  <c:v>Farecare Gloucestershire Limited</c:v>
                </c:pt>
                <c:pt idx="53">
                  <c:v>St Oswald's Retirement Village</c:v>
                </c:pt>
                <c:pt idx="54">
                  <c:v>Multilink Management Care Ltd</c:v>
                </c:pt>
                <c:pt idx="55">
                  <c:v>Nightingales Home Care</c:v>
                </c:pt>
                <c:pt idx="56">
                  <c:v>Stroud &amp; District Supported Living Service</c:v>
                </c:pt>
                <c:pt idx="57">
                  <c:v>Accolade Support and Care Ltd</c:v>
                </c:pt>
                <c:pt idx="58">
                  <c:v>Crossroads Care Gloucestershire - Gloucester Branch</c:v>
                </c:pt>
                <c:pt idx="59">
                  <c:v>Person Centred Care</c:v>
                </c:pt>
                <c:pt idx="60">
                  <c:v>The Care Net</c:v>
                </c:pt>
                <c:pt idx="61">
                  <c:v>Penna Homecare Limited</c:v>
                </c:pt>
                <c:pt idx="62">
                  <c:v>Gloucestershire Domiciliary Care Branch</c:v>
                </c:pt>
                <c:pt idx="63">
                  <c:v>Gloucester Homecare Services Ltd</c:v>
                </c:pt>
                <c:pt idx="64">
                  <c:v>First4Homecare Ltd</c:v>
                </c:pt>
                <c:pt idx="65">
                  <c:v>Aspects 2 Supported Living Service</c:v>
                </c:pt>
                <c:pt idx="66">
                  <c:v>Orchard Leigh</c:v>
                </c:pt>
                <c:pt idx="67">
                  <c:v>Nash Healthcare Ltd</c:v>
                </c:pt>
                <c:pt idx="68">
                  <c:v>Turning Point Roads to Recovery - Gloucester</c:v>
                </c:pt>
                <c:pt idx="69">
                  <c:v>Brook Farm</c:v>
                </c:pt>
                <c:pt idx="70">
                  <c:v>Five Valleys Care LTD</c:v>
                </c:pt>
                <c:pt idx="71">
                  <c:v>Richmond Village Cheltenham DCA</c:v>
                </c:pt>
                <c:pt idx="72">
                  <c:v>SW Domiciliary Care</c:v>
                </c:pt>
                <c:pt idx="73">
                  <c:v>T2Z Care Services</c:v>
                </c:pt>
                <c:pt idx="74">
                  <c:v>Merry Den</c:v>
                </c:pt>
                <c:pt idx="75">
                  <c:v>Warwickshire Living Ltd</c:v>
                </c:pt>
                <c:pt idx="76">
                  <c:v>Alpha Care Services</c:v>
                </c:pt>
                <c:pt idx="77">
                  <c:v>Merit Care Ltd</c:v>
                </c:pt>
                <c:pt idx="78">
                  <c:v>Helping Hands Cirencester</c:v>
                </c:pt>
                <c:pt idx="79">
                  <c:v>Coldbrock Healthcare</c:v>
                </c:pt>
                <c:pt idx="80">
                  <c:v>Bosun Care Ltd</c:v>
                </c:pt>
                <c:pt idx="81">
                  <c:v>Rehoboth Health and Home Care Limited</c:v>
                </c:pt>
                <c:pt idx="82">
                  <c:v>K2 Care South West Limited</c:v>
                </c:pt>
                <c:pt idx="83">
                  <c:v>Euroclydon</c:v>
                </c:pt>
                <c:pt idx="84">
                  <c:v>Selborne Care DCA</c:v>
                </c:pt>
                <c:pt idx="85">
                  <c:v>Global Caring Gloucester</c:v>
                </c:pt>
                <c:pt idx="86">
                  <c:v>Principles Recruitment Care Agency Limited</c:v>
                </c:pt>
                <c:pt idx="87">
                  <c:v>NSF Health</c:v>
                </c:pt>
                <c:pt idx="88">
                  <c:v>Wisma Mulia</c:v>
                </c:pt>
                <c:pt idx="89">
                  <c:v>Sanctuary Home Care Ltd - Gloucester</c:v>
                </c:pt>
                <c:pt idx="90">
                  <c:v>Mary Rush Care</c:v>
                </c:pt>
                <c:pt idx="91">
                  <c:v>Fieldview</c:v>
                </c:pt>
                <c:pt idx="92">
                  <c:v>Naswell Care LTD</c:v>
                </c:pt>
                <c:pt idx="93">
                  <c:v>Benhall Care</c:v>
                </c:pt>
                <c:pt idx="94">
                  <c:v>Honeybourne Gate</c:v>
                </c:pt>
                <c:pt idx="95">
                  <c:v>Hillview Care Services Limited</c:v>
                </c:pt>
                <c:pt idx="96">
                  <c:v>TLC Support Services Limited</c:v>
                </c:pt>
                <c:pt idx="97">
                  <c:v>Newlands Nursing Care Centre</c:v>
                </c:pt>
                <c:pt idx="98">
                  <c:v>My Homecare Gloucester</c:v>
                </c:pt>
                <c:pt idx="99">
                  <c:v>Carmel Domiciliary Care Limited</c:v>
                </c:pt>
                <c:pt idx="100">
                  <c:v>Your Life (Cheltenham)</c:v>
                </c:pt>
                <c:pt idx="101">
                  <c:v>Newcross Healthcare Solutions Limited - West</c:v>
                </c:pt>
                <c:pt idx="102">
                  <c:v>BLACK &amp; WHITE GROUP limited</c:v>
                </c:pt>
                <c:pt idx="103">
                  <c:v>The Orchard Trust Domiciliary Care Agency</c:v>
                </c:pt>
                <c:pt idx="104">
                  <c:v>Prosperity Care and Wellbeing</c:v>
                </c:pt>
                <c:pt idx="105">
                  <c:v>Expeditions Living</c:v>
                </c:pt>
                <c:pt idx="106">
                  <c:v>London Road</c:v>
                </c:pt>
                <c:pt idx="107">
                  <c:v>Cotswold Carers Ltd</c:v>
                </c:pt>
                <c:pt idx="108">
                  <c:v>Brighter Home Care</c:v>
                </c:pt>
                <c:pt idx="109">
                  <c:v>A+bility</c:v>
                </c:pt>
                <c:pt idx="110">
                  <c:v>Agincare Gloucester</c:v>
                </c:pt>
                <c:pt idx="111">
                  <c:v>Unique Senior Care - Cheltenham and Gloucester</c:v>
                </c:pt>
                <c:pt idx="112">
                  <c:v>Gannicox CIC Domiciliary Care Agency</c:v>
                </c:pt>
                <c:pt idx="113">
                  <c:v>Karva Care Services Limited</c:v>
                </c:pt>
                <c:pt idx="114">
                  <c:v>Learning Together Limited</c:v>
                </c:pt>
                <c:pt idx="115">
                  <c:v>Afya Care</c:v>
                </c:pt>
                <c:pt idx="116">
                  <c:v>YourLife (Gloucester)</c:v>
                </c:pt>
                <c:pt idx="117">
                  <c:v>Gloucestershire Community Support Services</c:v>
                </c:pt>
                <c:pt idx="118">
                  <c:v>Within Reach</c:v>
                </c:pt>
                <c:pt idx="119">
                  <c:v>BBcare10</c:v>
                </c:pt>
                <c:pt idx="120">
                  <c:v>Cheltenham Supported Living</c:v>
                </c:pt>
                <c:pt idx="121">
                  <c:v>GL1 Support Services</c:v>
                </c:pt>
                <c:pt idx="122">
                  <c:v>Carich Care Limited</c:v>
                </c:pt>
                <c:pt idx="123">
                  <c:v>Alina Homecare - Cheltenham</c:v>
                </c:pt>
                <c:pt idx="124">
                  <c:v>YourLife (Stow on the Wold)</c:v>
                </c:pt>
                <c:pt idx="125">
                  <c:v>HF Trust - Forest of Dean DCA</c:v>
                </c:pt>
                <c:pt idx="126">
                  <c:v>New Leaf Supported Living Limited</c:v>
                </c:pt>
                <c:pt idx="127">
                  <c:v>Choice Supported Living - West</c:v>
                </c:pt>
                <c:pt idx="128">
                  <c:v>St Stephens Road</c:v>
                </c:pt>
                <c:pt idx="129">
                  <c:v>Shy Lowen Care Limited</c:v>
                </c:pt>
                <c:pt idx="130">
                  <c:v>Shaftesbury Place</c:v>
                </c:pt>
                <c:pt idx="131">
                  <c:v>Friends in the Community Home Nursing</c:v>
                </c:pt>
                <c:pt idx="132">
                  <c:v>Foundation House</c:v>
                </c:pt>
                <c:pt idx="133">
                  <c:v>Direct Source Healthcare Ltd</c:v>
                </c:pt>
                <c:pt idx="134">
                  <c:v>Merit Healthcare Ltd</c:v>
                </c:pt>
                <c:pt idx="135">
                  <c:v>CareTrust Home Care Ltd</c:v>
                </c:pt>
                <c:pt idx="136">
                  <c:v>Godwill Care</c:v>
                </c:pt>
              </c:strCache>
            </c:strRef>
          </c:cat>
          <c:val>
            <c:numRef>
              <c:f>Sheet2!$B$4:$B$141</c:f>
              <c:numCache>
                <c:formatCode>General</c:formatCode>
                <c:ptCount val="137"/>
                <c:pt idx="0">
                  <c:v>235</c:v>
                </c:pt>
                <c:pt idx="1">
                  <c:v>230</c:v>
                </c:pt>
                <c:pt idx="2">
                  <c:v>127</c:v>
                </c:pt>
                <c:pt idx="3">
                  <c:v>127</c:v>
                </c:pt>
                <c:pt idx="4">
                  <c:v>126</c:v>
                </c:pt>
                <c:pt idx="5">
                  <c:v>120</c:v>
                </c:pt>
                <c:pt idx="6">
                  <c:v>119</c:v>
                </c:pt>
                <c:pt idx="7">
                  <c:v>107</c:v>
                </c:pt>
                <c:pt idx="8">
                  <c:v>103</c:v>
                </c:pt>
                <c:pt idx="9">
                  <c:v>99</c:v>
                </c:pt>
                <c:pt idx="10">
                  <c:v>92</c:v>
                </c:pt>
                <c:pt idx="11">
                  <c:v>91</c:v>
                </c:pt>
                <c:pt idx="12">
                  <c:v>90</c:v>
                </c:pt>
                <c:pt idx="13">
                  <c:v>81</c:v>
                </c:pt>
                <c:pt idx="14">
                  <c:v>79</c:v>
                </c:pt>
                <c:pt idx="15">
                  <c:v>71</c:v>
                </c:pt>
                <c:pt idx="16">
                  <c:v>70</c:v>
                </c:pt>
                <c:pt idx="17">
                  <c:v>68</c:v>
                </c:pt>
                <c:pt idx="18">
                  <c:v>68</c:v>
                </c:pt>
                <c:pt idx="19">
                  <c:v>66</c:v>
                </c:pt>
                <c:pt idx="20">
                  <c:v>64</c:v>
                </c:pt>
                <c:pt idx="21">
                  <c:v>64</c:v>
                </c:pt>
                <c:pt idx="22">
                  <c:v>60</c:v>
                </c:pt>
                <c:pt idx="23">
                  <c:v>59</c:v>
                </c:pt>
                <c:pt idx="24">
                  <c:v>57</c:v>
                </c:pt>
                <c:pt idx="25">
                  <c:v>57</c:v>
                </c:pt>
                <c:pt idx="26">
                  <c:v>56</c:v>
                </c:pt>
                <c:pt idx="27">
                  <c:v>55</c:v>
                </c:pt>
                <c:pt idx="28">
                  <c:v>54</c:v>
                </c:pt>
                <c:pt idx="29">
                  <c:v>53</c:v>
                </c:pt>
                <c:pt idx="30">
                  <c:v>53</c:v>
                </c:pt>
                <c:pt idx="31">
                  <c:v>52</c:v>
                </c:pt>
                <c:pt idx="32">
                  <c:v>52</c:v>
                </c:pt>
                <c:pt idx="33">
                  <c:v>51</c:v>
                </c:pt>
                <c:pt idx="34">
                  <c:v>50</c:v>
                </c:pt>
                <c:pt idx="35">
                  <c:v>50</c:v>
                </c:pt>
                <c:pt idx="36">
                  <c:v>50</c:v>
                </c:pt>
                <c:pt idx="37">
                  <c:v>48</c:v>
                </c:pt>
                <c:pt idx="38">
                  <c:v>48</c:v>
                </c:pt>
                <c:pt idx="39">
                  <c:v>48</c:v>
                </c:pt>
                <c:pt idx="40">
                  <c:v>46</c:v>
                </c:pt>
                <c:pt idx="41">
                  <c:v>45</c:v>
                </c:pt>
                <c:pt idx="42">
                  <c:v>45</c:v>
                </c:pt>
                <c:pt idx="43">
                  <c:v>42</c:v>
                </c:pt>
                <c:pt idx="44">
                  <c:v>41</c:v>
                </c:pt>
                <c:pt idx="45">
                  <c:v>41</c:v>
                </c:pt>
                <c:pt idx="46">
                  <c:v>38</c:v>
                </c:pt>
                <c:pt idx="47">
                  <c:v>38</c:v>
                </c:pt>
                <c:pt idx="48">
                  <c:v>37</c:v>
                </c:pt>
                <c:pt idx="49">
                  <c:v>37</c:v>
                </c:pt>
                <c:pt idx="50">
                  <c:v>36</c:v>
                </c:pt>
                <c:pt idx="51">
                  <c:v>35</c:v>
                </c:pt>
                <c:pt idx="52">
                  <c:v>35</c:v>
                </c:pt>
                <c:pt idx="53">
                  <c:v>34</c:v>
                </c:pt>
                <c:pt idx="54">
                  <c:v>34</c:v>
                </c:pt>
                <c:pt idx="55">
                  <c:v>34</c:v>
                </c:pt>
                <c:pt idx="56">
                  <c:v>33</c:v>
                </c:pt>
                <c:pt idx="57">
                  <c:v>33</c:v>
                </c:pt>
                <c:pt idx="58">
                  <c:v>33</c:v>
                </c:pt>
                <c:pt idx="59">
                  <c:v>32</c:v>
                </c:pt>
                <c:pt idx="60">
                  <c:v>31</c:v>
                </c:pt>
                <c:pt idx="61">
                  <c:v>30</c:v>
                </c:pt>
                <c:pt idx="62">
                  <c:v>30</c:v>
                </c:pt>
                <c:pt idx="63">
                  <c:v>30</c:v>
                </c:pt>
                <c:pt idx="64">
                  <c:v>30</c:v>
                </c:pt>
                <c:pt idx="65">
                  <c:v>28</c:v>
                </c:pt>
                <c:pt idx="66">
                  <c:v>27</c:v>
                </c:pt>
                <c:pt idx="67">
                  <c:v>27</c:v>
                </c:pt>
                <c:pt idx="68">
                  <c:v>26</c:v>
                </c:pt>
                <c:pt idx="69">
                  <c:v>26</c:v>
                </c:pt>
                <c:pt idx="70">
                  <c:v>26</c:v>
                </c:pt>
                <c:pt idx="71">
                  <c:v>25</c:v>
                </c:pt>
                <c:pt idx="72">
                  <c:v>24</c:v>
                </c:pt>
                <c:pt idx="73">
                  <c:v>24</c:v>
                </c:pt>
                <c:pt idx="74">
                  <c:v>23</c:v>
                </c:pt>
                <c:pt idx="75">
                  <c:v>23</c:v>
                </c:pt>
                <c:pt idx="76">
                  <c:v>23</c:v>
                </c:pt>
                <c:pt idx="77">
                  <c:v>23</c:v>
                </c:pt>
                <c:pt idx="78">
                  <c:v>23</c:v>
                </c:pt>
                <c:pt idx="79">
                  <c:v>23</c:v>
                </c:pt>
                <c:pt idx="80">
                  <c:v>22</c:v>
                </c:pt>
                <c:pt idx="81">
                  <c:v>22</c:v>
                </c:pt>
                <c:pt idx="82">
                  <c:v>21</c:v>
                </c:pt>
                <c:pt idx="83">
                  <c:v>21</c:v>
                </c:pt>
                <c:pt idx="84">
                  <c:v>20</c:v>
                </c:pt>
                <c:pt idx="85">
                  <c:v>20</c:v>
                </c:pt>
                <c:pt idx="86">
                  <c:v>20</c:v>
                </c:pt>
                <c:pt idx="87">
                  <c:v>17</c:v>
                </c:pt>
                <c:pt idx="88">
                  <c:v>17</c:v>
                </c:pt>
                <c:pt idx="89">
                  <c:v>17</c:v>
                </c:pt>
                <c:pt idx="90">
                  <c:v>16</c:v>
                </c:pt>
                <c:pt idx="91">
                  <c:v>16</c:v>
                </c:pt>
                <c:pt idx="92">
                  <c:v>15</c:v>
                </c:pt>
                <c:pt idx="93">
                  <c:v>14</c:v>
                </c:pt>
                <c:pt idx="94">
                  <c:v>14</c:v>
                </c:pt>
                <c:pt idx="95">
                  <c:v>13</c:v>
                </c:pt>
                <c:pt idx="96">
                  <c:v>13</c:v>
                </c:pt>
                <c:pt idx="97">
                  <c:v>12</c:v>
                </c:pt>
                <c:pt idx="98">
                  <c:v>12</c:v>
                </c:pt>
                <c:pt idx="99">
                  <c:v>12</c:v>
                </c:pt>
                <c:pt idx="100">
                  <c:v>12</c:v>
                </c:pt>
                <c:pt idx="101">
                  <c:v>11</c:v>
                </c:pt>
                <c:pt idx="102">
                  <c:v>10</c:v>
                </c:pt>
                <c:pt idx="103">
                  <c:v>10</c:v>
                </c:pt>
                <c:pt idx="104">
                  <c:v>10</c:v>
                </c:pt>
                <c:pt idx="105">
                  <c:v>9</c:v>
                </c:pt>
                <c:pt idx="106">
                  <c:v>9</c:v>
                </c:pt>
                <c:pt idx="107">
                  <c:v>9</c:v>
                </c:pt>
                <c:pt idx="108">
                  <c:v>9</c:v>
                </c:pt>
                <c:pt idx="109">
                  <c:v>8</c:v>
                </c:pt>
                <c:pt idx="110">
                  <c:v>8</c:v>
                </c:pt>
                <c:pt idx="111">
                  <c:v>8</c:v>
                </c:pt>
                <c:pt idx="112">
                  <c:v>8</c:v>
                </c:pt>
                <c:pt idx="113">
                  <c:v>8</c:v>
                </c:pt>
                <c:pt idx="114">
                  <c:v>7</c:v>
                </c:pt>
                <c:pt idx="115">
                  <c:v>7</c:v>
                </c:pt>
                <c:pt idx="116">
                  <c:v>7</c:v>
                </c:pt>
                <c:pt idx="117">
                  <c:v>7</c:v>
                </c:pt>
                <c:pt idx="118">
                  <c:v>6</c:v>
                </c:pt>
                <c:pt idx="119">
                  <c:v>6</c:v>
                </c:pt>
                <c:pt idx="120">
                  <c:v>6</c:v>
                </c:pt>
                <c:pt idx="121">
                  <c:v>5</c:v>
                </c:pt>
                <c:pt idx="122">
                  <c:v>5</c:v>
                </c:pt>
                <c:pt idx="123">
                  <c:v>5</c:v>
                </c:pt>
                <c:pt idx="124">
                  <c:v>4</c:v>
                </c:pt>
                <c:pt idx="125">
                  <c:v>4</c:v>
                </c:pt>
                <c:pt idx="126">
                  <c:v>3</c:v>
                </c:pt>
                <c:pt idx="127">
                  <c:v>3</c:v>
                </c:pt>
                <c:pt idx="128">
                  <c:v>3</c:v>
                </c:pt>
                <c:pt idx="129">
                  <c:v>2</c:v>
                </c:pt>
                <c:pt idx="130">
                  <c:v>2</c:v>
                </c:pt>
                <c:pt idx="131">
                  <c:v>1</c:v>
                </c:pt>
                <c:pt idx="132">
                  <c:v>1</c:v>
                </c:pt>
                <c:pt idx="133">
                  <c:v>1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27-4FBD-814C-416569D087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62378368"/>
        <c:axId val="1925013376"/>
      </c:barChart>
      <c:catAx>
        <c:axId val="146237836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925013376"/>
        <c:crosses val="autoZero"/>
        <c:auto val="1"/>
        <c:lblAlgn val="ctr"/>
        <c:lblOffset val="100"/>
        <c:noMultiLvlLbl val="0"/>
      </c:catAx>
      <c:valAx>
        <c:axId val="1925013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623783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modernComment_169_92D45C05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9223EEBE-2759-465F-90B0-86367F76B1E3}" authorId="{06DC2F7F-11C1-FF50-825E-DA4D2EA8D9E4}" created="2022-05-12T12:30:10.426">
    <pc:sldMkLst xmlns:pc="http://schemas.microsoft.com/office/powerpoint/2013/main/command">
      <pc:docMk/>
      <pc:sldMk cId="2463390725" sldId="361"/>
    </pc:sldMkLst>
    <p188:txBody>
      <a:bodyPr/>
      <a:lstStyle/>
      <a:p>
        <a:r>
          <a:rPr lang="en-GB"/>
          <a:t>ONS says GCC is in the top quintile for self-funders in care home. Our data suggest the same is true for home care</a:t>
        </a:r>
      </a:p>
    </p188:txBody>
  </p188:cm>
</p188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0531" y="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903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0531" y="937903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D6DF54D-0F74-44FA-AD79-484F3CBCF12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87568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0531" y="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3288" y="739775"/>
            <a:ext cx="4935537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949" y="4689515"/>
            <a:ext cx="4944216" cy="4442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903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0531" y="937903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A5EB58F-B3E9-4449-84B7-DD8C25750F5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6182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GB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5F90D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C:\My Documents\Communications Audit and Review\Corporate Identity Action Group\New County Logo\FINAL\JPGs\High Res JPGs\Wave.jpg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11" descr="C:\My Documents\Communications Audit and Review\Corporate Identity Action Group\New County Logo\FINAL\JPGs\High Res JPGs\GCC logo reversed.jpg"/>
          <p:cNvPicPr>
            <a:picLocks noChangeAspect="1" noChangeArrowheads="1"/>
          </p:cNvPicPr>
          <p:nvPr/>
        </p:nvPicPr>
        <p:blipFill>
          <a:blip r:embed="rId15" cstate="print"/>
          <a:srcRect l="1843" t="2841" r="1729" b="6216"/>
          <a:stretch>
            <a:fillRect/>
          </a:stretch>
        </p:blipFill>
        <p:spPr bwMode="auto">
          <a:xfrm>
            <a:off x="4876800" y="101600"/>
            <a:ext cx="3987800" cy="81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69_92D45C0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1500" y="1425143"/>
            <a:ext cx="90010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400" kern="0" dirty="0">
                <a:solidFill>
                  <a:prstClr val="black"/>
                </a:solidFill>
                <a:latin typeface="Calibri"/>
                <a:ea typeface="+mj-ea"/>
                <a:cs typeface="+mj-cs"/>
              </a:rPr>
              <a:t>Charging Reform,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400" kern="0" dirty="0">
                <a:solidFill>
                  <a:prstClr val="black"/>
                </a:solidFill>
                <a:latin typeface="Calibri"/>
                <a:ea typeface="+mj-ea"/>
                <a:cs typeface="+mj-cs"/>
              </a:rPr>
              <a:t>Market Sustainability,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400" kern="0" dirty="0">
                <a:solidFill>
                  <a:prstClr val="black"/>
                </a:solidFill>
                <a:latin typeface="Calibri"/>
                <a:ea typeface="+mj-ea"/>
                <a:cs typeface="+mj-cs"/>
              </a:rPr>
              <a:t>Fair Cost of Care</a:t>
            </a: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29912" y="3789040"/>
            <a:ext cx="5703341" cy="117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auto">
              <a:spcBef>
                <a:spcPct val="20000"/>
              </a:spcBef>
              <a:spcAft>
                <a:spcPts val="0"/>
              </a:spcAft>
            </a:pPr>
            <a:r>
              <a:rPr lang="en-GB" sz="3200" b="1" dirty="0">
                <a:latin typeface="Calibri"/>
              </a:rPr>
              <a:t>Home Care and Extracare</a:t>
            </a:r>
          </a:p>
          <a:p>
            <a:pPr lvl="0" algn="ctr" fontAlgn="auto">
              <a:spcBef>
                <a:spcPct val="20000"/>
              </a:spcBef>
              <a:spcAft>
                <a:spcPts val="0"/>
              </a:spcAft>
            </a:pPr>
            <a:r>
              <a:rPr lang="en-GB" sz="3200" b="1" dirty="0">
                <a:latin typeface="Calibri"/>
              </a:rPr>
              <a:t>in Gloucestershire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47764" y="5445224"/>
            <a:ext cx="42484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Webinar</a:t>
            </a:r>
            <a:r>
              <a:rPr lang="en-GB">
                <a:latin typeface="Arial" panose="020B0604020202020204" pitchFamily="34" charset="0"/>
                <a:cs typeface="Arial" panose="020B0604020202020204" pitchFamily="34" charset="0"/>
              </a:rPr>
              <a:t>, 01 July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</a:p>
          <a:p>
            <a:pPr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James Cuthbert</a:t>
            </a:r>
          </a:p>
        </p:txBody>
      </p:sp>
    </p:spTree>
    <p:extLst>
      <p:ext uri="{BB962C8B-B14F-4D97-AF65-F5344CB8AC3E}">
        <p14:creationId xmlns:p14="http://schemas.microsoft.com/office/powerpoint/2010/main" val="38413847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76672" y="2348880"/>
            <a:ext cx="8190656" cy="4189688"/>
          </a:xfrm>
          <a:prstGeom prst="rect">
            <a:avLst/>
          </a:prstGeom>
        </p:spPr>
        <p:txBody>
          <a:bodyPr wrap="square">
            <a:normAutofit fontScale="92500" lnSpcReduction="20000"/>
          </a:bodyPr>
          <a:lstStyle/>
          <a:p>
            <a:pPr lvl="0" fontAlgn="auto">
              <a:spcBef>
                <a:spcPct val="20000"/>
              </a:spcBef>
              <a:spcAft>
                <a:spcPts val="0"/>
              </a:spcAft>
            </a:pPr>
            <a:r>
              <a:rPr lang="en-GB" sz="2800" b="1" dirty="0">
                <a:solidFill>
                  <a:prstClr val="black"/>
                </a:solidFill>
                <a:latin typeface="Calibri"/>
              </a:rPr>
              <a:t>Local Government Association &amp; ARCC</a:t>
            </a:r>
          </a:p>
          <a:p>
            <a:pPr marL="457200" lvl="0" indent="-457200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prstClr val="black"/>
                </a:solidFill>
                <a:latin typeface="Calibri"/>
              </a:rPr>
              <a:t>Helpdesk</a:t>
            </a:r>
          </a:p>
          <a:p>
            <a:pPr marL="457200" lvl="0" indent="-457200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prstClr val="black"/>
                </a:solidFill>
                <a:latin typeface="Calibri"/>
              </a:rPr>
              <a:t>Webinars</a:t>
            </a:r>
          </a:p>
          <a:p>
            <a:pPr marL="457200" lvl="0" indent="-457200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prstClr val="black"/>
                </a:solidFill>
                <a:latin typeface="Calibri"/>
              </a:rPr>
              <a:t>‘How To’ videos</a:t>
            </a:r>
          </a:p>
          <a:p>
            <a:pPr marL="457200" lvl="0" indent="-457200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prstClr val="black"/>
                </a:solidFill>
                <a:latin typeface="Calibri"/>
              </a:rPr>
              <a:t>FAQs</a:t>
            </a:r>
          </a:p>
          <a:p>
            <a:pPr lvl="0" fontAlgn="auto">
              <a:spcBef>
                <a:spcPct val="20000"/>
              </a:spcBef>
              <a:spcAft>
                <a:spcPts val="0"/>
              </a:spcAft>
            </a:pPr>
            <a:r>
              <a:rPr lang="en-GB" sz="2800" b="1" dirty="0">
                <a:solidFill>
                  <a:prstClr val="black"/>
                </a:solidFill>
                <a:latin typeface="Calibri"/>
              </a:rPr>
              <a:t>Gloucestershire County Council</a:t>
            </a:r>
          </a:p>
          <a:p>
            <a:pPr marL="457200" lvl="0" indent="-457200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prstClr val="black"/>
                </a:solidFill>
                <a:latin typeface="Calibri"/>
              </a:rPr>
              <a:t>E-mail address for general queries</a:t>
            </a:r>
          </a:p>
          <a:p>
            <a:pPr marL="457200" lvl="0" indent="-457200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prstClr val="black"/>
                </a:solidFill>
                <a:latin typeface="Calibri"/>
              </a:rPr>
              <a:t>FAQs</a:t>
            </a:r>
          </a:p>
          <a:p>
            <a:pPr lvl="0" fontAlgn="auto">
              <a:spcBef>
                <a:spcPct val="20000"/>
              </a:spcBef>
              <a:spcAft>
                <a:spcPts val="0"/>
              </a:spcAft>
            </a:pPr>
            <a:r>
              <a:rPr lang="en-GB" sz="2800" b="1" dirty="0">
                <a:solidFill>
                  <a:prstClr val="black"/>
                </a:solidFill>
                <a:latin typeface="Calibri"/>
              </a:rPr>
              <a:t>Gloucestershire Care Providers’ Association</a:t>
            </a:r>
          </a:p>
          <a:p>
            <a:pPr marL="457200" lvl="0" indent="-457200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prstClr val="black"/>
                </a:solidFill>
                <a:latin typeface="Calibri"/>
              </a:rPr>
              <a:t>Support for members</a:t>
            </a:r>
          </a:p>
        </p:txBody>
      </p:sp>
      <p:sp>
        <p:nvSpPr>
          <p:cNvPr id="4" name="Rectangle 3"/>
          <p:cNvSpPr/>
          <p:nvPr/>
        </p:nvSpPr>
        <p:spPr>
          <a:xfrm>
            <a:off x="3562749" y="1340768"/>
            <a:ext cx="201850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400" kern="0" noProof="0" dirty="0">
                <a:solidFill>
                  <a:prstClr val="black"/>
                </a:solidFill>
                <a:latin typeface="Calibri"/>
                <a:ea typeface="+mj-ea"/>
                <a:cs typeface="+mj-cs"/>
              </a:rPr>
              <a:t>Support</a:t>
            </a: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7813523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76672" y="3068960"/>
            <a:ext cx="8190656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prstClr val="black"/>
                </a:solidFill>
                <a:latin typeface="Calibri"/>
              </a:rPr>
              <a:t>Tell central government what care costs</a:t>
            </a:r>
          </a:p>
          <a:p>
            <a:pPr marL="457200" lvl="0" indent="-457200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prstClr val="black"/>
                </a:solidFill>
                <a:latin typeface="Calibri"/>
              </a:rPr>
              <a:t>More participation = more credible results</a:t>
            </a:r>
          </a:p>
          <a:p>
            <a:pPr marL="457200" lvl="0" indent="-457200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prstClr val="black"/>
                </a:solidFill>
                <a:latin typeface="Calibri"/>
              </a:rPr>
              <a:t>Fair share of the Market Sustainability Fund</a:t>
            </a:r>
          </a:p>
          <a:p>
            <a:pPr marL="457200" lvl="0" indent="-457200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prstClr val="black"/>
                </a:solidFill>
                <a:latin typeface="Calibri"/>
              </a:rPr>
              <a:t>Mitigate the effects of charging reform</a:t>
            </a:r>
          </a:p>
        </p:txBody>
      </p:sp>
      <p:sp>
        <p:nvSpPr>
          <p:cNvPr id="4" name="Rectangle 3"/>
          <p:cNvSpPr/>
          <p:nvPr/>
        </p:nvSpPr>
        <p:spPr>
          <a:xfrm>
            <a:off x="697597" y="1397531"/>
            <a:ext cx="774880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400" kern="0" dirty="0">
                <a:solidFill>
                  <a:prstClr val="black"/>
                </a:solidFill>
                <a:latin typeface="Calibri"/>
                <a:ea typeface="+mj-ea"/>
                <a:cs typeface="+mj-cs"/>
              </a:rPr>
              <a:t>Benefits for Gloucestershire</a:t>
            </a: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463390725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11560" y="2348880"/>
            <a:ext cx="8055768" cy="41303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auto">
              <a:spcBef>
                <a:spcPct val="20000"/>
              </a:spcBef>
              <a:spcAft>
                <a:spcPts val="0"/>
              </a:spcAft>
            </a:pPr>
            <a:r>
              <a:rPr lang="en-GB" sz="3200" dirty="0">
                <a:solidFill>
                  <a:prstClr val="black"/>
                </a:solidFill>
                <a:latin typeface="Calibri"/>
              </a:rPr>
              <a:t>Background</a:t>
            </a:r>
          </a:p>
          <a:p>
            <a:pPr lvl="0" fontAlgn="auto">
              <a:spcBef>
                <a:spcPct val="20000"/>
              </a:spcBef>
              <a:spcAft>
                <a:spcPts val="0"/>
              </a:spcAft>
            </a:pPr>
            <a:r>
              <a:rPr lang="en-GB" sz="3200" dirty="0">
                <a:solidFill>
                  <a:prstClr val="black"/>
                </a:solidFill>
                <a:latin typeface="Calibri"/>
              </a:rPr>
              <a:t>Why Cost of Care?</a:t>
            </a:r>
          </a:p>
          <a:p>
            <a:pPr lvl="0" fontAlgn="auto">
              <a:spcBef>
                <a:spcPct val="20000"/>
              </a:spcBef>
              <a:spcAft>
                <a:spcPts val="0"/>
              </a:spcAft>
            </a:pPr>
            <a:r>
              <a:rPr lang="en-GB" sz="3200" dirty="0">
                <a:solidFill>
                  <a:prstClr val="black"/>
                </a:solidFill>
                <a:latin typeface="Calibri"/>
              </a:rPr>
              <a:t>Timing</a:t>
            </a:r>
          </a:p>
          <a:p>
            <a:pPr lvl="0" fontAlgn="auto">
              <a:spcBef>
                <a:spcPct val="20000"/>
              </a:spcBef>
              <a:spcAft>
                <a:spcPts val="0"/>
              </a:spcAft>
            </a:pPr>
            <a:r>
              <a:rPr lang="en-GB" sz="3200" dirty="0">
                <a:solidFill>
                  <a:prstClr val="black"/>
                </a:solidFill>
                <a:latin typeface="Calibri"/>
              </a:rPr>
              <a:t>Data Collection</a:t>
            </a:r>
          </a:p>
          <a:p>
            <a:pPr lvl="0" fontAlgn="auto">
              <a:spcBef>
                <a:spcPct val="20000"/>
              </a:spcBef>
              <a:spcAft>
                <a:spcPts val="0"/>
              </a:spcAft>
            </a:pPr>
            <a:r>
              <a:rPr lang="en-GB" sz="3200" dirty="0">
                <a:solidFill>
                  <a:prstClr val="black"/>
                </a:solidFill>
                <a:latin typeface="Calibri"/>
              </a:rPr>
              <a:t>Support</a:t>
            </a:r>
          </a:p>
          <a:p>
            <a:pPr lvl="0" fontAlgn="auto">
              <a:spcBef>
                <a:spcPct val="20000"/>
              </a:spcBef>
              <a:spcAft>
                <a:spcPts val="0"/>
              </a:spcAft>
            </a:pPr>
            <a:r>
              <a:rPr lang="en-GB" sz="3200" dirty="0">
                <a:solidFill>
                  <a:prstClr val="black"/>
                </a:solidFill>
                <a:latin typeface="Calibri"/>
              </a:rPr>
              <a:t>Benefits</a:t>
            </a:r>
          </a:p>
          <a:p>
            <a:pPr lvl="0" fontAlgn="auto">
              <a:spcBef>
                <a:spcPct val="20000"/>
              </a:spcBef>
              <a:spcAft>
                <a:spcPts val="0"/>
              </a:spcAft>
            </a:pPr>
            <a:r>
              <a:rPr lang="en-GB" sz="3200" dirty="0">
                <a:solidFill>
                  <a:prstClr val="black"/>
                </a:solidFill>
                <a:latin typeface="Calibri"/>
              </a:rPr>
              <a:t>Your questions</a:t>
            </a:r>
          </a:p>
        </p:txBody>
      </p:sp>
      <p:sp>
        <p:nvSpPr>
          <p:cNvPr id="4" name="Rectangle 3"/>
          <p:cNvSpPr/>
          <p:nvPr/>
        </p:nvSpPr>
        <p:spPr>
          <a:xfrm>
            <a:off x="3781559" y="1340768"/>
            <a:ext cx="158088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Today</a:t>
            </a: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884588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76672" y="1988841"/>
            <a:ext cx="8190656" cy="4869160"/>
          </a:xfrm>
          <a:prstGeom prst="rect">
            <a:avLst/>
          </a:prstGeom>
        </p:spPr>
        <p:txBody>
          <a:bodyPr wrap="square">
            <a:normAutofit fontScale="62500" lnSpcReduction="20000"/>
          </a:bodyPr>
          <a:lstStyle/>
          <a:p>
            <a:pPr lvl="0" fontAlgn="auto">
              <a:spcBef>
                <a:spcPct val="20000"/>
              </a:spcBef>
              <a:spcAft>
                <a:spcPts val="0"/>
              </a:spcAft>
            </a:pPr>
            <a:r>
              <a:rPr lang="en-GB" sz="2800" b="1" dirty="0">
                <a:solidFill>
                  <a:prstClr val="black"/>
                </a:solidFill>
                <a:latin typeface="Calibri"/>
              </a:rPr>
              <a:t>Charging Reform</a:t>
            </a:r>
          </a:p>
          <a:p>
            <a:pPr marL="457200" indent="-457200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prstClr val="black"/>
                </a:solidFill>
                <a:latin typeface="Calibri"/>
              </a:rPr>
              <a:t>An £86,000 Cap of lifetime care costs </a:t>
            </a:r>
          </a:p>
          <a:p>
            <a:pPr marL="457200" indent="-457200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prstClr val="black"/>
                </a:solidFill>
                <a:latin typeface="Calibri"/>
              </a:rPr>
              <a:t>New charging thresholds and tariff </a:t>
            </a:r>
          </a:p>
          <a:p>
            <a:pPr marL="1371600" lvl="2" indent="-457200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prstClr val="black"/>
                </a:solidFill>
                <a:latin typeface="Calibri"/>
              </a:rPr>
              <a:t>Now: £14,250 to £20,000</a:t>
            </a:r>
          </a:p>
          <a:p>
            <a:pPr marL="1371600" lvl="2" indent="-457200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prstClr val="black"/>
                </a:solidFill>
                <a:latin typeface="Calibri"/>
              </a:rPr>
              <a:t>From Sep 2023: £23,250 to £100,000</a:t>
            </a:r>
          </a:p>
          <a:p>
            <a:pPr marL="1371600" lvl="2" indent="-457200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prstClr val="black"/>
                </a:solidFill>
                <a:latin typeface="Calibri"/>
              </a:rPr>
              <a:t>New tariff: contribute £1 for every £250 of “chargeable” assets</a:t>
            </a:r>
          </a:p>
          <a:p>
            <a:pPr marL="457200" indent="-457200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prstClr val="black"/>
                </a:solidFill>
                <a:latin typeface="Calibri"/>
              </a:rPr>
              <a:t>The right to have the Council buy care at the Council’s rate, whatever your means</a:t>
            </a:r>
          </a:p>
          <a:p>
            <a:pPr marL="457200" indent="-457200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2800" dirty="0">
              <a:solidFill>
                <a:prstClr val="black"/>
              </a:solidFill>
              <a:latin typeface="Calibri"/>
            </a:endParaRPr>
          </a:p>
          <a:p>
            <a:pPr fontAlgn="auto">
              <a:spcBef>
                <a:spcPct val="20000"/>
              </a:spcBef>
              <a:spcAft>
                <a:spcPts val="0"/>
              </a:spcAft>
            </a:pPr>
            <a:r>
              <a:rPr lang="en-GB" sz="2800" b="1" dirty="0">
                <a:solidFill>
                  <a:prstClr val="black"/>
                </a:solidFill>
                <a:latin typeface="Calibri"/>
              </a:rPr>
              <a:t>Funding reform</a:t>
            </a:r>
          </a:p>
          <a:p>
            <a:pPr marL="457200" indent="-457200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prstClr val="black"/>
                </a:solidFill>
                <a:latin typeface="Calibri"/>
              </a:rPr>
              <a:t>NHS and Social Care National Insurance Levy</a:t>
            </a:r>
          </a:p>
          <a:p>
            <a:pPr fontAlgn="auto">
              <a:spcBef>
                <a:spcPct val="20000"/>
              </a:spcBef>
              <a:spcAft>
                <a:spcPts val="0"/>
              </a:spcAft>
            </a:pPr>
            <a:endParaRPr lang="en-GB" sz="2800" dirty="0">
              <a:solidFill>
                <a:prstClr val="black"/>
              </a:solidFill>
              <a:latin typeface="Calibri"/>
            </a:endParaRPr>
          </a:p>
          <a:p>
            <a:pPr lvl="0" fontAlgn="auto">
              <a:spcBef>
                <a:spcPct val="20000"/>
              </a:spcBef>
              <a:spcAft>
                <a:spcPts val="0"/>
              </a:spcAft>
            </a:pPr>
            <a:r>
              <a:rPr lang="en-GB" sz="2800" b="1" dirty="0">
                <a:solidFill>
                  <a:prstClr val="black"/>
                </a:solidFill>
                <a:latin typeface="Calibri"/>
              </a:rPr>
              <a:t>Preparing the market for less cross-subsidy</a:t>
            </a:r>
          </a:p>
          <a:p>
            <a:pPr lvl="0" fontAlgn="auto">
              <a:spcBef>
                <a:spcPct val="20000"/>
              </a:spcBef>
              <a:spcAft>
                <a:spcPts val="0"/>
              </a:spcAft>
            </a:pPr>
            <a:endParaRPr lang="en-GB" sz="2800" b="1" dirty="0">
              <a:solidFill>
                <a:prstClr val="black"/>
              </a:solidFill>
              <a:latin typeface="Calibri"/>
            </a:endParaRPr>
          </a:p>
          <a:p>
            <a:pPr lvl="0" fontAlgn="auto">
              <a:spcBef>
                <a:spcPct val="20000"/>
              </a:spcBef>
              <a:spcAft>
                <a:spcPts val="0"/>
              </a:spcAft>
            </a:pPr>
            <a:r>
              <a:rPr lang="en-GB" sz="2800" b="1" dirty="0">
                <a:solidFill>
                  <a:prstClr val="black"/>
                </a:solidFill>
                <a:latin typeface="Calibri"/>
              </a:rPr>
              <a:t>Market Sustainability &amp; Fair Cost of Care Fund</a:t>
            </a:r>
            <a:endParaRPr lang="en-GB" sz="2800" b="1" dirty="0">
              <a:latin typeface="Calibri"/>
            </a:endParaRPr>
          </a:p>
          <a:p>
            <a:pPr marL="457200" indent="-457200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prstClr val="black"/>
                </a:solidFill>
                <a:latin typeface="Calibri"/>
              </a:rPr>
              <a:t>£162m (22-23)</a:t>
            </a:r>
          </a:p>
          <a:p>
            <a:pPr marL="457200" indent="-457200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prstClr val="black"/>
                </a:solidFill>
                <a:latin typeface="Calibri"/>
              </a:rPr>
              <a:t>£600m (23-24)</a:t>
            </a:r>
          </a:p>
          <a:p>
            <a:pPr marL="457200" indent="-457200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prstClr val="black"/>
                </a:solidFill>
                <a:latin typeface="Calibri"/>
              </a:rPr>
              <a:t>£600m (24-25)</a:t>
            </a:r>
          </a:p>
        </p:txBody>
      </p:sp>
      <p:sp>
        <p:nvSpPr>
          <p:cNvPr id="4" name="Rectangle 3"/>
          <p:cNvSpPr/>
          <p:nvPr/>
        </p:nvSpPr>
        <p:spPr>
          <a:xfrm>
            <a:off x="3117916" y="1124744"/>
            <a:ext cx="290816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400" kern="0" dirty="0">
                <a:solidFill>
                  <a:prstClr val="black"/>
                </a:solidFill>
                <a:latin typeface="Calibri"/>
                <a:ea typeface="+mj-ea"/>
                <a:cs typeface="+mj-cs"/>
              </a:rPr>
              <a:t>Background</a:t>
            </a: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7020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76672" y="2348881"/>
            <a:ext cx="8190656" cy="3960440"/>
          </a:xfrm>
          <a:prstGeom prst="rect">
            <a:avLst/>
          </a:prstGeom>
        </p:spPr>
        <p:txBody>
          <a:bodyPr wrap="square">
            <a:normAutofit/>
          </a:bodyPr>
          <a:lstStyle/>
          <a:p>
            <a:pPr lvl="0" fontAlgn="auto">
              <a:spcBef>
                <a:spcPct val="20000"/>
              </a:spcBef>
              <a:spcAft>
                <a:spcPts val="0"/>
              </a:spcAft>
            </a:pPr>
            <a:r>
              <a:rPr lang="en-GB" sz="2800" dirty="0">
                <a:solidFill>
                  <a:prstClr val="black"/>
                </a:solidFill>
                <a:latin typeface="Calibri"/>
              </a:rPr>
              <a:t>Mandatory and a condition of funding</a:t>
            </a:r>
          </a:p>
          <a:p>
            <a:pPr lvl="0" fontAlgn="auto">
              <a:spcBef>
                <a:spcPct val="20000"/>
              </a:spcBef>
              <a:spcAft>
                <a:spcPts val="0"/>
              </a:spcAft>
            </a:pPr>
            <a:r>
              <a:rPr lang="en-GB" sz="2800" dirty="0">
                <a:solidFill>
                  <a:prstClr val="black"/>
                </a:solidFill>
                <a:latin typeface="Calibri"/>
              </a:rPr>
              <a:t>Scope: </a:t>
            </a:r>
          </a:p>
          <a:p>
            <a:pPr marL="914400" lvl="1" indent="-457200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prstClr val="black"/>
                </a:solidFill>
                <a:latin typeface="Calibri"/>
              </a:rPr>
              <a:t>Home care for working-age and older people</a:t>
            </a:r>
          </a:p>
          <a:p>
            <a:pPr marL="914400" lvl="1" indent="-457200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prstClr val="black"/>
                </a:solidFill>
                <a:latin typeface="Calibri"/>
              </a:rPr>
              <a:t>Care homes for older people</a:t>
            </a:r>
          </a:p>
          <a:p>
            <a:pPr lvl="0" fontAlgn="auto">
              <a:spcBef>
                <a:spcPct val="20000"/>
              </a:spcBef>
              <a:spcAft>
                <a:spcPts val="0"/>
              </a:spcAft>
            </a:pPr>
            <a:r>
              <a:rPr lang="en-GB" sz="2800" dirty="0">
                <a:solidFill>
                  <a:prstClr val="black"/>
                </a:solidFill>
                <a:latin typeface="Calibri"/>
              </a:rPr>
              <a:t>Cost not price</a:t>
            </a:r>
          </a:p>
          <a:p>
            <a:pPr lvl="0" fontAlgn="auto">
              <a:spcBef>
                <a:spcPct val="20000"/>
              </a:spcBef>
              <a:spcAft>
                <a:spcPts val="0"/>
              </a:spcAft>
            </a:pPr>
            <a:r>
              <a:rPr lang="en-GB" sz="2800" dirty="0">
                <a:solidFill>
                  <a:prstClr val="black"/>
                </a:solidFill>
                <a:latin typeface="Calibri"/>
              </a:rPr>
              <a:t>We’ve been lobbying for this for years</a:t>
            </a:r>
          </a:p>
          <a:p>
            <a:pPr fontAlgn="auto">
              <a:spcBef>
                <a:spcPct val="20000"/>
              </a:spcBef>
              <a:spcAft>
                <a:spcPts val="0"/>
              </a:spcAft>
            </a:pPr>
            <a:r>
              <a:rPr lang="en-GB" sz="2800" dirty="0">
                <a:solidFill>
                  <a:prstClr val="black"/>
                </a:solidFill>
                <a:latin typeface="Calibri"/>
              </a:rPr>
              <a:t>Median actual operating costs plus a return</a:t>
            </a:r>
          </a:p>
        </p:txBody>
      </p:sp>
      <p:sp>
        <p:nvSpPr>
          <p:cNvPr id="4" name="Rectangle 3"/>
          <p:cNvSpPr/>
          <p:nvPr/>
        </p:nvSpPr>
        <p:spPr>
          <a:xfrm>
            <a:off x="2088788" y="1340768"/>
            <a:ext cx="496642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400" kern="0" noProof="0" dirty="0">
                <a:solidFill>
                  <a:prstClr val="black"/>
                </a:solidFill>
                <a:latin typeface="Calibri"/>
                <a:ea typeface="+mj-ea"/>
                <a:cs typeface="+mj-cs"/>
              </a:rPr>
              <a:t>Cost of Care Exercise</a:t>
            </a: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792077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76671" y="2420888"/>
            <a:ext cx="8190656" cy="362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auto">
              <a:spcBef>
                <a:spcPct val="20000"/>
              </a:spcBef>
              <a:spcAft>
                <a:spcPts val="0"/>
              </a:spcAft>
            </a:pPr>
            <a:r>
              <a:rPr lang="en-GB" sz="2800" b="1" dirty="0">
                <a:solidFill>
                  <a:prstClr val="black"/>
                </a:solidFill>
                <a:latin typeface="Calibri"/>
              </a:rPr>
              <a:t>May – Jun: </a:t>
            </a:r>
            <a:r>
              <a:rPr lang="en-GB" sz="2800" dirty="0">
                <a:solidFill>
                  <a:prstClr val="black"/>
                </a:solidFill>
                <a:latin typeface="Calibri"/>
              </a:rPr>
              <a:t>information sessions with providers</a:t>
            </a:r>
          </a:p>
          <a:p>
            <a:pPr lvl="0" fontAlgn="auto">
              <a:spcBef>
                <a:spcPct val="20000"/>
              </a:spcBef>
              <a:spcAft>
                <a:spcPts val="0"/>
              </a:spcAft>
            </a:pPr>
            <a:r>
              <a:rPr lang="en-GB" sz="2800" b="1" dirty="0">
                <a:solidFill>
                  <a:prstClr val="black"/>
                </a:solidFill>
                <a:latin typeface="Calibri"/>
              </a:rPr>
              <a:t>Jun – Jul: </a:t>
            </a:r>
            <a:r>
              <a:rPr lang="en-GB" sz="2800" dirty="0">
                <a:solidFill>
                  <a:prstClr val="black"/>
                </a:solidFill>
                <a:latin typeface="Calibri"/>
              </a:rPr>
              <a:t>providers complete CoC returns</a:t>
            </a:r>
            <a:endParaRPr lang="en-GB" sz="2800" b="1" dirty="0">
              <a:solidFill>
                <a:prstClr val="black"/>
              </a:solidFill>
              <a:latin typeface="Calibri"/>
            </a:endParaRPr>
          </a:p>
          <a:p>
            <a:pPr lvl="0" fontAlgn="auto">
              <a:spcBef>
                <a:spcPct val="20000"/>
              </a:spcBef>
              <a:spcAft>
                <a:spcPts val="0"/>
              </a:spcAft>
            </a:pPr>
            <a:r>
              <a:rPr lang="en-GB" sz="2800" b="1" dirty="0">
                <a:solidFill>
                  <a:prstClr val="black"/>
                </a:solidFill>
                <a:latin typeface="Calibri"/>
              </a:rPr>
              <a:t>Aug: </a:t>
            </a:r>
            <a:r>
              <a:rPr lang="en-GB" sz="2800" dirty="0">
                <a:solidFill>
                  <a:prstClr val="black"/>
                </a:solidFill>
                <a:latin typeface="Calibri"/>
              </a:rPr>
              <a:t>SW ADASS regional review</a:t>
            </a:r>
          </a:p>
          <a:p>
            <a:pPr lvl="0" fontAlgn="auto">
              <a:spcBef>
                <a:spcPct val="20000"/>
              </a:spcBef>
              <a:spcAft>
                <a:spcPts val="0"/>
              </a:spcAft>
            </a:pPr>
            <a:r>
              <a:rPr lang="en-GB" sz="2800" b="1" dirty="0">
                <a:solidFill>
                  <a:prstClr val="black"/>
                </a:solidFill>
                <a:latin typeface="Calibri"/>
              </a:rPr>
              <a:t>Aug – Sep: </a:t>
            </a:r>
            <a:r>
              <a:rPr lang="en-GB" sz="2800" dirty="0">
                <a:solidFill>
                  <a:prstClr val="black"/>
                </a:solidFill>
                <a:latin typeface="Calibri"/>
              </a:rPr>
              <a:t>Analysis and Market Sustainability Plan</a:t>
            </a:r>
          </a:p>
          <a:p>
            <a:pPr lvl="0" fontAlgn="auto">
              <a:spcBef>
                <a:spcPct val="20000"/>
              </a:spcBef>
              <a:spcAft>
                <a:spcPts val="0"/>
              </a:spcAft>
            </a:pPr>
            <a:r>
              <a:rPr lang="en-GB" sz="2800" b="1" dirty="0">
                <a:solidFill>
                  <a:prstClr val="black"/>
                </a:solidFill>
                <a:latin typeface="Calibri"/>
              </a:rPr>
              <a:t>14 Oct 2022: </a:t>
            </a:r>
            <a:r>
              <a:rPr lang="en-GB" sz="2800" dirty="0">
                <a:solidFill>
                  <a:prstClr val="black"/>
                </a:solidFill>
                <a:latin typeface="Calibri"/>
              </a:rPr>
              <a:t>Draft Plan to DHSC</a:t>
            </a:r>
          </a:p>
          <a:p>
            <a:pPr lvl="0" fontAlgn="auto">
              <a:spcBef>
                <a:spcPct val="20000"/>
              </a:spcBef>
              <a:spcAft>
                <a:spcPts val="0"/>
              </a:spcAft>
            </a:pPr>
            <a:r>
              <a:rPr lang="en-GB" sz="2800" b="1" dirty="0">
                <a:solidFill>
                  <a:prstClr val="black"/>
                </a:solidFill>
                <a:latin typeface="Calibri"/>
              </a:rPr>
              <a:t>Oct 2022 – Feb 2023: </a:t>
            </a:r>
            <a:r>
              <a:rPr lang="en-GB" sz="2800" dirty="0">
                <a:solidFill>
                  <a:prstClr val="black"/>
                </a:solidFill>
                <a:latin typeface="Calibri"/>
              </a:rPr>
              <a:t>DHSC review</a:t>
            </a:r>
          </a:p>
          <a:p>
            <a:pPr lvl="0" fontAlgn="auto">
              <a:spcBef>
                <a:spcPct val="20000"/>
              </a:spcBef>
              <a:spcAft>
                <a:spcPts val="0"/>
              </a:spcAft>
            </a:pPr>
            <a:r>
              <a:rPr lang="en-GB" sz="2800" b="1" dirty="0">
                <a:solidFill>
                  <a:prstClr val="black"/>
                </a:solidFill>
                <a:latin typeface="Calibri"/>
              </a:rPr>
              <a:t>Feb 2023: </a:t>
            </a:r>
            <a:r>
              <a:rPr lang="en-GB" sz="2800" dirty="0">
                <a:solidFill>
                  <a:prstClr val="black"/>
                </a:solidFill>
                <a:latin typeface="Calibri"/>
              </a:rPr>
              <a:t>Final Plan submitted</a:t>
            </a:r>
          </a:p>
        </p:txBody>
      </p:sp>
      <p:sp>
        <p:nvSpPr>
          <p:cNvPr id="4" name="Rectangle 3"/>
          <p:cNvSpPr/>
          <p:nvPr/>
        </p:nvSpPr>
        <p:spPr>
          <a:xfrm>
            <a:off x="3493017" y="1484784"/>
            <a:ext cx="215796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400" kern="0" dirty="0">
                <a:solidFill>
                  <a:prstClr val="black"/>
                </a:solidFill>
                <a:latin typeface="Calibri"/>
                <a:ea typeface="+mj-ea"/>
                <a:cs typeface="+mj-cs"/>
              </a:rPr>
              <a:t>Timeline</a:t>
            </a: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964450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FC2CE-2A9F-249A-9B0D-0AC2CE20C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778098"/>
          </a:xfrm>
        </p:spPr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The Fair Cost of Care toolkit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36090-2F17-7B84-835C-77F18800C78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57200" y="2351102"/>
            <a:ext cx="8229600" cy="4525963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Commissioned by Local Government Association</a:t>
            </a:r>
          </a:p>
          <a:p>
            <a:pPr marL="0" indent="0"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Developed and used by ARCC</a:t>
            </a:r>
          </a:p>
          <a:p>
            <a:pPr marL="0" indent="0"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Google ‘fair cost of care toolkit’</a:t>
            </a:r>
          </a:p>
          <a:p>
            <a:pPr marL="0" indent="0"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Provenance in local cost of care exercises</a:t>
            </a:r>
          </a:p>
          <a:p>
            <a:pPr marL="0" indent="0"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Made in Excel</a:t>
            </a:r>
          </a:p>
          <a:p>
            <a:pPr marL="0" indent="0"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Collects variable and fixed costs for a year</a:t>
            </a:r>
          </a:p>
          <a:p>
            <a:pPr marL="0" indent="0"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Calculates your unit costs</a:t>
            </a:r>
          </a:p>
          <a:p>
            <a:pPr marL="0" indent="0"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Lets you ask “What if?”</a:t>
            </a:r>
          </a:p>
          <a:p>
            <a:pPr marL="0" indent="0"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Gives us a median (LQ and UQ) cost of care</a:t>
            </a:r>
          </a:p>
        </p:txBody>
      </p:sp>
    </p:spTree>
    <p:extLst>
      <p:ext uri="{BB962C8B-B14F-4D97-AF65-F5344CB8AC3E}">
        <p14:creationId xmlns:p14="http://schemas.microsoft.com/office/powerpoint/2010/main" val="20214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350AE1A7-1FB4-1A94-D664-D48DDA50E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56792"/>
            <a:ext cx="8229600" cy="729506"/>
          </a:xfrm>
        </p:spPr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Method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52C0D14-C341-D610-655F-444DC1BB2C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416247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10 largest sites have more customers between them than the smallest 86</a:t>
            </a:r>
          </a:p>
          <a:p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(Source: Capacity Tracker Home Care Survey, 16 May, 2022)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ABF3A7CD-0A18-1F1C-A9D4-70FC7063E68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4370727"/>
              </p:ext>
            </p:extLst>
          </p:nvPr>
        </p:nvGraphicFramePr>
        <p:xfrm>
          <a:off x="457200" y="3404051"/>
          <a:ext cx="8229600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77168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D2FB2-2AD6-13AF-29E9-5DB6220C1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68760"/>
            <a:ext cx="8229600" cy="638944"/>
          </a:xfrm>
        </p:spPr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Inputs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36090-2F17-7B84-835C-77F18800C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39248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Cost of Sales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Hours and visits per week over a year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Average travel and expenses per visit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Branch capacity and volume of work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PPE volume and unit-cost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Direct care staff pay rates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Direct care staff additional pay costs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Direct care staff on-costs</a:t>
            </a:r>
          </a:p>
          <a:p>
            <a:pPr marL="0" indent="0">
              <a:buNone/>
            </a:pP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Overhead</a:t>
            </a:r>
          </a:p>
          <a:p>
            <a:pPr marL="971550" lvl="1" indent="-514350">
              <a:buFont typeface="+mj-lt"/>
              <a:buAutoNum type="alphaUcPeriod" startAt="8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Office staff pay</a:t>
            </a:r>
          </a:p>
          <a:p>
            <a:pPr marL="971550" lvl="1" indent="-514350">
              <a:buFont typeface="+mj-lt"/>
              <a:buAutoNum type="alphaUcPeriod" startAt="8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Office staff additional pay</a:t>
            </a:r>
          </a:p>
          <a:p>
            <a:pPr marL="971550" lvl="1" indent="-514350">
              <a:buFont typeface="+mj-lt"/>
              <a:buAutoNum type="alphaUcPeriod" startAt="8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Non-pay related overheads</a:t>
            </a:r>
          </a:p>
          <a:p>
            <a:pPr marL="0" indent="0">
              <a:buNone/>
            </a:pP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Operating profit</a:t>
            </a:r>
          </a:p>
          <a:p>
            <a:pPr marL="971550" lvl="1" indent="-514350">
              <a:buFont typeface="+mj-lt"/>
              <a:buAutoNum type="alphaUcPeriod" startAt="11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“Surplus”</a:t>
            </a:r>
          </a:p>
        </p:txBody>
      </p:sp>
    </p:spTree>
    <p:extLst>
      <p:ext uri="{BB962C8B-B14F-4D97-AF65-F5344CB8AC3E}">
        <p14:creationId xmlns:p14="http://schemas.microsoft.com/office/powerpoint/2010/main" val="813023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17449" y="1700809"/>
            <a:ext cx="8190656" cy="4752528"/>
          </a:xfrm>
          <a:prstGeom prst="rect">
            <a:avLst/>
          </a:prstGeom>
        </p:spPr>
        <p:txBody>
          <a:bodyPr wrap="square">
            <a:normAutofit/>
          </a:bodyPr>
          <a:lstStyle/>
          <a:p>
            <a:pPr lvl="0" fontAlgn="auto">
              <a:spcBef>
                <a:spcPct val="20000"/>
              </a:spcBef>
              <a:spcAft>
                <a:spcPts val="0"/>
              </a:spcAft>
            </a:pPr>
            <a:r>
              <a:rPr lang="en-GB" sz="2800" dirty="0">
                <a:solidFill>
                  <a:prstClr val="black"/>
                </a:solidFill>
                <a:latin typeface="Calibri"/>
              </a:rPr>
              <a:t>Sphere Advisory Limited</a:t>
            </a:r>
          </a:p>
          <a:p>
            <a:pPr lvl="0" fontAlgn="auto">
              <a:spcBef>
                <a:spcPct val="20000"/>
              </a:spcBef>
              <a:spcAft>
                <a:spcPts val="0"/>
              </a:spcAft>
            </a:pPr>
            <a:r>
              <a:rPr lang="en-GB" sz="2800" dirty="0">
                <a:solidFill>
                  <a:prstClr val="black"/>
                </a:solidFill>
                <a:latin typeface="Calibri"/>
              </a:rPr>
              <a:t>Independent consultancy </a:t>
            </a:r>
          </a:p>
          <a:p>
            <a:pPr lvl="0" fontAlgn="auto">
              <a:spcBef>
                <a:spcPct val="20000"/>
              </a:spcBef>
              <a:spcAft>
                <a:spcPts val="0"/>
              </a:spcAft>
            </a:pPr>
            <a:r>
              <a:rPr lang="en-GB" sz="2800" dirty="0">
                <a:solidFill>
                  <a:prstClr val="black"/>
                </a:solidFill>
                <a:latin typeface="Calibri"/>
              </a:rPr>
              <a:t>Under contract to GCC</a:t>
            </a:r>
          </a:p>
          <a:p>
            <a:pPr lvl="0" fontAlgn="auto">
              <a:spcBef>
                <a:spcPct val="20000"/>
              </a:spcBef>
              <a:spcAft>
                <a:spcPts val="0"/>
              </a:spcAft>
            </a:pPr>
            <a:r>
              <a:rPr lang="en-GB" sz="2800" dirty="0">
                <a:solidFill>
                  <a:prstClr val="black"/>
                </a:solidFill>
                <a:latin typeface="Calibri"/>
              </a:rPr>
              <a:t>What the Council will see under non-disclosure</a:t>
            </a:r>
          </a:p>
          <a:p>
            <a:pPr marL="914400" lvl="1" indent="-457200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prstClr val="black"/>
                </a:solidFill>
                <a:latin typeface="Calibri"/>
              </a:rPr>
              <a:t>A “pseudonym”</a:t>
            </a:r>
          </a:p>
          <a:p>
            <a:pPr marL="914400" lvl="1" indent="-457200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prstClr val="black"/>
                </a:solidFill>
                <a:latin typeface="Calibri"/>
              </a:rPr>
              <a:t>Your annual hours and hourly costs</a:t>
            </a:r>
          </a:p>
          <a:p>
            <a:pPr marL="914400" lvl="1" indent="-457200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prstClr val="black"/>
                </a:solidFill>
                <a:latin typeface="Calibri"/>
              </a:rPr>
              <a:t>If you choose, your input data</a:t>
            </a:r>
          </a:p>
          <a:p>
            <a:pPr lvl="0" fontAlgn="auto">
              <a:spcBef>
                <a:spcPct val="20000"/>
              </a:spcBef>
              <a:spcAft>
                <a:spcPts val="0"/>
              </a:spcAft>
            </a:pPr>
            <a:r>
              <a:rPr lang="en-GB" sz="2800" dirty="0">
                <a:solidFill>
                  <a:prstClr val="black"/>
                </a:solidFill>
                <a:latin typeface="Calibri"/>
              </a:rPr>
              <a:t>Termination, surrender and audit</a:t>
            </a:r>
          </a:p>
          <a:p>
            <a:pPr lvl="0" fontAlgn="auto">
              <a:spcBef>
                <a:spcPct val="20000"/>
              </a:spcBef>
              <a:spcAft>
                <a:spcPts val="0"/>
              </a:spcAft>
            </a:pPr>
            <a:endParaRPr lang="en-GB" sz="2800" dirty="0">
              <a:solidFill>
                <a:prstClr val="black"/>
              </a:solidFill>
              <a:latin typeface="Calibri"/>
            </a:endParaRPr>
          </a:p>
          <a:p>
            <a:pPr marL="457200" lvl="0" indent="-457200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2800" dirty="0">
              <a:solidFill>
                <a:prstClr val="black"/>
              </a:solidFill>
              <a:latin typeface="Calibri"/>
            </a:endParaRPr>
          </a:p>
          <a:p>
            <a:pPr marL="457200" lvl="0" indent="-457200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2800" dirty="0">
              <a:solidFill>
                <a:prstClr val="black"/>
              </a:solidFill>
              <a:latin typeface="Calibri"/>
            </a:endParaRPr>
          </a:p>
          <a:p>
            <a:pPr marL="342900" lvl="0" indent="-342900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2800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2" y="132075"/>
            <a:ext cx="2685001" cy="7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0362194"/>
      </p:ext>
    </p:extLst>
  </p:cSld>
  <p:clrMapOvr>
    <a:masterClrMapping/>
  </p:clrMapOvr>
</p:sld>
</file>

<file path=ppt/theme/theme1.xml><?xml version="1.0" encoding="utf-8"?>
<a:theme xmlns:a="http://schemas.openxmlformats.org/drawingml/2006/main" name="GCC presentation">
  <a:themeElements>
    <a:clrScheme name="GCC presentatio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GCC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CC presentatio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CC presentatio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CC presentatio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CC presentatio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CC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CC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CC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Settings\klelliot\Application Data\Microsoft\Templates\GCC presentation.pot</Template>
  <TotalTime>0</TotalTime>
  <Words>481</Words>
  <Application>Microsoft Office PowerPoint</Application>
  <PresentationFormat>On-screen Show (4:3)</PresentationFormat>
  <Paragraphs>110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GCC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Fair Cost of Care toolkit</vt:lpstr>
      <vt:lpstr>Method</vt:lpstr>
      <vt:lpstr>Inputs</vt:lpstr>
      <vt:lpstr>PowerPoint Presentation</vt:lpstr>
      <vt:lpstr>PowerPoint Presentation</vt:lpstr>
      <vt:lpstr>PowerPoint Presentation</vt:lpstr>
    </vt:vector>
  </TitlesOfParts>
  <Company>GCC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– Trebuchet 44</dc:title>
  <dc:creator>klelliot</dc:creator>
  <cp:lastModifiedBy>Duncan Cuthbert</cp:lastModifiedBy>
  <cp:revision>190</cp:revision>
  <cp:lastPrinted>2019-09-12T11:05:38Z</cp:lastPrinted>
  <dcterms:created xsi:type="dcterms:W3CDTF">2004-07-01T13:25:59Z</dcterms:created>
  <dcterms:modified xsi:type="dcterms:W3CDTF">2022-07-01T10:30:42Z</dcterms:modified>
</cp:coreProperties>
</file>