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8" r:id="rId2"/>
    <p:sldId id="276" r:id="rId3"/>
    <p:sldId id="269" r:id="rId4"/>
    <p:sldId id="278" r:id="rId5"/>
    <p:sldId id="279" r:id="rId6"/>
    <p:sldId id="286" r:id="rId7"/>
    <p:sldId id="281" r:id="rId8"/>
    <p:sldId id="288" r:id="rId9"/>
    <p:sldId id="287" r:id="rId10"/>
    <p:sldId id="282" r:id="rId11"/>
    <p:sldId id="283" r:id="rId12"/>
    <p:sldId id="284" r:id="rId13"/>
    <p:sldId id="285"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87A"/>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438" autoAdjust="0"/>
  </p:normalViewPr>
  <p:slideViewPr>
    <p:cSldViewPr snapToGrid="0" snapToObjects="1">
      <p:cViewPr>
        <p:scale>
          <a:sx n="125" d="100"/>
          <a:sy n="125" d="100"/>
        </p:scale>
        <p:origin x="1092"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A74F6-4F62-43FF-A89C-47A95CAECFB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1C6DFDDB-61B7-4506-803D-658F328F92D7}">
      <dgm:prSet phldrT="[Text]"/>
      <dgm:spPr/>
      <dgm:t>
        <a:bodyPr/>
        <a:lstStyle/>
        <a:p>
          <a:r>
            <a:rPr lang="en-GB" dirty="0"/>
            <a:t>Policy</a:t>
          </a:r>
        </a:p>
      </dgm:t>
    </dgm:pt>
    <dgm:pt modelId="{E35F6D4F-28B8-4564-89C6-5DB84F02B26D}" type="parTrans" cxnId="{7BA79BA5-AF68-463A-AB96-BB9591AEE4B7}">
      <dgm:prSet/>
      <dgm:spPr/>
      <dgm:t>
        <a:bodyPr/>
        <a:lstStyle/>
        <a:p>
          <a:endParaRPr lang="en-GB"/>
        </a:p>
      </dgm:t>
    </dgm:pt>
    <dgm:pt modelId="{FAD0041D-6F7B-4B51-96A9-3BD92C331BA8}" type="sibTrans" cxnId="{7BA79BA5-AF68-463A-AB96-BB9591AEE4B7}">
      <dgm:prSet/>
      <dgm:spPr/>
      <dgm:t>
        <a:bodyPr/>
        <a:lstStyle/>
        <a:p>
          <a:endParaRPr lang="en-GB"/>
        </a:p>
      </dgm:t>
    </dgm:pt>
    <dgm:pt modelId="{2DAB5A03-B009-4BE5-9F5E-F9BF49121A5C}">
      <dgm:prSet phldrT="[Text]"/>
      <dgm:spPr/>
      <dgm:t>
        <a:bodyPr/>
        <a:lstStyle/>
        <a:p>
          <a:r>
            <a:rPr lang="en-GB" dirty="0"/>
            <a:t>Local Transport Plan</a:t>
          </a:r>
        </a:p>
      </dgm:t>
    </dgm:pt>
    <dgm:pt modelId="{D9C3AF11-DCFA-4C6B-95BB-F8B7E9069D30}" type="parTrans" cxnId="{AAF87753-65B7-43F9-A564-17C6009CD400}">
      <dgm:prSet/>
      <dgm:spPr/>
      <dgm:t>
        <a:bodyPr/>
        <a:lstStyle/>
        <a:p>
          <a:endParaRPr lang="en-GB"/>
        </a:p>
      </dgm:t>
    </dgm:pt>
    <dgm:pt modelId="{4FC55A36-BB2D-4C32-A0C0-9BA629B5E6C2}" type="sibTrans" cxnId="{AAF87753-65B7-43F9-A564-17C6009CD400}">
      <dgm:prSet/>
      <dgm:spPr/>
      <dgm:t>
        <a:bodyPr/>
        <a:lstStyle/>
        <a:p>
          <a:endParaRPr lang="en-GB"/>
        </a:p>
      </dgm:t>
    </dgm:pt>
    <dgm:pt modelId="{02C5B48A-06DE-4AFC-98DF-49763EFB7EFF}">
      <dgm:prSet phldrT="[Text]"/>
      <dgm:spPr/>
      <dgm:t>
        <a:bodyPr/>
        <a:lstStyle/>
        <a:p>
          <a:r>
            <a:rPr lang="en-GB" dirty="0"/>
            <a:t>Strategy</a:t>
          </a:r>
        </a:p>
      </dgm:t>
    </dgm:pt>
    <dgm:pt modelId="{3FD41ECF-00B2-49BB-B6CA-BA574875ACA7}" type="parTrans" cxnId="{465BFA1C-EA43-4EFB-90F0-DE97D064A2C5}">
      <dgm:prSet/>
      <dgm:spPr/>
      <dgm:t>
        <a:bodyPr/>
        <a:lstStyle/>
        <a:p>
          <a:endParaRPr lang="en-GB"/>
        </a:p>
      </dgm:t>
    </dgm:pt>
    <dgm:pt modelId="{E2E0FA47-8F83-4CD1-BD93-EC2B193DCF40}" type="sibTrans" cxnId="{465BFA1C-EA43-4EFB-90F0-DE97D064A2C5}">
      <dgm:prSet/>
      <dgm:spPr/>
      <dgm:t>
        <a:bodyPr/>
        <a:lstStyle/>
        <a:p>
          <a:endParaRPr lang="en-GB"/>
        </a:p>
      </dgm:t>
    </dgm:pt>
    <dgm:pt modelId="{EC400892-52B8-4920-A1F6-881EE92E33B3}">
      <dgm:prSet phldrT="[Text]"/>
      <dgm:spPr/>
      <dgm:t>
        <a:bodyPr/>
        <a:lstStyle/>
        <a:p>
          <a:r>
            <a:rPr lang="en-GB" dirty="0"/>
            <a:t>Funding</a:t>
          </a:r>
        </a:p>
      </dgm:t>
    </dgm:pt>
    <dgm:pt modelId="{5FF8AB51-523D-4119-A784-EA9E93EFB290}" type="parTrans" cxnId="{3829805A-57F0-4292-BCB4-481956373746}">
      <dgm:prSet/>
      <dgm:spPr/>
      <dgm:t>
        <a:bodyPr/>
        <a:lstStyle/>
        <a:p>
          <a:endParaRPr lang="en-GB"/>
        </a:p>
      </dgm:t>
    </dgm:pt>
    <dgm:pt modelId="{F8ABDB28-1B58-4241-B8C8-BDFDFFA8F65B}" type="sibTrans" cxnId="{3829805A-57F0-4292-BCB4-481956373746}">
      <dgm:prSet/>
      <dgm:spPr/>
      <dgm:t>
        <a:bodyPr/>
        <a:lstStyle/>
        <a:p>
          <a:endParaRPr lang="en-GB"/>
        </a:p>
      </dgm:t>
    </dgm:pt>
    <dgm:pt modelId="{4F24368E-6A40-4D4F-9EDF-CD414B536B72}">
      <dgm:prSet phldrT="[Text]"/>
      <dgm:spPr/>
      <dgm:t>
        <a:bodyPr/>
        <a:lstStyle/>
        <a:p>
          <a:r>
            <a:rPr lang="en-GB" dirty="0"/>
            <a:t>Local Cycling and Walking Infrastructure plans</a:t>
          </a:r>
        </a:p>
      </dgm:t>
    </dgm:pt>
    <dgm:pt modelId="{D7D3C49B-3EDA-4A9E-8605-ED54A6EE1923}" type="parTrans" cxnId="{3A34BA85-38C0-40C9-8E0E-1051B3B48715}">
      <dgm:prSet/>
      <dgm:spPr/>
      <dgm:t>
        <a:bodyPr/>
        <a:lstStyle/>
        <a:p>
          <a:endParaRPr lang="en-GB"/>
        </a:p>
      </dgm:t>
    </dgm:pt>
    <dgm:pt modelId="{7808F5A4-A81D-4EAB-B362-4C6465DF72B9}" type="sibTrans" cxnId="{3A34BA85-38C0-40C9-8E0E-1051B3B48715}">
      <dgm:prSet/>
      <dgm:spPr/>
      <dgm:t>
        <a:bodyPr/>
        <a:lstStyle/>
        <a:p>
          <a:endParaRPr lang="en-GB"/>
        </a:p>
      </dgm:t>
    </dgm:pt>
    <dgm:pt modelId="{1FB61D7C-55C8-459A-8A59-55A9F3BD8E2A}">
      <dgm:prSet phldrT="[Text]"/>
      <dgm:spPr/>
      <dgm:t>
        <a:bodyPr/>
        <a:lstStyle/>
        <a:p>
          <a:r>
            <a:rPr lang="en-GB" dirty="0"/>
            <a:t>Overarching Cycling Infrastructure Plan</a:t>
          </a:r>
        </a:p>
      </dgm:t>
    </dgm:pt>
    <dgm:pt modelId="{430C8E57-ADA7-41D7-B6BA-8B9E01F8AC28}" type="parTrans" cxnId="{C20A69F2-817A-46AD-86C9-F709AEBF2CD9}">
      <dgm:prSet/>
      <dgm:spPr/>
      <dgm:t>
        <a:bodyPr/>
        <a:lstStyle/>
        <a:p>
          <a:endParaRPr lang="en-GB"/>
        </a:p>
      </dgm:t>
    </dgm:pt>
    <dgm:pt modelId="{F692723E-BADC-41B3-9DE1-B8B1EDFB41FD}" type="sibTrans" cxnId="{C20A69F2-817A-46AD-86C9-F709AEBF2CD9}">
      <dgm:prSet/>
      <dgm:spPr/>
      <dgm:t>
        <a:bodyPr/>
        <a:lstStyle/>
        <a:p>
          <a:endParaRPr lang="en-GB"/>
        </a:p>
      </dgm:t>
    </dgm:pt>
    <dgm:pt modelId="{6F1DD35D-9EA9-4812-81BF-CC49C55C4D67}">
      <dgm:prSet phldrT="[Text]"/>
      <dgm:spPr/>
      <dgm:t>
        <a:bodyPr/>
        <a:lstStyle/>
        <a:p>
          <a:r>
            <a:rPr lang="en-GB" dirty="0"/>
            <a:t>Mini Holland, Active Travel Fund, Capability &amp; Ambition Fund</a:t>
          </a:r>
        </a:p>
      </dgm:t>
    </dgm:pt>
    <dgm:pt modelId="{26F95454-6DFA-4208-AF84-E1CCF3B616D2}" type="sibTrans" cxnId="{1A1357A2-87F2-4367-92F8-1F4187433E42}">
      <dgm:prSet/>
      <dgm:spPr/>
      <dgm:t>
        <a:bodyPr/>
        <a:lstStyle/>
        <a:p>
          <a:endParaRPr lang="en-GB"/>
        </a:p>
      </dgm:t>
    </dgm:pt>
    <dgm:pt modelId="{402013E6-581C-4AE7-ABC7-738586F8B78E}" type="parTrans" cxnId="{1A1357A2-87F2-4367-92F8-1F4187433E42}">
      <dgm:prSet/>
      <dgm:spPr/>
      <dgm:t>
        <a:bodyPr/>
        <a:lstStyle/>
        <a:p>
          <a:endParaRPr lang="en-GB"/>
        </a:p>
      </dgm:t>
    </dgm:pt>
    <dgm:pt modelId="{C6F9D52F-6BBA-4ECB-B597-B88047927350}" type="pres">
      <dgm:prSet presAssocID="{2CDA74F6-4F62-43FF-A89C-47A95CAECFB9}" presName="linearFlow" presStyleCnt="0">
        <dgm:presLayoutVars>
          <dgm:dir/>
          <dgm:animLvl val="lvl"/>
          <dgm:resizeHandles val="exact"/>
        </dgm:presLayoutVars>
      </dgm:prSet>
      <dgm:spPr/>
    </dgm:pt>
    <dgm:pt modelId="{79A94590-5685-4280-88BD-4A964DAC3EC1}" type="pres">
      <dgm:prSet presAssocID="{1C6DFDDB-61B7-4506-803D-658F328F92D7}" presName="composite" presStyleCnt="0"/>
      <dgm:spPr/>
    </dgm:pt>
    <dgm:pt modelId="{BF4E70B6-7A95-41F1-95D4-914A77687D8A}" type="pres">
      <dgm:prSet presAssocID="{1C6DFDDB-61B7-4506-803D-658F328F92D7}" presName="parentText" presStyleLbl="alignNode1" presStyleIdx="0" presStyleCnt="3" custLinFactNeighborX="-1105">
        <dgm:presLayoutVars>
          <dgm:chMax val="1"/>
          <dgm:bulletEnabled val="1"/>
        </dgm:presLayoutVars>
      </dgm:prSet>
      <dgm:spPr/>
    </dgm:pt>
    <dgm:pt modelId="{D477C178-0701-4228-9334-C3469D70B9B9}" type="pres">
      <dgm:prSet presAssocID="{1C6DFDDB-61B7-4506-803D-658F328F92D7}" presName="descendantText" presStyleLbl="alignAcc1" presStyleIdx="0" presStyleCnt="3" custLinFactNeighborX="211" custLinFactNeighborY="-122">
        <dgm:presLayoutVars>
          <dgm:bulletEnabled val="1"/>
        </dgm:presLayoutVars>
      </dgm:prSet>
      <dgm:spPr/>
    </dgm:pt>
    <dgm:pt modelId="{3F3D7993-830E-44CA-B11B-9ADE18556A2B}" type="pres">
      <dgm:prSet presAssocID="{FAD0041D-6F7B-4B51-96A9-3BD92C331BA8}" presName="sp" presStyleCnt="0"/>
      <dgm:spPr/>
    </dgm:pt>
    <dgm:pt modelId="{1500A3E1-C63E-418D-BE38-69AF20364B84}" type="pres">
      <dgm:prSet presAssocID="{02C5B48A-06DE-4AFC-98DF-49763EFB7EFF}" presName="composite" presStyleCnt="0"/>
      <dgm:spPr/>
    </dgm:pt>
    <dgm:pt modelId="{6E3E358F-53C6-4D1C-A50B-7C83D3666DAB}" type="pres">
      <dgm:prSet presAssocID="{02C5B48A-06DE-4AFC-98DF-49763EFB7EFF}" presName="parentText" presStyleLbl="alignNode1" presStyleIdx="1" presStyleCnt="3">
        <dgm:presLayoutVars>
          <dgm:chMax val="1"/>
          <dgm:bulletEnabled val="1"/>
        </dgm:presLayoutVars>
      </dgm:prSet>
      <dgm:spPr/>
    </dgm:pt>
    <dgm:pt modelId="{77C1BFEB-640E-4F28-B48D-BDAF31136B32}" type="pres">
      <dgm:prSet presAssocID="{02C5B48A-06DE-4AFC-98DF-49763EFB7EFF}" presName="descendantText" presStyleLbl="alignAcc1" presStyleIdx="1" presStyleCnt="3">
        <dgm:presLayoutVars>
          <dgm:bulletEnabled val="1"/>
        </dgm:presLayoutVars>
      </dgm:prSet>
      <dgm:spPr/>
    </dgm:pt>
    <dgm:pt modelId="{07ACADCE-4485-457B-8D62-E137124A7D0D}" type="pres">
      <dgm:prSet presAssocID="{E2E0FA47-8F83-4CD1-BD93-EC2B193DCF40}" presName="sp" presStyleCnt="0"/>
      <dgm:spPr/>
    </dgm:pt>
    <dgm:pt modelId="{AF7CAFF3-DC3E-45D4-ADF6-C765F9E94603}" type="pres">
      <dgm:prSet presAssocID="{EC400892-52B8-4920-A1F6-881EE92E33B3}" presName="composite" presStyleCnt="0"/>
      <dgm:spPr/>
    </dgm:pt>
    <dgm:pt modelId="{ACBAEB5E-ABFC-4273-AEBF-FAB65C7F319B}" type="pres">
      <dgm:prSet presAssocID="{EC400892-52B8-4920-A1F6-881EE92E33B3}" presName="parentText" presStyleLbl="alignNode1" presStyleIdx="2" presStyleCnt="3">
        <dgm:presLayoutVars>
          <dgm:chMax val="1"/>
          <dgm:bulletEnabled val="1"/>
        </dgm:presLayoutVars>
      </dgm:prSet>
      <dgm:spPr/>
    </dgm:pt>
    <dgm:pt modelId="{269ADF75-F43C-4454-BC80-378C577947A3}" type="pres">
      <dgm:prSet presAssocID="{EC400892-52B8-4920-A1F6-881EE92E33B3}" presName="descendantText" presStyleLbl="alignAcc1" presStyleIdx="2" presStyleCnt="3">
        <dgm:presLayoutVars>
          <dgm:bulletEnabled val="1"/>
        </dgm:presLayoutVars>
      </dgm:prSet>
      <dgm:spPr/>
    </dgm:pt>
  </dgm:ptLst>
  <dgm:cxnLst>
    <dgm:cxn modelId="{465BFA1C-EA43-4EFB-90F0-DE97D064A2C5}" srcId="{2CDA74F6-4F62-43FF-A89C-47A95CAECFB9}" destId="{02C5B48A-06DE-4AFC-98DF-49763EFB7EFF}" srcOrd="1" destOrd="0" parTransId="{3FD41ECF-00B2-49BB-B6CA-BA574875ACA7}" sibTransId="{E2E0FA47-8F83-4CD1-BD93-EC2B193DCF40}"/>
    <dgm:cxn modelId="{91BEA734-75A6-4F2F-A994-88D19B8D0CA0}" type="presOf" srcId="{EC400892-52B8-4920-A1F6-881EE92E33B3}" destId="{ACBAEB5E-ABFC-4273-AEBF-FAB65C7F319B}" srcOrd="0" destOrd="0" presId="urn:microsoft.com/office/officeart/2005/8/layout/chevron2"/>
    <dgm:cxn modelId="{46EBCD3B-8BD0-4065-BF46-2200470874E4}" type="presOf" srcId="{02C5B48A-06DE-4AFC-98DF-49763EFB7EFF}" destId="{6E3E358F-53C6-4D1C-A50B-7C83D3666DAB}" srcOrd="0" destOrd="0" presId="urn:microsoft.com/office/officeart/2005/8/layout/chevron2"/>
    <dgm:cxn modelId="{9BF61748-6B20-48BB-8630-F6B99A939E71}" type="presOf" srcId="{1FB61D7C-55C8-459A-8A59-55A9F3BD8E2A}" destId="{77C1BFEB-640E-4F28-B48D-BDAF31136B32}" srcOrd="0" destOrd="1" presId="urn:microsoft.com/office/officeart/2005/8/layout/chevron2"/>
    <dgm:cxn modelId="{6F30146C-27B2-46EE-AE2F-FE81DC53FCD8}" type="presOf" srcId="{2DAB5A03-B009-4BE5-9F5E-F9BF49121A5C}" destId="{D477C178-0701-4228-9334-C3469D70B9B9}" srcOrd="0" destOrd="0" presId="urn:microsoft.com/office/officeart/2005/8/layout/chevron2"/>
    <dgm:cxn modelId="{7D676E73-649A-4768-A1F9-652DA27284DE}" type="presOf" srcId="{4F24368E-6A40-4D4F-9EDF-CD414B536B72}" destId="{77C1BFEB-640E-4F28-B48D-BDAF31136B32}" srcOrd="0" destOrd="0" presId="urn:microsoft.com/office/officeart/2005/8/layout/chevron2"/>
    <dgm:cxn modelId="{AAF87753-65B7-43F9-A564-17C6009CD400}" srcId="{1C6DFDDB-61B7-4506-803D-658F328F92D7}" destId="{2DAB5A03-B009-4BE5-9F5E-F9BF49121A5C}" srcOrd="0" destOrd="0" parTransId="{D9C3AF11-DCFA-4C6B-95BB-F8B7E9069D30}" sibTransId="{4FC55A36-BB2D-4C32-A0C0-9BA629B5E6C2}"/>
    <dgm:cxn modelId="{3829805A-57F0-4292-BCB4-481956373746}" srcId="{2CDA74F6-4F62-43FF-A89C-47A95CAECFB9}" destId="{EC400892-52B8-4920-A1F6-881EE92E33B3}" srcOrd="2" destOrd="0" parTransId="{5FF8AB51-523D-4119-A784-EA9E93EFB290}" sibTransId="{F8ABDB28-1B58-4241-B8C8-BDFDFFA8F65B}"/>
    <dgm:cxn modelId="{9C99CF83-2C52-4C8E-8951-2F3785D011BB}" type="presOf" srcId="{2CDA74F6-4F62-43FF-A89C-47A95CAECFB9}" destId="{C6F9D52F-6BBA-4ECB-B597-B88047927350}" srcOrd="0" destOrd="0" presId="urn:microsoft.com/office/officeart/2005/8/layout/chevron2"/>
    <dgm:cxn modelId="{3A34BA85-38C0-40C9-8E0E-1051B3B48715}" srcId="{02C5B48A-06DE-4AFC-98DF-49763EFB7EFF}" destId="{4F24368E-6A40-4D4F-9EDF-CD414B536B72}" srcOrd="0" destOrd="0" parTransId="{D7D3C49B-3EDA-4A9E-8605-ED54A6EE1923}" sibTransId="{7808F5A4-A81D-4EAB-B362-4C6465DF72B9}"/>
    <dgm:cxn modelId="{A6EB8488-B548-4276-8049-30A0E37D90D3}" type="presOf" srcId="{1C6DFDDB-61B7-4506-803D-658F328F92D7}" destId="{BF4E70B6-7A95-41F1-95D4-914A77687D8A}" srcOrd="0" destOrd="0" presId="urn:microsoft.com/office/officeart/2005/8/layout/chevron2"/>
    <dgm:cxn modelId="{1A1357A2-87F2-4367-92F8-1F4187433E42}" srcId="{EC400892-52B8-4920-A1F6-881EE92E33B3}" destId="{6F1DD35D-9EA9-4812-81BF-CC49C55C4D67}" srcOrd="0" destOrd="0" parTransId="{402013E6-581C-4AE7-ABC7-738586F8B78E}" sibTransId="{26F95454-6DFA-4208-AF84-E1CCF3B616D2}"/>
    <dgm:cxn modelId="{7BA79BA5-AF68-463A-AB96-BB9591AEE4B7}" srcId="{2CDA74F6-4F62-43FF-A89C-47A95CAECFB9}" destId="{1C6DFDDB-61B7-4506-803D-658F328F92D7}" srcOrd="0" destOrd="0" parTransId="{E35F6D4F-28B8-4564-89C6-5DB84F02B26D}" sibTransId="{FAD0041D-6F7B-4B51-96A9-3BD92C331BA8}"/>
    <dgm:cxn modelId="{849CD8D9-2599-4389-8BA7-C80C474A0803}" type="presOf" srcId="{6F1DD35D-9EA9-4812-81BF-CC49C55C4D67}" destId="{269ADF75-F43C-4454-BC80-378C577947A3}" srcOrd="0" destOrd="0" presId="urn:microsoft.com/office/officeart/2005/8/layout/chevron2"/>
    <dgm:cxn modelId="{C20A69F2-817A-46AD-86C9-F709AEBF2CD9}" srcId="{02C5B48A-06DE-4AFC-98DF-49763EFB7EFF}" destId="{1FB61D7C-55C8-459A-8A59-55A9F3BD8E2A}" srcOrd="1" destOrd="0" parTransId="{430C8E57-ADA7-41D7-B6BA-8B9E01F8AC28}" sibTransId="{F692723E-BADC-41B3-9DE1-B8B1EDFB41FD}"/>
    <dgm:cxn modelId="{71714EB2-1347-45C8-A2EF-607E84195ADF}" type="presParOf" srcId="{C6F9D52F-6BBA-4ECB-B597-B88047927350}" destId="{79A94590-5685-4280-88BD-4A964DAC3EC1}" srcOrd="0" destOrd="0" presId="urn:microsoft.com/office/officeart/2005/8/layout/chevron2"/>
    <dgm:cxn modelId="{9A7D2D2B-43AD-43AA-90AD-A741E0562AB1}" type="presParOf" srcId="{79A94590-5685-4280-88BD-4A964DAC3EC1}" destId="{BF4E70B6-7A95-41F1-95D4-914A77687D8A}" srcOrd="0" destOrd="0" presId="urn:microsoft.com/office/officeart/2005/8/layout/chevron2"/>
    <dgm:cxn modelId="{AEA0D592-D1B7-4613-B0C8-770467792F01}" type="presParOf" srcId="{79A94590-5685-4280-88BD-4A964DAC3EC1}" destId="{D477C178-0701-4228-9334-C3469D70B9B9}" srcOrd="1" destOrd="0" presId="urn:microsoft.com/office/officeart/2005/8/layout/chevron2"/>
    <dgm:cxn modelId="{27589934-6B91-4742-8788-8AA667C51517}" type="presParOf" srcId="{C6F9D52F-6BBA-4ECB-B597-B88047927350}" destId="{3F3D7993-830E-44CA-B11B-9ADE18556A2B}" srcOrd="1" destOrd="0" presId="urn:microsoft.com/office/officeart/2005/8/layout/chevron2"/>
    <dgm:cxn modelId="{69A566D0-D3E4-42A4-9834-C5595C4722B1}" type="presParOf" srcId="{C6F9D52F-6BBA-4ECB-B597-B88047927350}" destId="{1500A3E1-C63E-418D-BE38-69AF20364B84}" srcOrd="2" destOrd="0" presId="urn:microsoft.com/office/officeart/2005/8/layout/chevron2"/>
    <dgm:cxn modelId="{99286EB9-9CA8-4930-ABE9-D81402EBE2AD}" type="presParOf" srcId="{1500A3E1-C63E-418D-BE38-69AF20364B84}" destId="{6E3E358F-53C6-4D1C-A50B-7C83D3666DAB}" srcOrd="0" destOrd="0" presId="urn:microsoft.com/office/officeart/2005/8/layout/chevron2"/>
    <dgm:cxn modelId="{4772B82F-1536-48A3-90F8-C2E9FDF1A5F2}" type="presParOf" srcId="{1500A3E1-C63E-418D-BE38-69AF20364B84}" destId="{77C1BFEB-640E-4F28-B48D-BDAF31136B32}" srcOrd="1" destOrd="0" presId="urn:microsoft.com/office/officeart/2005/8/layout/chevron2"/>
    <dgm:cxn modelId="{B94FF1C2-E572-4947-8919-7A66A8CF64EC}" type="presParOf" srcId="{C6F9D52F-6BBA-4ECB-B597-B88047927350}" destId="{07ACADCE-4485-457B-8D62-E137124A7D0D}" srcOrd="3" destOrd="0" presId="urn:microsoft.com/office/officeart/2005/8/layout/chevron2"/>
    <dgm:cxn modelId="{5A4E5E3F-BD1F-43D3-93A8-9431B9301AD2}" type="presParOf" srcId="{C6F9D52F-6BBA-4ECB-B597-B88047927350}" destId="{AF7CAFF3-DC3E-45D4-ADF6-C765F9E94603}" srcOrd="4" destOrd="0" presId="urn:microsoft.com/office/officeart/2005/8/layout/chevron2"/>
    <dgm:cxn modelId="{8F19146E-8698-435D-A107-4282DD39F539}" type="presParOf" srcId="{AF7CAFF3-DC3E-45D4-ADF6-C765F9E94603}" destId="{ACBAEB5E-ABFC-4273-AEBF-FAB65C7F319B}" srcOrd="0" destOrd="0" presId="urn:microsoft.com/office/officeart/2005/8/layout/chevron2"/>
    <dgm:cxn modelId="{E0FABCFB-8F84-4E10-9BB4-F4C11443BDB5}" type="presParOf" srcId="{AF7CAFF3-DC3E-45D4-ADF6-C765F9E94603}" destId="{269ADF75-F43C-4454-BC80-378C577947A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E70B6-7A95-41F1-95D4-914A77687D8A}">
      <dsp:nvSpPr>
        <dsp:cNvPr id="0" name=""/>
        <dsp:cNvSpPr/>
      </dsp:nvSpPr>
      <dsp:spPr>
        <a:xfrm rot="5400000">
          <a:off x="-167311" y="169050"/>
          <a:ext cx="1115407" cy="7807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Policy</a:t>
          </a:r>
        </a:p>
      </dsp:txBody>
      <dsp:txXfrm rot="-5400000">
        <a:off x="1" y="392132"/>
        <a:ext cx="780785" cy="334622"/>
      </dsp:txXfrm>
    </dsp:sp>
    <dsp:sp modelId="{D477C178-0701-4228-9334-C3469D70B9B9}">
      <dsp:nvSpPr>
        <dsp:cNvPr id="0" name=""/>
        <dsp:cNvSpPr/>
      </dsp:nvSpPr>
      <dsp:spPr>
        <a:xfrm rot="5400000">
          <a:off x="2266992" y="-1485352"/>
          <a:ext cx="725015" cy="36974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Local Transport Plan</a:t>
          </a:r>
        </a:p>
      </dsp:txBody>
      <dsp:txXfrm rot="-5400000">
        <a:off x="780785" y="36247"/>
        <a:ext cx="3662037" cy="654231"/>
      </dsp:txXfrm>
    </dsp:sp>
    <dsp:sp modelId="{6E3E358F-53C6-4D1C-A50B-7C83D3666DAB}">
      <dsp:nvSpPr>
        <dsp:cNvPr id="0" name=""/>
        <dsp:cNvSpPr/>
      </dsp:nvSpPr>
      <dsp:spPr>
        <a:xfrm rot="5400000">
          <a:off x="-167311" y="1081485"/>
          <a:ext cx="1115407" cy="7807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Strategy</a:t>
          </a:r>
        </a:p>
      </dsp:txBody>
      <dsp:txXfrm rot="-5400000">
        <a:off x="1" y="1304567"/>
        <a:ext cx="780785" cy="334622"/>
      </dsp:txXfrm>
    </dsp:sp>
    <dsp:sp modelId="{77C1BFEB-640E-4F28-B48D-BDAF31136B32}">
      <dsp:nvSpPr>
        <dsp:cNvPr id="0" name=""/>
        <dsp:cNvSpPr/>
      </dsp:nvSpPr>
      <dsp:spPr>
        <a:xfrm rot="5400000">
          <a:off x="2266992" y="-572032"/>
          <a:ext cx="725015" cy="36974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Local Cycling and Walking Infrastructure plans</a:t>
          </a:r>
        </a:p>
        <a:p>
          <a:pPr marL="114300" lvl="1" indent="-114300" algn="l" defTabSz="622300">
            <a:lnSpc>
              <a:spcPct val="90000"/>
            </a:lnSpc>
            <a:spcBef>
              <a:spcPct val="0"/>
            </a:spcBef>
            <a:spcAft>
              <a:spcPct val="15000"/>
            </a:spcAft>
            <a:buChar char="•"/>
          </a:pPr>
          <a:r>
            <a:rPr lang="en-GB" sz="1400" kern="1200" dirty="0"/>
            <a:t>Overarching Cycling Infrastructure Plan</a:t>
          </a:r>
        </a:p>
      </dsp:txBody>
      <dsp:txXfrm rot="-5400000">
        <a:off x="780785" y="949567"/>
        <a:ext cx="3662037" cy="654231"/>
      </dsp:txXfrm>
    </dsp:sp>
    <dsp:sp modelId="{ACBAEB5E-ABFC-4273-AEBF-FAB65C7F319B}">
      <dsp:nvSpPr>
        <dsp:cNvPr id="0" name=""/>
        <dsp:cNvSpPr/>
      </dsp:nvSpPr>
      <dsp:spPr>
        <a:xfrm rot="5400000">
          <a:off x="-167311" y="1993921"/>
          <a:ext cx="1115407" cy="7807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Funding</a:t>
          </a:r>
        </a:p>
      </dsp:txBody>
      <dsp:txXfrm rot="-5400000">
        <a:off x="1" y="2217003"/>
        <a:ext cx="780785" cy="334622"/>
      </dsp:txXfrm>
    </dsp:sp>
    <dsp:sp modelId="{269ADF75-F43C-4454-BC80-378C577947A3}">
      <dsp:nvSpPr>
        <dsp:cNvPr id="0" name=""/>
        <dsp:cNvSpPr/>
      </dsp:nvSpPr>
      <dsp:spPr>
        <a:xfrm rot="5400000">
          <a:off x="2266992" y="340402"/>
          <a:ext cx="725015" cy="369742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Mini Holland, Active Travel Fund, Capability &amp; Ambition Fund</a:t>
          </a:r>
        </a:p>
      </dsp:txBody>
      <dsp:txXfrm rot="-5400000">
        <a:off x="780785" y="1862001"/>
        <a:ext cx="3662037" cy="6542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C0F8D-2091-4BD6-932D-E7A6C7EFC17F}" type="datetimeFigureOut">
              <a:rPr lang="en-GB" smtClean="0"/>
              <a:t>06/01/2023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35706-817A-4C1C-8CE2-9EDB2E81F55E}" type="slidenum">
              <a:rPr lang="en-GB" smtClean="0"/>
              <a:t>‹#›</a:t>
            </a:fld>
            <a:endParaRPr lang="en-GB"/>
          </a:p>
        </p:txBody>
      </p:sp>
    </p:spTree>
    <p:extLst>
      <p:ext uri="{BB962C8B-B14F-4D97-AF65-F5344CB8AC3E}">
        <p14:creationId xmlns:p14="http://schemas.microsoft.com/office/powerpoint/2010/main" val="413778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buFont typeface="+mj-lt"/>
              <a:buNone/>
            </a:pPr>
            <a:r>
              <a:rPr lang="en-GB" sz="1800" b="1" dirty="0">
                <a:effectLst/>
                <a:latin typeface="Arial" panose="020B0604020202020204" pitchFamily="34" charset="0"/>
                <a:ea typeface="Calibri" panose="020F0502020204030204" pitchFamily="34" charset="0"/>
              </a:rPr>
              <a:t>Cycling Advisory Group Strategic meetings</a:t>
            </a:r>
            <a:r>
              <a:rPr lang="en-GB" sz="1800" b="1" u="sng" dirty="0">
                <a:effectLst/>
                <a:latin typeface="Arial" panose="020B0604020202020204" pitchFamily="34" charset="0"/>
                <a:ea typeface="Calibri" panose="020F0502020204030204" pitchFamily="34" charset="0"/>
              </a:rPr>
              <a:t> </a:t>
            </a:r>
            <a:endParaRPr lang="en-GB" sz="1800" dirty="0">
              <a:effectLst/>
              <a:latin typeface="Arial" panose="020B0604020202020204" pitchFamily="34" charset="0"/>
              <a:ea typeface="Calibri" panose="020F0502020204030204" pitchFamily="34" charset="0"/>
            </a:endParaRPr>
          </a:p>
          <a:p>
            <a:pPr>
              <a:lnSpc>
                <a:spcPct val="107000"/>
              </a:lnSpc>
              <a:spcBef>
                <a:spcPts val="600"/>
              </a:spcBef>
              <a:spcAft>
                <a:spcPts val="800"/>
              </a:spcAft>
            </a:pPr>
            <a:r>
              <a:rPr lang="en-GB" sz="1800" b="1" u="sng" dirty="0">
                <a:effectLst/>
                <a:latin typeface="Arial" panose="020B0604020202020204" pitchFamily="34" charset="0"/>
                <a:ea typeface="Calibri" panose="020F0502020204030204" pitchFamily="34" charset="0"/>
              </a:rPr>
              <a:t>Held</a:t>
            </a:r>
            <a:r>
              <a:rPr lang="en-GB" sz="1800" dirty="0">
                <a:effectLst/>
                <a:latin typeface="Arial" panose="020B0604020202020204" pitchFamily="34" charset="0"/>
                <a:ea typeface="Calibri" panose="020F0502020204030204" pitchFamily="34" charset="0"/>
              </a:rPr>
              <a:t>: Quarterly</a:t>
            </a:r>
          </a:p>
          <a:p>
            <a:pPr>
              <a:lnSpc>
                <a:spcPct val="107000"/>
              </a:lnSpc>
              <a:spcBef>
                <a:spcPts val="600"/>
              </a:spcBef>
              <a:spcAft>
                <a:spcPts val="800"/>
              </a:spcAft>
            </a:pPr>
            <a:r>
              <a:rPr lang="en-GB" sz="1800" b="1" u="sng" dirty="0">
                <a:effectLst/>
                <a:latin typeface="Arial" panose="020B0604020202020204" pitchFamily="34" charset="0"/>
                <a:ea typeface="Calibri" panose="020F0502020204030204" pitchFamily="34" charset="0"/>
              </a:rPr>
              <a:t>Purpose</a:t>
            </a:r>
            <a:r>
              <a:rPr lang="en-GB" sz="1800" dirty="0">
                <a:effectLst/>
                <a:latin typeface="Arial" panose="020B0604020202020204" pitchFamily="34" charset="0"/>
                <a:ea typeface="Calibri" panose="020F0502020204030204" pitchFamily="34" charset="0"/>
              </a:rPr>
              <a:t>: </a:t>
            </a:r>
          </a:p>
          <a:p>
            <a:pPr marL="342900" lvl="0" indent="-342900">
              <a:spcBef>
                <a:spcPts val="60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to provide strategic direction and support to GCC cycling projects/schemes. </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to act as a Critical Friend, providing feedback and commentary on schemes, and strategic cycle ambitions and policies.</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to support and cooperate to improve the quality of provision for cyclists, </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to encourage more people to ride more often</a:t>
            </a:r>
          </a:p>
          <a:p>
            <a:pPr marL="0" lvl="0" indent="0">
              <a:spcBef>
                <a:spcPts val="600"/>
              </a:spcBef>
              <a:buFont typeface="+mj-lt"/>
              <a:buNone/>
            </a:pPr>
            <a:endParaRPr lang="en-GB" sz="1800" b="1" dirty="0">
              <a:effectLst/>
              <a:latin typeface="Arial" panose="020B0604020202020204" pitchFamily="34" charset="0"/>
              <a:ea typeface="Calibri" panose="020F0502020204030204" pitchFamily="34" charset="0"/>
            </a:endParaRPr>
          </a:p>
          <a:p>
            <a:pPr marL="0" lvl="0" indent="0">
              <a:spcBef>
                <a:spcPts val="600"/>
              </a:spcBef>
              <a:buFont typeface="+mj-lt"/>
              <a:buNone/>
            </a:pPr>
            <a:r>
              <a:rPr lang="en-GB" sz="1800" b="1" dirty="0">
                <a:effectLst/>
                <a:latin typeface="Arial" panose="020B0604020202020204" pitchFamily="34" charset="0"/>
                <a:ea typeface="Calibri" panose="020F0502020204030204" pitchFamily="34" charset="0"/>
              </a:rPr>
              <a:t>Cycling forum</a:t>
            </a:r>
            <a:r>
              <a:rPr lang="en-GB" sz="1800" b="1" u="sng" dirty="0">
                <a:effectLst/>
                <a:latin typeface="Arial" panose="020B0604020202020204" pitchFamily="34" charset="0"/>
                <a:ea typeface="Calibri" panose="020F0502020204030204" pitchFamily="34" charset="0"/>
              </a:rPr>
              <a:t> </a:t>
            </a:r>
            <a:r>
              <a:rPr lang="en-GB" sz="1800" b="1" u="none" dirty="0">
                <a:effectLst/>
                <a:latin typeface="Arial" panose="020B0604020202020204" pitchFamily="34" charset="0"/>
                <a:ea typeface="Calibri" panose="020F0502020204030204" pitchFamily="34" charset="0"/>
              </a:rPr>
              <a:t>– the ideal of which has been evolving throughout 2022</a:t>
            </a:r>
            <a:endParaRPr lang="en-GB" sz="1800" u="none" dirty="0">
              <a:effectLst/>
              <a:latin typeface="Arial" panose="020B0604020202020204" pitchFamily="34" charset="0"/>
              <a:ea typeface="Calibri" panose="020F0502020204030204" pitchFamily="34" charset="0"/>
            </a:endParaRPr>
          </a:p>
          <a:p>
            <a:pPr>
              <a:lnSpc>
                <a:spcPct val="107000"/>
              </a:lnSpc>
              <a:spcBef>
                <a:spcPts val="600"/>
              </a:spcBef>
              <a:spcAft>
                <a:spcPts val="800"/>
              </a:spcAft>
            </a:pPr>
            <a:r>
              <a:rPr lang="en-GB" sz="1800" b="1" u="sng" dirty="0">
                <a:effectLst/>
                <a:latin typeface="Arial" panose="020B0604020202020204" pitchFamily="34" charset="0"/>
                <a:ea typeface="Calibri" panose="020F0502020204030204" pitchFamily="34" charset="0"/>
              </a:rPr>
              <a:t>Held</a:t>
            </a:r>
            <a:r>
              <a:rPr lang="en-GB" sz="1800" dirty="0">
                <a:effectLst/>
                <a:latin typeface="Arial" panose="020B0604020202020204" pitchFamily="34" charset="0"/>
                <a:ea typeface="Calibri" panose="020F0502020204030204" pitchFamily="34" charset="0"/>
              </a:rPr>
              <a:t>: Tri-annually</a:t>
            </a:r>
          </a:p>
          <a:p>
            <a:pPr>
              <a:lnSpc>
                <a:spcPct val="107000"/>
              </a:lnSpc>
              <a:spcBef>
                <a:spcPts val="600"/>
              </a:spcBef>
              <a:spcAft>
                <a:spcPts val="800"/>
              </a:spcAft>
            </a:pPr>
            <a:r>
              <a:rPr lang="en-GB" sz="1800" b="1" u="sng" dirty="0">
                <a:effectLst/>
                <a:latin typeface="Arial" panose="020B0604020202020204" pitchFamily="34" charset="0"/>
                <a:ea typeface="Calibri" panose="020F0502020204030204" pitchFamily="34" charset="0"/>
              </a:rPr>
              <a:t>Purpose</a:t>
            </a:r>
            <a:r>
              <a:rPr lang="en-GB" sz="1800" dirty="0">
                <a:effectLst/>
                <a:latin typeface="Arial" panose="020B0604020202020204" pitchFamily="34" charset="0"/>
                <a:ea typeface="Calibri" panose="020F0502020204030204" pitchFamily="34" charset="0"/>
              </a:rPr>
              <a:t>:</a:t>
            </a:r>
          </a:p>
          <a:p>
            <a:pPr marL="342900" lvl="0" indent="-342900">
              <a:spcBef>
                <a:spcPts val="600"/>
              </a:spcBef>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to ensure the voices of all parts of society are being recognized </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to support and cooperate to improve the quality of provision for cyclists</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to appoint representatives onto the Cycling Advisory Group</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to encourage more people to ride more often</a:t>
            </a:r>
          </a:p>
          <a:p>
            <a:pPr marL="342900" lvl="0" indent="-342900">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to share a vision for cycling in Gloucestershire</a:t>
            </a:r>
          </a:p>
          <a:p>
            <a:pPr>
              <a:lnSpc>
                <a:spcPct val="107000"/>
              </a:lnSpc>
              <a:spcBef>
                <a:spcPts val="600"/>
              </a:spcBef>
              <a:spcAft>
                <a:spcPts val="800"/>
              </a:spcAft>
            </a:pPr>
            <a:r>
              <a:rPr lang="en-GB" sz="1800" b="1" u="sng" dirty="0">
                <a:effectLst/>
                <a:latin typeface="Arial" panose="020B0604020202020204" pitchFamily="34" charset="0"/>
                <a:ea typeface="Calibri" panose="020F0502020204030204" pitchFamily="34" charset="0"/>
              </a:rPr>
              <a:t>Structure of meeting</a:t>
            </a:r>
            <a:r>
              <a:rPr lang="en-GB" sz="1800" u="sng" dirty="0">
                <a:effectLst/>
                <a:latin typeface="Arial" panose="020B0604020202020204" pitchFamily="34" charset="0"/>
                <a:ea typeface="Calibri" panose="020F0502020204030204" pitchFamily="34" charset="0"/>
              </a:rPr>
              <a:t>:</a:t>
            </a:r>
            <a:endParaRPr lang="en-GB" sz="1800" dirty="0">
              <a:effectLst/>
              <a:latin typeface="Arial" panose="020B0604020202020204" pitchFamily="34" charset="0"/>
              <a:ea typeface="Calibri" panose="020F0502020204030204" pitchFamily="34" charset="0"/>
            </a:endParaRPr>
          </a:p>
          <a:p>
            <a:pPr>
              <a:lnSpc>
                <a:spcPct val="107000"/>
              </a:lnSpc>
              <a:spcBef>
                <a:spcPts val="600"/>
              </a:spcBef>
              <a:spcAft>
                <a:spcPts val="800"/>
              </a:spcAft>
            </a:pPr>
            <a:r>
              <a:rPr lang="en-GB" sz="1800" dirty="0">
                <a:effectLst/>
                <a:latin typeface="Arial" panose="020B0604020202020204" pitchFamily="34" charset="0"/>
                <a:ea typeface="Calibri" panose="020F0502020204030204" pitchFamily="34" charset="0"/>
              </a:rPr>
              <a:t>An annual gathering, with guest speakers, to share current thinking and case studies from professional and local backgrounds. This forum would allow an inclusive learning opportunity for all parties with the opportunity to hear about cycling for the perspective of local people, from cycling groups to education specialists, protected characteristics and beyond. Guest speakers would be followed by breakout workshop(s) and finish with a Q&amp;A and feedback session to ensure everyone has had the opportunity to be heard. The Forum will also become a core consultation group for the development of cycling plans across the county.</a:t>
            </a:r>
          </a:p>
          <a:p>
            <a:endParaRPr lang="en-GB" dirty="0"/>
          </a:p>
        </p:txBody>
      </p:sp>
      <p:sp>
        <p:nvSpPr>
          <p:cNvPr id="4" name="Slide Number Placeholder 3"/>
          <p:cNvSpPr>
            <a:spLocks noGrp="1"/>
          </p:cNvSpPr>
          <p:nvPr>
            <p:ph type="sldNum" sz="quarter" idx="5"/>
          </p:nvPr>
        </p:nvSpPr>
        <p:spPr/>
        <p:txBody>
          <a:bodyPr/>
          <a:lstStyle/>
          <a:p>
            <a:fld id="{69F35706-817A-4C1C-8CE2-9EDB2E81F55E}" type="slidenum">
              <a:rPr lang="en-GB" smtClean="0"/>
              <a:t>4</a:t>
            </a:fld>
            <a:endParaRPr lang="en-GB"/>
          </a:p>
        </p:txBody>
      </p:sp>
    </p:spTree>
    <p:extLst>
      <p:ext uri="{BB962C8B-B14F-4D97-AF65-F5344CB8AC3E}">
        <p14:creationId xmlns:p14="http://schemas.microsoft.com/office/powerpoint/2010/main" val="63096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a:spcBef>
                <a:spcPts val="400"/>
              </a:spcBef>
              <a:buNone/>
            </a:pPr>
            <a:r>
              <a:rPr lang="en-GB" sz="1200" u="sng" dirty="0">
                <a:cs typeface="Times New Roman" panose="02020603050405020304" pitchFamily="18" charset="0"/>
              </a:rPr>
              <a:t>Gloucestershire targets</a:t>
            </a:r>
          </a:p>
          <a:p>
            <a:pPr marL="171450" lvl="1" indent="-171450" algn="l">
              <a:spcBef>
                <a:spcPts val="400"/>
              </a:spcBef>
              <a:buFont typeface="Arial" panose="020B0604020202020204" pitchFamily="34" charset="0"/>
              <a:buChar char="•"/>
            </a:pPr>
            <a:r>
              <a:rPr lang="en-GB" sz="1200" dirty="0">
                <a:cs typeface="Times New Roman" panose="02020603050405020304" pitchFamily="18" charset="0"/>
              </a:rPr>
              <a:t>Net zero by 2045</a:t>
            </a:r>
          </a:p>
          <a:p>
            <a:pPr marL="171450" lvl="1" indent="-171450" algn="l">
              <a:spcBef>
                <a:spcPts val="400"/>
              </a:spcBef>
              <a:buFont typeface="Arial" panose="020B0604020202020204" pitchFamily="34" charset="0"/>
              <a:buChar char="•"/>
            </a:pPr>
            <a:r>
              <a:rPr lang="en-GB" sz="1200" dirty="0">
                <a:cs typeface="Times New Roman" panose="02020603050405020304" pitchFamily="18" charset="0"/>
              </a:rPr>
              <a:t>80% emissions reduction by 2030 </a:t>
            </a:r>
          </a:p>
          <a:p>
            <a:pPr marL="0" lvl="1" indent="0" algn="l">
              <a:spcBef>
                <a:spcPts val="400"/>
              </a:spcBef>
              <a:buFont typeface="Arial" panose="020B0604020202020204" pitchFamily="34" charset="0"/>
              <a:buNone/>
            </a:pPr>
            <a:endParaRPr lang="en-GB" sz="1200" dirty="0">
              <a:cs typeface="Times New Roman" panose="02020603050405020304" pitchFamily="18" charset="0"/>
            </a:endParaRP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GB" sz="1200" u="none" dirty="0">
                <a:cs typeface="Times New Roman" panose="02020603050405020304" pitchFamily="18" charset="0"/>
              </a:rPr>
              <a:t>GCC commissioned a study to identify the county’s path to achieve carbon zero.</a:t>
            </a:r>
          </a:p>
          <a:p>
            <a:pPr marL="0" lvl="1" indent="0" algn="l">
              <a:spcBef>
                <a:spcPts val="400"/>
              </a:spcBef>
              <a:buFont typeface="Arial" panose="020B0604020202020204" pitchFamily="34" charset="0"/>
              <a:buNone/>
            </a:pPr>
            <a:r>
              <a:rPr lang="en-GB" sz="1200" dirty="0">
                <a:cs typeface="Times New Roman" panose="02020603050405020304" pitchFamily="18" charset="0"/>
              </a:rPr>
              <a:t>The study identified </a:t>
            </a:r>
            <a:r>
              <a:rPr lang="en-GB" sz="1200" b="1" dirty="0">
                <a:cs typeface="Times New Roman" panose="02020603050405020304" pitchFamily="18" charset="0"/>
              </a:rPr>
              <a:t>mid length trips </a:t>
            </a:r>
            <a:r>
              <a:rPr lang="en-GB" sz="1200" dirty="0">
                <a:cs typeface="Times New Roman" panose="02020603050405020304" pitchFamily="18" charset="0"/>
              </a:rPr>
              <a:t>from rural districts as the </a:t>
            </a:r>
            <a:r>
              <a:rPr lang="en-GB" sz="1200" b="1" dirty="0">
                <a:cs typeface="Times New Roman" panose="02020603050405020304" pitchFamily="18" charset="0"/>
              </a:rPr>
              <a:t>highest carbon contributors</a:t>
            </a:r>
            <a:r>
              <a:rPr lang="en-GB" sz="1200" dirty="0">
                <a:cs typeface="Times New Roman" panose="02020603050405020304" pitchFamily="18" charset="0"/>
              </a:rPr>
              <a:t>. </a:t>
            </a:r>
          </a:p>
          <a:p>
            <a:pPr marL="0" lvl="1" indent="0" algn="l">
              <a:spcBef>
                <a:spcPts val="400"/>
              </a:spcBef>
              <a:buFont typeface="Arial" panose="020B0604020202020204" pitchFamily="34" charset="0"/>
              <a:buNone/>
            </a:pPr>
            <a:endParaRPr lang="en-GB" sz="1200" dirty="0">
              <a:cs typeface="Times New Roman" panose="02020603050405020304" pitchFamily="18" charset="0"/>
            </a:endParaRPr>
          </a:p>
          <a:p>
            <a:pPr marL="0" lvl="1" indent="0">
              <a:spcBef>
                <a:spcPts val="600"/>
              </a:spcBef>
              <a:buNone/>
            </a:pPr>
            <a:r>
              <a:rPr lang="en-GB" sz="1200" u="sng" dirty="0">
                <a:cs typeface="Times New Roman" panose="02020603050405020304" pitchFamily="18" charset="0"/>
              </a:rPr>
              <a:t>Indicative scenario to reach targets:</a:t>
            </a:r>
          </a:p>
          <a:p>
            <a:pPr marL="228600" lvl="1" indent="-171450">
              <a:spcBef>
                <a:spcPts val="400"/>
              </a:spcBef>
              <a:spcAft>
                <a:spcPts val="600"/>
              </a:spcAft>
              <a:buFont typeface="Arial" panose="020B0604020202020204" pitchFamily="34" charset="0"/>
              <a:buChar char="•"/>
            </a:pPr>
            <a:r>
              <a:rPr lang="en-GB" sz="1200" dirty="0">
                <a:cs typeface="Times New Roman" panose="02020603050405020304" pitchFamily="18" charset="0"/>
              </a:rPr>
              <a:t>This would require a </a:t>
            </a:r>
            <a:r>
              <a:rPr lang="en-GB" sz="1200" b="1" dirty="0">
                <a:cs typeface="Times New Roman" panose="02020603050405020304" pitchFamily="18" charset="0"/>
              </a:rPr>
              <a:t>300% increase in cycling by 2030 </a:t>
            </a:r>
            <a:r>
              <a:rPr lang="en-GB" sz="1200" dirty="0">
                <a:cs typeface="Times New Roman" panose="02020603050405020304" pitchFamily="18" charset="0"/>
              </a:rPr>
              <a:t>along with multiple other measures to increase bus patronage and reduce reliance on the private car.</a:t>
            </a:r>
          </a:p>
          <a:p>
            <a:pPr marL="0" lvl="1" indent="0">
              <a:spcBef>
                <a:spcPts val="600"/>
              </a:spcBef>
              <a:buNone/>
            </a:pPr>
            <a:r>
              <a:rPr lang="en-GB" sz="1200" u="sng" dirty="0">
                <a:cs typeface="Times New Roman" panose="02020603050405020304" pitchFamily="18" charset="0"/>
              </a:rPr>
              <a:t>We need excellent active travel provision: </a:t>
            </a:r>
          </a:p>
          <a:p>
            <a:pPr marL="228600" lvl="1" indent="-171450">
              <a:spcBef>
                <a:spcPts val="400"/>
              </a:spcBef>
              <a:buFont typeface="Arial" panose="020B0604020202020204" pitchFamily="34" charset="0"/>
              <a:buChar char="•"/>
            </a:pPr>
            <a:r>
              <a:rPr lang="en-GB" sz="1200" dirty="0">
                <a:solidFill>
                  <a:srgbClr val="0A387A"/>
                </a:solidFill>
              </a:rPr>
              <a:t>To achieve or targets and increase active travel we need </a:t>
            </a:r>
            <a:r>
              <a:rPr lang="en-GB" sz="1200" b="1" dirty="0">
                <a:solidFill>
                  <a:srgbClr val="0A387A"/>
                </a:solidFill>
              </a:rPr>
              <a:t>‘</a:t>
            </a:r>
            <a:r>
              <a:rPr lang="en-GB" sz="1200" b="1" dirty="0">
                <a:cs typeface="Times New Roman" panose="02020603050405020304" pitchFamily="18" charset="0"/>
              </a:rPr>
              <a:t>Go Dutch’ scenarios for all routes </a:t>
            </a:r>
            <a:r>
              <a:rPr lang="en-GB" sz="1000" dirty="0">
                <a:cs typeface="Times New Roman" panose="02020603050405020304" pitchFamily="18" charset="0"/>
              </a:rPr>
              <a:t>(i.e. infrastructure and culture as in Netherlands, but UK topography and average trip length)</a:t>
            </a:r>
          </a:p>
          <a:p>
            <a:pPr marL="228600" lvl="1" indent="-171450">
              <a:spcBef>
                <a:spcPts val="400"/>
              </a:spcBef>
              <a:buFont typeface="Arial" panose="020B0604020202020204" pitchFamily="34" charset="0"/>
              <a:buChar char="•"/>
            </a:pPr>
            <a:r>
              <a:rPr lang="en-GB" sz="1200" dirty="0">
                <a:cs typeface="Times New Roman" panose="02020603050405020304" pitchFamily="18" charset="0"/>
              </a:rPr>
              <a:t>and </a:t>
            </a:r>
            <a:r>
              <a:rPr lang="en-GB" sz="1200" b="1" dirty="0">
                <a:cs typeface="Times New Roman" panose="02020603050405020304" pitchFamily="18" charset="0"/>
              </a:rPr>
              <a:t>widespread e-bike use</a:t>
            </a:r>
          </a:p>
          <a:p>
            <a:endParaRPr lang="en-GB" dirty="0"/>
          </a:p>
        </p:txBody>
      </p:sp>
      <p:sp>
        <p:nvSpPr>
          <p:cNvPr id="4" name="Slide Number Placeholder 3"/>
          <p:cNvSpPr>
            <a:spLocks noGrp="1"/>
          </p:cNvSpPr>
          <p:nvPr>
            <p:ph type="sldNum" sz="quarter" idx="5"/>
          </p:nvPr>
        </p:nvSpPr>
        <p:spPr/>
        <p:txBody>
          <a:bodyPr/>
          <a:lstStyle/>
          <a:p>
            <a:fld id="{69F35706-817A-4C1C-8CE2-9EDB2E81F55E}" type="slidenum">
              <a:rPr lang="en-GB" smtClean="0"/>
              <a:t>5</a:t>
            </a:fld>
            <a:endParaRPr lang="en-GB"/>
          </a:p>
        </p:txBody>
      </p:sp>
    </p:spTree>
    <p:extLst>
      <p:ext uri="{BB962C8B-B14F-4D97-AF65-F5344CB8AC3E}">
        <p14:creationId xmlns:p14="http://schemas.microsoft.com/office/powerpoint/2010/main" val="378618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In order to achieve these targets we have</a:t>
            </a:r>
          </a:p>
          <a:p>
            <a:pPr marL="171450" indent="-171450">
              <a:buFont typeface="Arial" panose="020B0604020202020204" pitchFamily="34" charset="0"/>
              <a:buChar char="•"/>
            </a:pPr>
            <a:r>
              <a:rPr lang="en-GB" dirty="0"/>
              <a:t>Capability &amp; Ambition Fund – £500k plus 10%</a:t>
            </a:r>
          </a:p>
          <a:p>
            <a:pPr marL="171450" indent="-171450">
              <a:buFont typeface="Arial" panose="020B0604020202020204" pitchFamily="34" charset="0"/>
              <a:buChar char="•"/>
            </a:pPr>
            <a:r>
              <a:rPr lang="en-GB" dirty="0"/>
              <a:t>Active Travel Fund 4 – awaiting guidance</a:t>
            </a:r>
          </a:p>
          <a:p>
            <a:pPr marL="171450" indent="-171450">
              <a:buFont typeface="Arial" panose="020B0604020202020204" pitchFamily="34" charset="0"/>
              <a:buChar char="•"/>
            </a:pPr>
            <a:r>
              <a:rPr lang="en-GB" dirty="0"/>
              <a:t>Mini Holland – awaiting guidance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Local Transport Note 1/20 and Highway code updates have shaped schemes we are taking forward</a:t>
            </a:r>
          </a:p>
        </p:txBody>
      </p:sp>
      <p:sp>
        <p:nvSpPr>
          <p:cNvPr id="4" name="Slide Number Placeholder 3"/>
          <p:cNvSpPr>
            <a:spLocks noGrp="1"/>
          </p:cNvSpPr>
          <p:nvPr>
            <p:ph type="sldNum" sz="quarter" idx="5"/>
          </p:nvPr>
        </p:nvSpPr>
        <p:spPr/>
        <p:txBody>
          <a:bodyPr/>
          <a:lstStyle/>
          <a:p>
            <a:fld id="{69F35706-817A-4C1C-8CE2-9EDB2E81F55E}" type="slidenum">
              <a:rPr lang="en-GB" smtClean="0"/>
              <a:t>6</a:t>
            </a:fld>
            <a:endParaRPr lang="en-GB"/>
          </a:p>
        </p:txBody>
      </p:sp>
    </p:spTree>
    <p:extLst>
      <p:ext uri="{BB962C8B-B14F-4D97-AF65-F5344CB8AC3E}">
        <p14:creationId xmlns:p14="http://schemas.microsoft.com/office/powerpoint/2010/main" val="212904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8000" y="2052000"/>
            <a:ext cx="8208000" cy="1314450"/>
          </a:xfrm>
        </p:spPr>
        <p:txBody>
          <a:bodyPr>
            <a:normAutofit/>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Transport Planning</a:t>
            </a:r>
          </a:p>
          <a:p>
            <a:r>
              <a:rPr lang="en-GB" dirty="0"/>
              <a:t>2022</a:t>
            </a:r>
          </a:p>
        </p:txBody>
      </p:sp>
      <p:sp>
        <p:nvSpPr>
          <p:cNvPr id="11" name="Title 1"/>
          <p:cNvSpPr>
            <a:spLocks noGrp="1"/>
          </p:cNvSpPr>
          <p:nvPr>
            <p:ph type="ctrTitle" hasCustomPrompt="1"/>
          </p:nvPr>
        </p:nvSpPr>
        <p:spPr>
          <a:xfrm>
            <a:off x="468000" y="340201"/>
            <a:ext cx="8208000" cy="720000"/>
          </a:xfrm>
        </p:spPr>
        <p:txBody>
          <a:bodyPr>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ltLang="en-US" sz="4000" dirty="0"/>
              <a:t>Mini Holland Feasibility</a:t>
            </a:r>
            <a:endParaRPr lang="en-US" dirty="0"/>
          </a:p>
        </p:txBody>
      </p:sp>
      <p:sp>
        <p:nvSpPr>
          <p:cNvPr id="12" name="Text Placeholder 9"/>
          <p:cNvSpPr>
            <a:spLocks noGrp="1"/>
          </p:cNvSpPr>
          <p:nvPr>
            <p:ph type="body" sz="quarter" idx="13" hasCustomPrompt="1"/>
          </p:nvPr>
        </p:nvSpPr>
        <p:spPr>
          <a:xfrm>
            <a:off x="468313" y="1085118"/>
            <a:ext cx="8207375" cy="720000"/>
          </a:xfrm>
        </p:spPr>
        <p:txBody>
          <a:bodyPr>
            <a:normAutofit/>
          </a:bodyPr>
          <a:lstStyle>
            <a:lvl1pPr marL="0" indent="0">
              <a:buNone/>
              <a:defRPr sz="4000">
                <a:solidFill>
                  <a:schemeClr val="bg1"/>
                </a:solidFill>
              </a:defRPr>
            </a:lvl1pPr>
            <a:lvl5pPr marL="1828800" indent="0">
              <a:buNone/>
              <a:defRPr>
                <a:solidFill>
                  <a:schemeClr val="bg1"/>
                </a:solidFill>
              </a:defRPr>
            </a:lvl5pPr>
          </a:lstStyle>
          <a:p>
            <a:pPr lvl="0"/>
            <a:r>
              <a:rPr lang="en-US" dirty="0"/>
              <a:t>Cheltenham</a:t>
            </a:r>
          </a:p>
        </p:txBody>
      </p:sp>
    </p:spTree>
    <p:extLst>
      <p:ext uri="{BB962C8B-B14F-4D97-AF65-F5344CB8AC3E}">
        <p14:creationId xmlns:p14="http://schemas.microsoft.com/office/powerpoint/2010/main" val="166170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68000" y="340201"/>
            <a:ext cx="8208000" cy="720000"/>
          </a:xfrm>
        </p:spPr>
        <p:txBody>
          <a:bodyPr>
            <a:norm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GB" dirty="0"/>
              <a:t>Presentation Title Arial Bold 40pt </a:t>
            </a:r>
            <a:endParaRPr lang="en-US" dirty="0"/>
          </a:p>
        </p:txBody>
      </p:sp>
      <p:sp>
        <p:nvSpPr>
          <p:cNvPr id="7" name="Subtitle 2"/>
          <p:cNvSpPr>
            <a:spLocks noGrp="1"/>
          </p:cNvSpPr>
          <p:nvPr>
            <p:ph type="subTitle" idx="1" hasCustomPrompt="1"/>
          </p:nvPr>
        </p:nvSpPr>
        <p:spPr>
          <a:xfrm>
            <a:off x="468000" y="2052000"/>
            <a:ext cx="8208000" cy="1314450"/>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Secondary information </a:t>
            </a:r>
          </a:p>
          <a:p>
            <a:r>
              <a:rPr lang="en-GB" dirty="0"/>
              <a:t>including author and date 24pt</a:t>
            </a:r>
          </a:p>
        </p:txBody>
      </p:sp>
      <p:sp>
        <p:nvSpPr>
          <p:cNvPr id="16" name="Text Placeholder 9"/>
          <p:cNvSpPr>
            <a:spLocks noGrp="1"/>
          </p:cNvSpPr>
          <p:nvPr>
            <p:ph type="body" sz="quarter" idx="13" hasCustomPrompt="1"/>
          </p:nvPr>
        </p:nvSpPr>
        <p:spPr>
          <a:xfrm>
            <a:off x="468313" y="1085118"/>
            <a:ext cx="8207375" cy="720000"/>
          </a:xfrm>
        </p:spPr>
        <p:txBody>
          <a:bodyPr>
            <a:normAutofit/>
          </a:bodyPr>
          <a:lstStyle>
            <a:lvl1pPr marL="0" indent="0">
              <a:buNone/>
              <a:defRPr sz="4000">
                <a:solidFill>
                  <a:schemeClr val="tx1"/>
                </a:solidFill>
              </a:defRPr>
            </a:lvl1pPr>
            <a:lvl5pPr marL="1828800" indent="0">
              <a:buNone/>
              <a:defRPr>
                <a:solidFill>
                  <a:schemeClr val="bg1"/>
                </a:solidFill>
              </a:defRPr>
            </a:lvl5pPr>
          </a:lstStyle>
          <a:p>
            <a:pPr lvl="0"/>
            <a:r>
              <a:rPr lang="en-US" dirty="0"/>
              <a:t>Subheading Arial Regular 40pt</a:t>
            </a:r>
          </a:p>
        </p:txBody>
      </p:sp>
      <p:sp>
        <p:nvSpPr>
          <p:cNvPr id="17"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1/6/2023</a:t>
            </a:fld>
            <a:endParaRPr lang="en-US"/>
          </a:p>
        </p:txBody>
      </p:sp>
      <p:sp>
        <p:nvSpPr>
          <p:cNvPr id="18"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9"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303233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7" name="Text Placeholder 6"/>
          <p:cNvSpPr>
            <a:spLocks noGrp="1"/>
          </p:cNvSpPr>
          <p:nvPr>
            <p:ph type="body" sz="quarter" idx="13"/>
          </p:nvPr>
        </p:nvSpPr>
        <p:spPr>
          <a:xfrm>
            <a:off x="462757" y="1409413"/>
            <a:ext cx="8218487" cy="301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a:t>Subheading Arial Bold 20pt</a:t>
            </a:r>
            <a:endParaRPr lang="en-GB" dirty="0"/>
          </a:p>
        </p:txBody>
      </p:sp>
      <p:sp>
        <p:nvSpPr>
          <p:cNvPr id="12"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1/6/2023</a:t>
            </a:fld>
            <a:endParaRPr lang="en-US"/>
          </a:p>
        </p:txBody>
      </p:sp>
      <p:sp>
        <p:nvSpPr>
          <p:cNvPr id="13"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4"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373896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6289"/>
            <a:ext cx="8229600" cy="2990706"/>
          </a:xfrm>
        </p:spPr>
        <p:txBody>
          <a:bodyPr/>
          <a:lstStyle>
            <a:lvl1pPr marL="0" indent="0">
              <a:buNone/>
              <a:defRPr/>
            </a:lvl1pPr>
          </a:lstStyle>
          <a:p>
            <a:pPr lvl="0"/>
            <a:r>
              <a:rPr lang="en-US"/>
              <a:t>Click to edit Master text styles</a:t>
            </a:r>
          </a:p>
        </p:txBody>
      </p:sp>
      <p:sp>
        <p:nvSpPr>
          <p:cNvPr id="10"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1/6/2023</a:t>
            </a:fld>
            <a:endParaRPr lang="en-US"/>
          </a:p>
        </p:txBody>
      </p:sp>
      <p:sp>
        <p:nvSpPr>
          <p:cNvPr id="11"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3"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14"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a:t>Subheading Arial Bold 20pt</a:t>
            </a:r>
            <a:endParaRPr lang="en-GB" dirty="0"/>
          </a:p>
        </p:txBody>
      </p:sp>
    </p:spTree>
    <p:extLst>
      <p:ext uri="{BB962C8B-B14F-4D97-AF65-F5344CB8AC3E}">
        <p14:creationId xmlns:p14="http://schemas.microsoft.com/office/powerpoint/2010/main" val="53917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5399"/>
            <a:ext cx="4038600" cy="295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445399"/>
            <a:ext cx="4038600" cy="295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Date Placeholder 3"/>
          <p:cNvSpPr>
            <a:spLocks noGrp="1"/>
          </p:cNvSpPr>
          <p:nvPr>
            <p:ph type="dt" sz="half" idx="15"/>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1/6/2023</a:t>
            </a:fld>
            <a:endParaRPr lang="en-US"/>
          </a:p>
        </p:txBody>
      </p:sp>
      <p:sp>
        <p:nvSpPr>
          <p:cNvPr id="11"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3"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14"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a:t>Subheading Arial Bold 20pt</a:t>
            </a:r>
            <a:endParaRPr lang="en-GB" dirty="0"/>
          </a:p>
        </p:txBody>
      </p:sp>
    </p:spTree>
    <p:extLst>
      <p:ext uri="{BB962C8B-B14F-4D97-AF65-F5344CB8AC3E}">
        <p14:creationId xmlns:p14="http://schemas.microsoft.com/office/powerpoint/2010/main" val="21442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430040"/>
            <a:ext cx="4040188" cy="303195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6" name="Content Placeholder 5"/>
          <p:cNvSpPr>
            <a:spLocks noGrp="1"/>
          </p:cNvSpPr>
          <p:nvPr>
            <p:ph sz="quarter" idx="4"/>
          </p:nvPr>
        </p:nvSpPr>
        <p:spPr>
          <a:xfrm>
            <a:off x="4645026" y="1430040"/>
            <a:ext cx="4041775" cy="303195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0" name="Date Placeholder 3"/>
          <p:cNvSpPr>
            <a:spLocks noGrp="1"/>
          </p:cNvSpPr>
          <p:nvPr>
            <p:ph type="dt" sz="half" idx="10"/>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1/6/2023</a:t>
            </a:fld>
            <a:endParaRPr lang="en-US"/>
          </a:p>
        </p:txBody>
      </p:sp>
      <p:sp>
        <p:nvSpPr>
          <p:cNvPr id="11" name="Footer Placeholder 4"/>
          <p:cNvSpPr>
            <a:spLocks noGrp="1"/>
          </p:cNvSpPr>
          <p:nvPr>
            <p:ph type="ftr" sz="quarter" idx="11"/>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6"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17" name="Text Placeholder 10"/>
          <p:cNvSpPr>
            <a:spLocks noGrp="1"/>
          </p:cNvSpPr>
          <p:nvPr>
            <p:ph type="body" sz="quarter" idx="14" hasCustomPrompt="1"/>
          </p:nvPr>
        </p:nvSpPr>
        <p:spPr>
          <a:xfrm>
            <a:off x="462757" y="902000"/>
            <a:ext cx="4034631" cy="432000"/>
          </a:xfrm>
        </p:spPr>
        <p:txBody>
          <a:bodyPr/>
          <a:lstStyle>
            <a:lvl1pPr marL="0" indent="0">
              <a:buNone/>
              <a:defRPr b="1"/>
            </a:lvl1pPr>
          </a:lstStyle>
          <a:p>
            <a:pPr lvl="0"/>
            <a:r>
              <a:rPr lang="en-US" dirty="0"/>
              <a:t>Subheading Arial Bold 20pt</a:t>
            </a:r>
            <a:endParaRPr lang="en-GB" dirty="0"/>
          </a:p>
        </p:txBody>
      </p:sp>
      <p:sp>
        <p:nvSpPr>
          <p:cNvPr id="18" name="Text Placeholder 10"/>
          <p:cNvSpPr>
            <a:spLocks noGrp="1"/>
          </p:cNvSpPr>
          <p:nvPr>
            <p:ph type="body" sz="quarter" idx="15" hasCustomPrompt="1"/>
          </p:nvPr>
        </p:nvSpPr>
        <p:spPr>
          <a:xfrm>
            <a:off x="4645026" y="902000"/>
            <a:ext cx="4034631" cy="432000"/>
          </a:xfrm>
        </p:spPr>
        <p:txBody>
          <a:bodyPr/>
          <a:lstStyle>
            <a:lvl1pPr marL="0" indent="0">
              <a:buNone/>
              <a:defRPr b="1"/>
            </a:lvl1pPr>
          </a:lstStyle>
          <a:p>
            <a:pPr lvl="0"/>
            <a:r>
              <a:rPr lang="en-US" dirty="0"/>
              <a:t>Subheading Arial Bold 20pt</a:t>
            </a:r>
            <a:endParaRPr lang="en-GB" dirty="0"/>
          </a:p>
        </p:txBody>
      </p:sp>
    </p:spTree>
    <p:extLst>
      <p:ext uri="{BB962C8B-B14F-4D97-AF65-F5344CB8AC3E}">
        <p14:creationId xmlns:p14="http://schemas.microsoft.com/office/powerpoint/2010/main" val="312392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1/6/2023</a:t>
            </a:fld>
            <a:endParaRPr lang="en-US"/>
          </a:p>
        </p:txBody>
      </p:sp>
      <p:sp>
        <p:nvSpPr>
          <p:cNvPr id="7"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9"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Tree>
    <p:extLst>
      <p:ext uri="{BB962C8B-B14F-4D97-AF65-F5344CB8AC3E}">
        <p14:creationId xmlns:p14="http://schemas.microsoft.com/office/powerpoint/2010/main" val="260515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1/6/2023</a:t>
            </a:fld>
            <a:endParaRPr lang="en-US"/>
          </a:p>
        </p:txBody>
      </p:sp>
      <p:sp>
        <p:nvSpPr>
          <p:cNvPr id="6"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312565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410760"/>
            <a:ext cx="9144000" cy="732740"/>
          </a:xfrm>
          <a:prstGeom prst="rect">
            <a:avLst/>
          </a:prstGeom>
          <a:solidFill>
            <a:srgbClr val="0A3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4A4"/>
              </a:solidFill>
            </a:endParaRPr>
          </a:p>
        </p:txBody>
      </p:sp>
      <p:sp>
        <p:nvSpPr>
          <p:cNvPr id="2" name="Title Placeholder 1"/>
          <p:cNvSpPr>
            <a:spLocks noGrp="1"/>
          </p:cNvSpPr>
          <p:nvPr>
            <p:ph type="title"/>
          </p:nvPr>
        </p:nvSpPr>
        <p:spPr>
          <a:xfrm>
            <a:off x="457200" y="205979"/>
            <a:ext cx="8229600" cy="540000"/>
          </a:xfrm>
          <a:prstGeom prst="rect">
            <a:avLst/>
          </a:prstGeom>
        </p:spPr>
        <p:txBody>
          <a:bodyPr vert="horz" lIns="91440" tIns="45720" rIns="91440" bIns="45720" rtlCol="0" anchor="ctr">
            <a:normAutofit/>
          </a:bodyPr>
          <a:lstStyle/>
          <a:p>
            <a:r>
              <a:rPr lang="en-US" altLang="en-US" sz="4000" dirty="0"/>
              <a:t>Mini Holland Feasibility</a:t>
            </a:r>
            <a:endParaRPr lang="en-US" dirty="0"/>
          </a:p>
        </p:txBody>
      </p:sp>
      <p:sp>
        <p:nvSpPr>
          <p:cNvPr id="3" name="Text Placeholder 2"/>
          <p:cNvSpPr>
            <a:spLocks noGrp="1"/>
          </p:cNvSpPr>
          <p:nvPr>
            <p:ph type="body" idx="1"/>
          </p:nvPr>
        </p:nvSpPr>
        <p:spPr>
          <a:xfrm>
            <a:off x="457200" y="1200151"/>
            <a:ext cx="8229600" cy="2953106"/>
          </a:xfrm>
          <a:prstGeom prst="rect">
            <a:avLst/>
          </a:prstGeom>
        </p:spPr>
        <p:txBody>
          <a:bodyPr vert="horz" lIns="91440" tIns="45720" rIns="91440" bIns="45720" rtlCol="0">
            <a:normAutofit/>
          </a:bodyPr>
          <a:lstStyle/>
          <a:p>
            <a:pPr lvl="0"/>
            <a:r>
              <a:rPr lang="en-GB" dirty="0"/>
              <a:t>Transport Planning</a:t>
            </a:r>
            <a:endParaRPr lang="en-US" dirty="0"/>
          </a:p>
          <a:p>
            <a:pPr lvl="0"/>
            <a:endParaRPr lang="en-US" dirty="0"/>
          </a:p>
          <a:p>
            <a:pPr lvl="0"/>
            <a:r>
              <a:rPr lang="en-US" dirty="0"/>
              <a:t>2022</a:t>
            </a:r>
            <a:endParaRPr lang="en-GB" dirty="0"/>
          </a:p>
        </p:txBody>
      </p:sp>
      <p:pic>
        <p:nvPicPr>
          <p:cNvPr id="5" name="Picture 4"/>
          <p:cNvPicPr>
            <a:picLocks noChangeAspect="1"/>
          </p:cNvPicPr>
          <p:nvPr userDrawn="1"/>
        </p:nvPicPr>
        <p:blipFill>
          <a:blip r:embed="rId10"/>
          <a:stretch>
            <a:fillRect/>
          </a:stretch>
        </p:blipFill>
        <p:spPr>
          <a:xfrm>
            <a:off x="457200" y="4539180"/>
            <a:ext cx="1842911" cy="473180"/>
          </a:xfrm>
          <a:prstGeom prst="rect">
            <a:avLst/>
          </a:prstGeom>
        </p:spPr>
      </p:pic>
      <p:pic>
        <p:nvPicPr>
          <p:cNvPr id="20" name="Picture 19" descr="GCC.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49779" y="4494781"/>
            <a:ext cx="337021" cy="568723"/>
          </a:xfrm>
          <a:prstGeom prst="rect">
            <a:avLst/>
          </a:prstGeom>
        </p:spPr>
      </p:pic>
      <p:pic>
        <p:nvPicPr>
          <p:cNvPr id="25" name="Picture 24" descr="Icons.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47386" y="4532315"/>
            <a:ext cx="2374861" cy="513063"/>
          </a:xfrm>
          <a:prstGeom prst="rect">
            <a:avLst/>
          </a:prstGeom>
        </p:spPr>
      </p:pic>
    </p:spTree>
    <p:extLst>
      <p:ext uri="{BB962C8B-B14F-4D97-AF65-F5344CB8AC3E}">
        <p14:creationId xmlns:p14="http://schemas.microsoft.com/office/powerpoint/2010/main" val="282144161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2" r:id="rId5"/>
    <p:sldLayoutId id="2147483653" r:id="rId6"/>
    <p:sldLayoutId id="2147483654" r:id="rId7"/>
    <p:sldLayoutId id="2147483655" r:id="rId8"/>
  </p:sldLayoutIdLst>
  <p:txStyles>
    <p:titleStyle>
      <a:lvl1pPr algn="l"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file:///\\SVRSHIR160\sarahwilliams$\Desktop\The%20Role%20of%20Cycling%20in%20The%20Economy.pptx"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Sarah.Williams3@gloucestershire.gov.uk"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1.pn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71602-4438-6B3A-6564-5628D818E505}"/>
              </a:ext>
            </a:extLst>
          </p:cNvPr>
          <p:cNvSpPr>
            <a:spLocks noGrp="1"/>
          </p:cNvSpPr>
          <p:nvPr>
            <p:ph type="ctrTitle"/>
          </p:nvPr>
        </p:nvSpPr>
        <p:spPr/>
        <p:txBody>
          <a:bodyPr/>
          <a:lstStyle/>
          <a:p>
            <a:r>
              <a:rPr lang="en-GB" dirty="0"/>
              <a:t>Gloucestershire County Council</a:t>
            </a:r>
          </a:p>
        </p:txBody>
      </p:sp>
      <p:sp>
        <p:nvSpPr>
          <p:cNvPr id="4" name="Text Placeholder 3">
            <a:extLst>
              <a:ext uri="{FF2B5EF4-FFF2-40B4-BE49-F238E27FC236}">
                <a16:creationId xmlns:a16="http://schemas.microsoft.com/office/drawing/2014/main" id="{AF7FBEBA-B2CE-B7BA-312C-507A0F7C4BA3}"/>
              </a:ext>
            </a:extLst>
          </p:cNvPr>
          <p:cNvSpPr>
            <a:spLocks noGrp="1"/>
          </p:cNvSpPr>
          <p:nvPr>
            <p:ph type="body" sz="quarter" idx="13"/>
          </p:nvPr>
        </p:nvSpPr>
        <p:spPr/>
        <p:txBody>
          <a:bodyPr/>
          <a:lstStyle/>
          <a:p>
            <a:r>
              <a:rPr lang="en-GB" dirty="0"/>
              <a:t>Cycling Forum</a:t>
            </a:r>
          </a:p>
        </p:txBody>
      </p:sp>
    </p:spTree>
    <p:extLst>
      <p:ext uri="{BB962C8B-B14F-4D97-AF65-F5344CB8AC3E}">
        <p14:creationId xmlns:p14="http://schemas.microsoft.com/office/powerpoint/2010/main" val="300480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dirty="0"/>
              <a:t>Item 4. </a:t>
            </a:r>
            <a:r>
              <a:rPr lang="en-GB" sz="3100" dirty="0"/>
              <a:t>The role of cycling in our economy</a:t>
            </a:r>
          </a:p>
        </p:txBody>
      </p:sp>
      <p:sp>
        <p:nvSpPr>
          <p:cNvPr id="3" name="Text Placeholder 2">
            <a:extLst>
              <a:ext uri="{FF2B5EF4-FFF2-40B4-BE49-F238E27FC236}">
                <a16:creationId xmlns:a16="http://schemas.microsoft.com/office/drawing/2014/main" id="{A965C6DB-4312-67B4-73E7-C794C8B3CE05}"/>
              </a:ext>
            </a:extLst>
          </p:cNvPr>
          <p:cNvSpPr>
            <a:spLocks noGrp="1"/>
          </p:cNvSpPr>
          <p:nvPr>
            <p:ph type="body" sz="quarter" idx="13"/>
          </p:nvPr>
        </p:nvSpPr>
        <p:spPr/>
        <p:txBody>
          <a:bodyPr/>
          <a:lstStyle/>
          <a:p>
            <a:r>
              <a:rPr lang="en-GB" dirty="0">
                <a:hlinkClick r:id="rId2" action="ppaction://hlinkpres?slideindex=1&amp;slidetitle="/>
              </a:rPr>
              <a:t>\\SVRSHIR160\sarahwilliams$\Desktop\The Role of Cycling in The Economy.pptx</a:t>
            </a:r>
            <a:endParaRPr lang="en-GB" dirty="0"/>
          </a:p>
        </p:txBody>
      </p:sp>
      <p:sp>
        <p:nvSpPr>
          <p:cNvPr id="4" name="Text Placeholder 3">
            <a:extLst>
              <a:ext uri="{FF2B5EF4-FFF2-40B4-BE49-F238E27FC236}">
                <a16:creationId xmlns:a16="http://schemas.microsoft.com/office/drawing/2014/main" id="{22B49838-3856-A769-0675-25682EB1A128}"/>
              </a:ext>
            </a:extLst>
          </p:cNvPr>
          <p:cNvSpPr>
            <a:spLocks noGrp="1"/>
          </p:cNvSpPr>
          <p:nvPr>
            <p:ph type="body" sz="quarter" idx="14"/>
          </p:nvPr>
        </p:nvSpPr>
        <p:spPr/>
        <p:txBody>
          <a:bodyPr/>
          <a:lstStyle/>
          <a:p>
            <a:r>
              <a:rPr lang="en-GB" dirty="0"/>
              <a:t>Neil Hopwood, Local Enterprise Partnership</a:t>
            </a:r>
          </a:p>
        </p:txBody>
      </p:sp>
    </p:spTree>
    <p:extLst>
      <p:ext uri="{BB962C8B-B14F-4D97-AF65-F5344CB8AC3E}">
        <p14:creationId xmlns:p14="http://schemas.microsoft.com/office/powerpoint/2010/main" val="323913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dirty="0"/>
              <a:t>Item 5. </a:t>
            </a:r>
            <a:r>
              <a:rPr lang="en-GB" sz="3100" dirty="0"/>
              <a:t>Breakout groups</a:t>
            </a:r>
          </a:p>
        </p:txBody>
      </p:sp>
      <p:sp>
        <p:nvSpPr>
          <p:cNvPr id="3" name="Text Placeholder 2">
            <a:extLst>
              <a:ext uri="{FF2B5EF4-FFF2-40B4-BE49-F238E27FC236}">
                <a16:creationId xmlns:a16="http://schemas.microsoft.com/office/drawing/2014/main" id="{A965C6DB-4312-67B4-73E7-C794C8B3CE05}"/>
              </a:ext>
            </a:extLst>
          </p:cNvPr>
          <p:cNvSpPr>
            <a:spLocks noGrp="1"/>
          </p:cNvSpPr>
          <p:nvPr>
            <p:ph type="body" sz="quarter" idx="13"/>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Influencing and marketing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GB" sz="1800" dirty="0">
                <a:effectLst/>
                <a:latin typeface="Arial" panose="020B0604020202020204" pitchFamily="34" charset="0"/>
                <a:ea typeface="Calibri" panose="020F0502020204030204" pitchFamily="34" charset="0"/>
                <a:cs typeface="Times New Roman" panose="02020603050405020304" pitchFamily="18" charset="0"/>
              </a:rPr>
              <a:t>How can we disseminate new advice on cycling to the county’s riders </a:t>
            </a:r>
          </a:p>
          <a:p>
            <a:pPr marL="342900" lvl="0" indent="-342900">
              <a:lnSpc>
                <a:spcPct val="115000"/>
              </a:lnSpc>
              <a:buFont typeface="+mj-lt"/>
              <a:buAutoNum type="arabicParenR"/>
            </a:pPr>
            <a:r>
              <a:rPr lang="en-GB" sz="1800" dirty="0">
                <a:ea typeface="Calibri" panose="020F0502020204030204" pitchFamily="34" charset="0"/>
                <a:cs typeface="Times New Roman" panose="02020603050405020304" pitchFamily="18" charset="0"/>
              </a:rPr>
              <a:t>How can we embed the principles of the new </a:t>
            </a:r>
            <a:r>
              <a:rPr lang="en-GB" sz="1800" dirty="0">
                <a:effectLst/>
                <a:latin typeface="Arial" panose="020B0604020202020204" pitchFamily="34" charset="0"/>
                <a:ea typeface="Calibri" panose="020F0502020204030204" pitchFamily="34" charset="0"/>
                <a:cs typeface="Times New Roman" panose="02020603050405020304" pitchFamily="18" charset="0"/>
              </a:rPr>
              <a:t>Highway Code </a:t>
            </a:r>
            <a:r>
              <a:rPr lang="en-GB" sz="1800" dirty="0">
                <a:ea typeface="Calibri" panose="020F0502020204030204" pitchFamily="34" charset="0"/>
                <a:cs typeface="Times New Roman" panose="02020603050405020304" pitchFamily="18" charset="0"/>
              </a:rPr>
              <a:t>amongst</a:t>
            </a:r>
            <a:r>
              <a:rPr lang="en-GB" sz="1800" dirty="0">
                <a:effectLst/>
                <a:latin typeface="Arial" panose="020B0604020202020204" pitchFamily="34" charset="0"/>
                <a:ea typeface="Calibri" panose="020F0502020204030204" pitchFamily="34" charset="0"/>
                <a:cs typeface="Times New Roman" panose="02020603050405020304" pitchFamily="18" charset="0"/>
              </a:rPr>
              <a:t> road users to better acknowledge cyclists and pedestrians?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GB" sz="1800" dirty="0">
                <a:effectLst/>
                <a:latin typeface="Arial" panose="020B0604020202020204" pitchFamily="34" charset="0"/>
                <a:ea typeface="Calibri" panose="020F0502020204030204" pitchFamily="34" charset="0"/>
                <a:cs typeface="Times New Roman" panose="02020603050405020304" pitchFamily="18" charset="0"/>
              </a:rPr>
              <a:t>How do you feel the needs of different abilities of cyclist are best integrated?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GB" sz="1800" dirty="0">
                <a:effectLst/>
                <a:latin typeface="Arial" panose="020B0604020202020204" pitchFamily="34" charset="0"/>
                <a:ea typeface="Calibri" panose="020F0502020204030204" pitchFamily="34" charset="0"/>
              </a:rPr>
              <a:t>Are ‘leisure’, ‘community’ and ‘commuting’ representative categories of cycling journeys? </a:t>
            </a:r>
            <a:endParaRPr lang="en-GB" dirty="0"/>
          </a:p>
        </p:txBody>
      </p:sp>
      <p:sp>
        <p:nvSpPr>
          <p:cNvPr id="4" name="Text Placeholder 3">
            <a:extLst>
              <a:ext uri="{FF2B5EF4-FFF2-40B4-BE49-F238E27FC236}">
                <a16:creationId xmlns:a16="http://schemas.microsoft.com/office/drawing/2014/main" id="{22B49838-3856-A769-0675-25682EB1A128}"/>
              </a:ext>
            </a:extLst>
          </p:cNvPr>
          <p:cNvSpPr>
            <a:spLocks noGrp="1"/>
          </p:cNvSpPr>
          <p:nvPr>
            <p:ph type="body" sz="quarter" idx="14"/>
          </p:nvPr>
        </p:nvSpPr>
        <p:spPr/>
        <p:txBody>
          <a:bodyPr/>
          <a:lstStyle/>
          <a:p>
            <a:r>
              <a:rPr lang="en-GB" dirty="0"/>
              <a:t>Sarah </a:t>
            </a:r>
            <a:r>
              <a:rPr lang="en-GB" dirty="0" err="1"/>
              <a:t>Williams,</a:t>
            </a:r>
            <a:r>
              <a:rPr lang="en-GB" dirty="0"/>
              <a:t> Transport Planning</a:t>
            </a:r>
          </a:p>
        </p:txBody>
      </p:sp>
    </p:spTree>
    <p:extLst>
      <p:ext uri="{BB962C8B-B14F-4D97-AF65-F5344CB8AC3E}">
        <p14:creationId xmlns:p14="http://schemas.microsoft.com/office/powerpoint/2010/main" val="163608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dirty="0"/>
              <a:t>Item 6. Future engagement</a:t>
            </a:r>
            <a:endParaRPr lang="en-GB" sz="3100" dirty="0"/>
          </a:p>
        </p:txBody>
      </p:sp>
      <p:sp>
        <p:nvSpPr>
          <p:cNvPr id="3" name="Text Placeholder 2">
            <a:extLst>
              <a:ext uri="{FF2B5EF4-FFF2-40B4-BE49-F238E27FC236}">
                <a16:creationId xmlns:a16="http://schemas.microsoft.com/office/drawing/2014/main" id="{A965C6DB-4312-67B4-73E7-C794C8B3CE05}"/>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GB" dirty="0"/>
              <a:t>Nominations onto CAG</a:t>
            </a:r>
          </a:p>
          <a:p>
            <a:pPr lvl="1"/>
            <a:r>
              <a:rPr lang="en-GB" sz="1650" dirty="0">
                <a:effectLst/>
                <a:latin typeface="Segoe UI" panose="020B0502040204020203" pitchFamily="34" charset="0"/>
              </a:rPr>
              <a:t>Write to </a:t>
            </a:r>
            <a:r>
              <a:rPr lang="en-GB" sz="1650" dirty="0">
                <a:effectLst/>
                <a:latin typeface="Segoe UI" panose="020B0502040204020203" pitchFamily="34" charset="0"/>
                <a:hlinkClick r:id="rId2"/>
              </a:rPr>
              <a:t>Sarah.Williams3@gloucestershire.gov.uk</a:t>
            </a:r>
            <a:r>
              <a:rPr lang="en-GB" sz="1650" dirty="0">
                <a:effectLst/>
                <a:latin typeface="Segoe UI" panose="020B0502040204020203" pitchFamily="34" charset="0"/>
              </a:rPr>
              <a:t> if you want to represent the group on CAG</a:t>
            </a:r>
          </a:p>
          <a:p>
            <a:pPr lvl="2"/>
            <a:r>
              <a:rPr lang="en-GB" sz="1650" dirty="0">
                <a:latin typeface="Segoe UI" panose="020B0502040204020203" pitchFamily="34" charset="0"/>
              </a:rPr>
              <a:t>Whilst we appreciate people generally fit into many groups, which group describes your general style of cycling; leisure, community or commuting? </a:t>
            </a:r>
          </a:p>
          <a:p>
            <a:pPr lvl="2"/>
            <a:r>
              <a:rPr lang="en-GB" sz="1650" dirty="0">
                <a:effectLst/>
                <a:latin typeface="Arial" panose="020B0604020202020204" pitchFamily="34" charset="0"/>
              </a:rPr>
              <a:t>Which group do you feel you can best speak on behalf of as a forum representative?</a:t>
            </a:r>
          </a:p>
          <a:p>
            <a:pPr lvl="1"/>
            <a:r>
              <a:rPr lang="en-GB" sz="1650" dirty="0">
                <a:effectLst/>
                <a:latin typeface="Segoe UI" panose="020B0502040204020203" pitchFamily="34" charset="0"/>
              </a:rPr>
              <a:t>Nominees introduce themselves at an online meeting of the forum (date to be arranged)</a:t>
            </a:r>
            <a:endParaRPr lang="en-GB" sz="1650" dirty="0">
              <a:effectLst/>
              <a:latin typeface="Arial" panose="020B0604020202020204" pitchFamily="34" charset="0"/>
            </a:endParaRPr>
          </a:p>
          <a:p>
            <a:pPr lvl="1"/>
            <a:r>
              <a:rPr lang="en-GB" sz="1650" dirty="0">
                <a:effectLst/>
                <a:latin typeface="Segoe UI" panose="020B0502040204020203" pitchFamily="34" charset="0"/>
              </a:rPr>
              <a:t>Forum members </a:t>
            </a:r>
            <a:r>
              <a:rPr lang="en-GB" sz="1650" dirty="0">
                <a:latin typeface="Segoe UI" panose="020B0502040204020203" pitchFamily="34" charset="0"/>
              </a:rPr>
              <a:t>can v</a:t>
            </a:r>
            <a:r>
              <a:rPr lang="en-GB" sz="1650" dirty="0">
                <a:effectLst/>
                <a:latin typeface="Segoe UI" panose="020B0502040204020203" pitchFamily="34" charset="0"/>
              </a:rPr>
              <a:t>ote for nominees</a:t>
            </a:r>
            <a:endParaRPr lang="en-GB" sz="1650" dirty="0">
              <a:effectLst/>
              <a:latin typeface="Arial" panose="020B0604020202020204" pitchFamily="34" charset="0"/>
            </a:endParaRPr>
          </a:p>
          <a:p>
            <a:pPr marL="1085850" lvl="1" indent="-342900"/>
            <a:endParaRPr lang="en-GB" dirty="0"/>
          </a:p>
        </p:txBody>
      </p:sp>
      <p:sp>
        <p:nvSpPr>
          <p:cNvPr id="4" name="Text Placeholder 3">
            <a:extLst>
              <a:ext uri="{FF2B5EF4-FFF2-40B4-BE49-F238E27FC236}">
                <a16:creationId xmlns:a16="http://schemas.microsoft.com/office/drawing/2014/main" id="{22B49838-3856-A769-0675-25682EB1A128}"/>
              </a:ext>
            </a:extLst>
          </p:cNvPr>
          <p:cNvSpPr>
            <a:spLocks noGrp="1"/>
          </p:cNvSpPr>
          <p:nvPr>
            <p:ph type="body" sz="quarter" idx="14"/>
          </p:nvPr>
        </p:nvSpPr>
        <p:spPr/>
        <p:txBody>
          <a:bodyPr/>
          <a:lstStyle/>
          <a:p>
            <a:r>
              <a:rPr lang="en-GB" dirty="0"/>
              <a:t>Sarah </a:t>
            </a:r>
            <a:r>
              <a:rPr lang="en-GB" dirty="0" err="1"/>
              <a:t>Williams,</a:t>
            </a:r>
            <a:r>
              <a:rPr lang="en-GB" dirty="0"/>
              <a:t> Transport Planning</a:t>
            </a:r>
          </a:p>
        </p:txBody>
      </p:sp>
    </p:spTree>
    <p:extLst>
      <p:ext uri="{BB962C8B-B14F-4D97-AF65-F5344CB8AC3E}">
        <p14:creationId xmlns:p14="http://schemas.microsoft.com/office/powerpoint/2010/main" val="48441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dirty="0"/>
              <a:t>Item 7. Any other business</a:t>
            </a:r>
            <a:endParaRPr lang="en-GB" sz="3100" dirty="0"/>
          </a:p>
        </p:txBody>
      </p:sp>
      <p:sp>
        <p:nvSpPr>
          <p:cNvPr id="3" name="Text Placeholder 2">
            <a:extLst>
              <a:ext uri="{FF2B5EF4-FFF2-40B4-BE49-F238E27FC236}">
                <a16:creationId xmlns:a16="http://schemas.microsoft.com/office/drawing/2014/main" id="{A965C6DB-4312-67B4-73E7-C794C8B3CE05}"/>
              </a:ext>
            </a:extLst>
          </p:cNvPr>
          <p:cNvSpPr>
            <a:spLocks noGrp="1"/>
          </p:cNvSpPr>
          <p:nvPr>
            <p:ph type="body" sz="quarter" idx="13"/>
          </p:nvPr>
        </p:nvSpPr>
        <p:spPr/>
        <p:txBody>
          <a:bodyPr/>
          <a:lstStyle/>
          <a:p>
            <a:pPr marL="457200" lvl="1" indent="0">
              <a:buNone/>
            </a:pPr>
            <a:endParaRPr lang="en-GB" sz="1600" dirty="0">
              <a:effectLst/>
              <a:latin typeface="Arial" panose="020B0604020202020204" pitchFamily="34" charset="0"/>
            </a:endParaRPr>
          </a:p>
          <a:p>
            <a:pPr marL="1085850" lvl="1" indent="-342900"/>
            <a:endParaRPr lang="en-GB" dirty="0"/>
          </a:p>
        </p:txBody>
      </p:sp>
      <p:sp>
        <p:nvSpPr>
          <p:cNvPr id="4" name="Text Placeholder 3">
            <a:extLst>
              <a:ext uri="{FF2B5EF4-FFF2-40B4-BE49-F238E27FC236}">
                <a16:creationId xmlns:a16="http://schemas.microsoft.com/office/drawing/2014/main" id="{22B49838-3856-A769-0675-25682EB1A128}"/>
              </a:ext>
            </a:extLst>
          </p:cNvPr>
          <p:cNvSpPr>
            <a:spLocks noGrp="1"/>
          </p:cNvSpPr>
          <p:nvPr>
            <p:ph type="body" sz="quarter" idx="14"/>
          </p:nvPr>
        </p:nvSpPr>
        <p:spPr/>
        <p:txBody>
          <a:bodyPr/>
          <a:lstStyle/>
          <a:p>
            <a:r>
              <a:rPr lang="en-GB" dirty="0"/>
              <a:t>Nigel Moor, Chair</a:t>
            </a:r>
          </a:p>
        </p:txBody>
      </p:sp>
    </p:spTree>
    <p:extLst>
      <p:ext uri="{BB962C8B-B14F-4D97-AF65-F5344CB8AC3E}">
        <p14:creationId xmlns:p14="http://schemas.microsoft.com/office/powerpoint/2010/main" val="272575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dirty="0"/>
              <a:t>Agenda</a:t>
            </a:r>
          </a:p>
        </p:txBody>
      </p:sp>
      <p:sp>
        <p:nvSpPr>
          <p:cNvPr id="3" name="Text Placeholder 2">
            <a:extLst>
              <a:ext uri="{FF2B5EF4-FFF2-40B4-BE49-F238E27FC236}">
                <a16:creationId xmlns:a16="http://schemas.microsoft.com/office/drawing/2014/main" id="{A965C6DB-4312-67B4-73E7-C794C8B3CE05}"/>
              </a:ext>
            </a:extLst>
          </p:cNvPr>
          <p:cNvSpPr>
            <a:spLocks noGrp="1"/>
          </p:cNvSpPr>
          <p:nvPr>
            <p:ph type="body" sz="quarter" idx="13"/>
          </p:nvPr>
        </p:nvSpPr>
        <p:spPr>
          <a:xfrm>
            <a:off x="462757" y="1104901"/>
            <a:ext cx="6617981" cy="3322720"/>
          </a:xfrm>
        </p:spPr>
        <p:txBody>
          <a:bodyPr>
            <a:normAutofit/>
          </a:bodyPr>
          <a:lstStyle/>
          <a:p>
            <a:pPr marL="457200" indent="-457200">
              <a:buFont typeface="+mj-lt"/>
              <a:buAutoNum type="arabicPeriod"/>
            </a:pPr>
            <a:r>
              <a:rPr lang="en-GB" dirty="0"/>
              <a:t>Welcome and Introductions………………………….</a:t>
            </a:r>
          </a:p>
          <a:p>
            <a:pPr marL="457200" indent="-457200">
              <a:buFont typeface="+mj-lt"/>
              <a:buAutoNum type="arabicPeriod"/>
            </a:pPr>
            <a:r>
              <a:rPr lang="en-GB" dirty="0"/>
              <a:t>The purpose of the Cycling Forum and the Cycling Advisory Group………………………………………..</a:t>
            </a:r>
            <a:endParaRPr lang="en-GB" sz="1600" dirty="0"/>
          </a:p>
          <a:p>
            <a:pPr marL="457200" indent="-457200">
              <a:buFont typeface="+mj-lt"/>
              <a:buAutoNum type="arabicPeriod"/>
            </a:pPr>
            <a:r>
              <a:rPr lang="en-GB" dirty="0"/>
              <a:t>GCC Cycling strategy and ambitions for </a:t>
            </a:r>
            <a:r>
              <a:rPr lang="en-GB"/>
              <a:t>the future</a:t>
            </a:r>
            <a:br>
              <a:rPr lang="en-GB" dirty="0"/>
            </a:br>
            <a:r>
              <a:rPr lang="en-GB" dirty="0"/>
              <a:t> </a:t>
            </a:r>
          </a:p>
          <a:p>
            <a:pPr marL="457200" indent="-457200">
              <a:buFont typeface="+mj-lt"/>
              <a:buAutoNum type="arabicPeriod"/>
            </a:pPr>
            <a:r>
              <a:rPr lang="en-GB" dirty="0"/>
              <a:t>The role of cycling in our economy…………………</a:t>
            </a:r>
            <a:endParaRPr lang="en-GB" sz="1600" dirty="0"/>
          </a:p>
          <a:p>
            <a:pPr marL="457200" indent="-457200">
              <a:buFont typeface="+mj-lt"/>
              <a:buAutoNum type="arabicPeriod"/>
            </a:pPr>
            <a:r>
              <a:rPr lang="en-GB" dirty="0"/>
              <a:t>Breakout groups: influencing and marketing</a:t>
            </a:r>
            <a:r>
              <a:rPr lang="en-GB" sz="1600" dirty="0"/>
              <a:t> ……….</a:t>
            </a:r>
          </a:p>
          <a:p>
            <a:pPr marL="457200" indent="-457200">
              <a:buFont typeface="+mj-lt"/>
              <a:buAutoNum type="arabicPeriod"/>
            </a:pPr>
            <a:r>
              <a:rPr lang="en-GB" dirty="0"/>
              <a:t>Future engagement…………………………………..</a:t>
            </a:r>
            <a:endParaRPr lang="en-GB" sz="1600" dirty="0"/>
          </a:p>
          <a:p>
            <a:pPr marL="457200" indent="-457200">
              <a:buFont typeface="+mj-lt"/>
              <a:buAutoNum type="arabicPeriod"/>
            </a:pPr>
            <a:r>
              <a:rPr lang="en-GB" dirty="0"/>
              <a:t>AOB…………………………………………………....</a:t>
            </a:r>
            <a:endParaRPr lang="en-GB" sz="1600" dirty="0"/>
          </a:p>
          <a:p>
            <a:pPr marL="457200" indent="-457200">
              <a:buFont typeface="+mj-lt"/>
              <a:buAutoNum type="arabicPeriod"/>
            </a:pPr>
            <a:endParaRPr lang="en-GB" dirty="0"/>
          </a:p>
          <a:p>
            <a:pPr marL="342900" indent="-342900">
              <a:buFont typeface="Arial" panose="020B0604020202020204" pitchFamily="34" charset="0"/>
              <a:buChar char="•"/>
            </a:pPr>
            <a:endParaRPr lang="en-GB" dirty="0"/>
          </a:p>
        </p:txBody>
      </p:sp>
      <p:sp>
        <p:nvSpPr>
          <p:cNvPr id="10" name="Text Placeholder 2">
            <a:extLst>
              <a:ext uri="{FF2B5EF4-FFF2-40B4-BE49-F238E27FC236}">
                <a16:creationId xmlns:a16="http://schemas.microsoft.com/office/drawing/2014/main" id="{08E4F4EC-3A75-8AD6-626C-8A55C72FCA6A}"/>
              </a:ext>
            </a:extLst>
          </p:cNvPr>
          <p:cNvSpPr txBox="1">
            <a:spLocks/>
          </p:cNvSpPr>
          <p:nvPr/>
        </p:nvSpPr>
        <p:spPr>
          <a:xfrm>
            <a:off x="6822831" y="1111740"/>
            <a:ext cx="2450123" cy="332272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(Nigel Moor)</a:t>
            </a:r>
          </a:p>
          <a:p>
            <a:br>
              <a:rPr lang="en-GB" dirty="0"/>
            </a:br>
            <a:r>
              <a:rPr lang="en-GB" dirty="0"/>
              <a:t>(Sarah Williams)</a:t>
            </a:r>
          </a:p>
          <a:p>
            <a:r>
              <a:rPr lang="en-GB" dirty="0"/>
              <a:t>(Sarah Williams and Alan Bullock)</a:t>
            </a:r>
          </a:p>
          <a:p>
            <a:r>
              <a:rPr lang="en-GB" dirty="0"/>
              <a:t>(Neil Hopwood)</a:t>
            </a:r>
          </a:p>
          <a:p>
            <a:r>
              <a:rPr lang="en-GB" dirty="0"/>
              <a:t>(Nigel Moor) </a:t>
            </a:r>
          </a:p>
          <a:p>
            <a:r>
              <a:rPr lang="en-GB" dirty="0"/>
              <a:t>(Sarah Williams)</a:t>
            </a:r>
          </a:p>
          <a:p>
            <a:r>
              <a:rPr lang="en-GB" dirty="0"/>
              <a:t>(Nigel Moor) </a:t>
            </a:r>
          </a:p>
          <a:p>
            <a:pPr marL="457200" indent="-457200">
              <a:buFont typeface="+mj-lt"/>
              <a:buAutoNum type="arabicPeriod"/>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99040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dirty="0"/>
              <a:t>Item 1. Welcome and Introductions</a:t>
            </a:r>
          </a:p>
        </p:txBody>
      </p:sp>
      <p:sp>
        <p:nvSpPr>
          <p:cNvPr id="3" name="Text Placeholder 2">
            <a:extLst>
              <a:ext uri="{FF2B5EF4-FFF2-40B4-BE49-F238E27FC236}">
                <a16:creationId xmlns:a16="http://schemas.microsoft.com/office/drawing/2014/main" id="{A965C6DB-4312-67B4-73E7-C794C8B3CE05}"/>
              </a:ext>
            </a:extLst>
          </p:cNvPr>
          <p:cNvSpPr>
            <a:spLocks noGrp="1"/>
          </p:cNvSpPr>
          <p:nvPr>
            <p:ph type="body" sz="quarter" idx="13"/>
          </p:nvPr>
        </p:nvSpPr>
        <p:spPr/>
        <p:txBody>
          <a:bodyPr/>
          <a:lstStyle/>
          <a:p>
            <a:endParaRPr lang="en-GB" dirty="0"/>
          </a:p>
        </p:txBody>
      </p:sp>
      <p:sp>
        <p:nvSpPr>
          <p:cNvPr id="4" name="Text Placeholder 3">
            <a:extLst>
              <a:ext uri="{FF2B5EF4-FFF2-40B4-BE49-F238E27FC236}">
                <a16:creationId xmlns:a16="http://schemas.microsoft.com/office/drawing/2014/main" id="{22B49838-3856-A769-0675-25682EB1A128}"/>
              </a:ext>
            </a:extLst>
          </p:cNvPr>
          <p:cNvSpPr>
            <a:spLocks noGrp="1"/>
          </p:cNvSpPr>
          <p:nvPr>
            <p:ph type="body" sz="quarter" idx="14"/>
          </p:nvPr>
        </p:nvSpPr>
        <p:spPr/>
        <p:txBody>
          <a:bodyPr/>
          <a:lstStyle/>
          <a:p>
            <a:r>
              <a:rPr lang="en-GB" dirty="0"/>
              <a:t>Nigel Moor, Chair </a:t>
            </a:r>
          </a:p>
        </p:txBody>
      </p:sp>
    </p:spTree>
    <p:extLst>
      <p:ext uri="{BB962C8B-B14F-4D97-AF65-F5344CB8AC3E}">
        <p14:creationId xmlns:p14="http://schemas.microsoft.com/office/powerpoint/2010/main" val="175691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dirty="0"/>
              <a:t>Item 2. </a:t>
            </a:r>
            <a:r>
              <a:rPr lang="en-GB" sz="3100" dirty="0"/>
              <a:t>The purpose of the forum and CAG</a:t>
            </a:r>
          </a:p>
        </p:txBody>
      </p:sp>
      <p:sp>
        <p:nvSpPr>
          <p:cNvPr id="3" name="Text Placeholder 2">
            <a:extLst>
              <a:ext uri="{FF2B5EF4-FFF2-40B4-BE49-F238E27FC236}">
                <a16:creationId xmlns:a16="http://schemas.microsoft.com/office/drawing/2014/main" id="{A965C6DB-4312-67B4-73E7-C794C8B3CE05}"/>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GB" dirty="0"/>
              <a:t>What is the Cycling Advisory Group?</a:t>
            </a:r>
          </a:p>
          <a:p>
            <a:pPr marL="342900" indent="-342900">
              <a:buFont typeface="Arial" panose="020B0604020202020204" pitchFamily="34" charset="0"/>
              <a:buChar char="•"/>
            </a:pPr>
            <a:r>
              <a:rPr lang="en-GB" dirty="0"/>
              <a:t>The purpose of the Cycling Forum</a:t>
            </a:r>
          </a:p>
          <a:p>
            <a:pPr marL="342900" indent="-342900">
              <a:buFont typeface="Arial" panose="020B0604020202020204" pitchFamily="34" charset="0"/>
              <a:buChar char="•"/>
            </a:pPr>
            <a:r>
              <a:rPr lang="en-GB" dirty="0"/>
              <a:t>Representation</a:t>
            </a:r>
          </a:p>
          <a:p>
            <a:pPr marL="1085850" lvl="1" indent="-342900"/>
            <a:r>
              <a:rPr lang="en-GB" dirty="0"/>
              <a:t>Leisure</a:t>
            </a:r>
          </a:p>
          <a:p>
            <a:pPr marL="1085850" lvl="1" indent="-342900"/>
            <a:r>
              <a:rPr lang="en-GB" dirty="0"/>
              <a:t>Community</a:t>
            </a:r>
          </a:p>
          <a:p>
            <a:pPr marL="1085850" lvl="1" indent="-342900"/>
            <a:r>
              <a:rPr lang="en-GB" dirty="0"/>
              <a:t>Commuting</a:t>
            </a:r>
          </a:p>
          <a:p>
            <a:pPr marL="1085850" lvl="1" indent="-342900"/>
            <a:r>
              <a:rPr lang="en-GB" dirty="0">
                <a:effectLst/>
                <a:latin typeface="Arial" panose="020B0604020202020204" pitchFamily="34" charset="0"/>
                <a:ea typeface="Calibri" panose="020F0502020204030204" pitchFamily="34" charset="0"/>
              </a:rPr>
              <a:t>Are these representative categories? – to discuss in breakout groups under Item 5.</a:t>
            </a:r>
            <a:endParaRPr lang="en-GB" dirty="0"/>
          </a:p>
        </p:txBody>
      </p:sp>
      <p:sp>
        <p:nvSpPr>
          <p:cNvPr id="4" name="Text Placeholder 3">
            <a:extLst>
              <a:ext uri="{FF2B5EF4-FFF2-40B4-BE49-F238E27FC236}">
                <a16:creationId xmlns:a16="http://schemas.microsoft.com/office/drawing/2014/main" id="{22B49838-3856-A769-0675-25682EB1A128}"/>
              </a:ext>
            </a:extLst>
          </p:cNvPr>
          <p:cNvSpPr>
            <a:spLocks noGrp="1"/>
          </p:cNvSpPr>
          <p:nvPr>
            <p:ph type="body" sz="quarter" idx="14"/>
          </p:nvPr>
        </p:nvSpPr>
        <p:spPr/>
        <p:txBody>
          <a:bodyPr/>
          <a:lstStyle/>
          <a:p>
            <a:r>
              <a:rPr lang="en-GB" dirty="0"/>
              <a:t>Sarah </a:t>
            </a:r>
            <a:r>
              <a:rPr lang="en-GB" dirty="0" err="1"/>
              <a:t>Williams,</a:t>
            </a:r>
            <a:r>
              <a:rPr lang="en-GB" dirty="0"/>
              <a:t> Transport Planning</a:t>
            </a:r>
          </a:p>
        </p:txBody>
      </p:sp>
    </p:spTree>
    <p:extLst>
      <p:ext uri="{BB962C8B-B14F-4D97-AF65-F5344CB8AC3E}">
        <p14:creationId xmlns:p14="http://schemas.microsoft.com/office/powerpoint/2010/main" val="413527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65C6DB-4312-67B4-73E7-C794C8B3CE05}"/>
              </a:ext>
            </a:extLst>
          </p:cNvPr>
          <p:cNvSpPr>
            <a:spLocks noGrp="1"/>
          </p:cNvSpPr>
          <p:nvPr>
            <p:ph type="body" sz="quarter" idx="13"/>
          </p:nvPr>
        </p:nvSpPr>
        <p:spPr>
          <a:xfrm>
            <a:off x="462758" y="1409413"/>
            <a:ext cx="5143913" cy="3018207"/>
          </a:xfrm>
        </p:spPr>
        <p:txBody>
          <a:bodyPr>
            <a:normAutofit fontScale="92500" lnSpcReduction="10000"/>
          </a:bodyPr>
          <a:lstStyle/>
          <a:p>
            <a:pPr marL="0" lvl="1" indent="0" algn="l">
              <a:spcBef>
                <a:spcPts val="400"/>
              </a:spcBef>
              <a:buNone/>
            </a:pPr>
            <a:r>
              <a:rPr lang="en-GB" sz="1900" u="sng" dirty="0">
                <a:cs typeface="Times New Roman" panose="02020603050405020304" pitchFamily="18" charset="0"/>
              </a:rPr>
              <a:t>Gloucestershire targets:</a:t>
            </a:r>
          </a:p>
          <a:p>
            <a:pPr marL="400050" lvl="1" indent="-342900">
              <a:spcBef>
                <a:spcPts val="400"/>
              </a:spcBef>
            </a:pPr>
            <a:r>
              <a:rPr lang="en-GB" sz="1900" dirty="0">
                <a:cs typeface="Times New Roman" panose="02020603050405020304" pitchFamily="18" charset="0"/>
              </a:rPr>
              <a:t>Net zero by 2045</a:t>
            </a:r>
          </a:p>
          <a:p>
            <a:pPr marL="400050" lvl="1" indent="-342900">
              <a:spcBef>
                <a:spcPts val="400"/>
              </a:spcBef>
              <a:spcAft>
                <a:spcPts val="600"/>
              </a:spcAft>
            </a:pPr>
            <a:r>
              <a:rPr lang="en-GB" sz="1900" dirty="0">
                <a:cs typeface="Times New Roman" panose="02020603050405020304" pitchFamily="18" charset="0"/>
              </a:rPr>
              <a:t>80% emissions reduction by 2030 </a:t>
            </a:r>
          </a:p>
          <a:p>
            <a:pPr marL="0" lvl="1" indent="0">
              <a:spcBef>
                <a:spcPts val="600"/>
              </a:spcBef>
              <a:buNone/>
            </a:pPr>
            <a:r>
              <a:rPr lang="en-GB" sz="1900" u="sng" dirty="0">
                <a:cs typeface="Times New Roman" panose="02020603050405020304" pitchFamily="18" charset="0"/>
              </a:rPr>
              <a:t>Indicative scenario to reach targets:</a:t>
            </a:r>
          </a:p>
          <a:p>
            <a:pPr marL="400050" lvl="1" indent="-342900">
              <a:spcBef>
                <a:spcPts val="400"/>
              </a:spcBef>
              <a:spcAft>
                <a:spcPts val="600"/>
              </a:spcAft>
            </a:pPr>
            <a:r>
              <a:rPr lang="en-GB" sz="1900" dirty="0">
                <a:cs typeface="Times New Roman" panose="02020603050405020304" pitchFamily="18" charset="0"/>
              </a:rPr>
              <a:t>300% increase in cycling by 2030</a:t>
            </a:r>
          </a:p>
          <a:p>
            <a:pPr marL="0" lvl="1" indent="0">
              <a:spcBef>
                <a:spcPts val="600"/>
              </a:spcBef>
              <a:buNone/>
            </a:pPr>
            <a:r>
              <a:rPr lang="en-GB" sz="1900" u="sng" dirty="0">
                <a:cs typeface="Times New Roman" panose="02020603050405020304" pitchFamily="18" charset="0"/>
              </a:rPr>
              <a:t>We need excellent active travel provision: </a:t>
            </a:r>
          </a:p>
          <a:p>
            <a:pPr marL="400050" lvl="1" indent="-342900">
              <a:spcBef>
                <a:spcPts val="400"/>
              </a:spcBef>
            </a:pPr>
            <a:r>
              <a:rPr lang="en-GB" sz="1900" dirty="0">
                <a:solidFill>
                  <a:srgbClr val="0A387A"/>
                </a:solidFill>
              </a:rPr>
              <a:t>‘</a:t>
            </a:r>
            <a:r>
              <a:rPr lang="en-GB" sz="1900" dirty="0">
                <a:cs typeface="Times New Roman" panose="02020603050405020304" pitchFamily="18" charset="0"/>
              </a:rPr>
              <a:t>Go Dutch’ for all routes </a:t>
            </a:r>
            <a:r>
              <a:rPr lang="en-GB" sz="1400" dirty="0">
                <a:cs typeface="Times New Roman" panose="02020603050405020304" pitchFamily="18" charset="0"/>
              </a:rPr>
              <a:t>(infrastructure and culture as in Netherlands, but UK topography and average trip length)</a:t>
            </a:r>
          </a:p>
          <a:p>
            <a:pPr marL="400050" lvl="1" indent="-342900">
              <a:spcBef>
                <a:spcPts val="400"/>
              </a:spcBef>
              <a:spcAft>
                <a:spcPts val="600"/>
              </a:spcAft>
            </a:pPr>
            <a:r>
              <a:rPr lang="en-GB" sz="1900" dirty="0">
                <a:cs typeface="Times New Roman" panose="02020603050405020304" pitchFamily="18" charset="0"/>
              </a:rPr>
              <a:t>and widespread e-bike use</a:t>
            </a:r>
          </a:p>
          <a:p>
            <a:endParaRPr lang="en-GB" dirty="0"/>
          </a:p>
        </p:txBody>
      </p:sp>
      <p:pic>
        <p:nvPicPr>
          <p:cNvPr id="11" name="Picture 10">
            <a:extLst>
              <a:ext uri="{FF2B5EF4-FFF2-40B4-BE49-F238E27FC236}">
                <a16:creationId xmlns:a16="http://schemas.microsoft.com/office/drawing/2014/main" id="{8DCDD0E9-A238-934A-CBDC-CE31573C7100}"/>
              </a:ext>
            </a:extLst>
          </p:cNvPr>
          <p:cNvPicPr>
            <a:picLocks noChangeAspect="1"/>
          </p:cNvPicPr>
          <p:nvPr/>
        </p:nvPicPr>
        <p:blipFill>
          <a:blip r:embed="rId3"/>
          <a:stretch>
            <a:fillRect/>
          </a:stretch>
        </p:blipFill>
        <p:spPr>
          <a:xfrm>
            <a:off x="4614803" y="1446441"/>
            <a:ext cx="2015005" cy="1629526"/>
          </a:xfrm>
          <a:prstGeom prst="rect">
            <a:avLst/>
          </a:prstGeom>
        </p:spPr>
      </p:pic>
      <p:pic>
        <p:nvPicPr>
          <p:cNvPr id="12" name="Picture 11">
            <a:extLst>
              <a:ext uri="{FF2B5EF4-FFF2-40B4-BE49-F238E27FC236}">
                <a16:creationId xmlns:a16="http://schemas.microsoft.com/office/drawing/2014/main" id="{ADB722C7-1BB0-5345-8723-E29DFAFF05E8}"/>
              </a:ext>
            </a:extLst>
          </p:cNvPr>
          <p:cNvPicPr>
            <a:picLocks noChangeAspect="1"/>
          </p:cNvPicPr>
          <p:nvPr/>
        </p:nvPicPr>
        <p:blipFill>
          <a:blip r:embed="rId4"/>
          <a:stretch>
            <a:fillRect/>
          </a:stretch>
        </p:blipFill>
        <p:spPr>
          <a:xfrm>
            <a:off x="5837080" y="2116647"/>
            <a:ext cx="2023766" cy="1638287"/>
          </a:xfrm>
          <a:prstGeom prst="rect">
            <a:avLst/>
          </a:prstGeom>
        </p:spPr>
      </p:pic>
      <p:pic>
        <p:nvPicPr>
          <p:cNvPr id="13" name="Picture 12">
            <a:extLst>
              <a:ext uri="{FF2B5EF4-FFF2-40B4-BE49-F238E27FC236}">
                <a16:creationId xmlns:a16="http://schemas.microsoft.com/office/drawing/2014/main" id="{48C00DD1-549F-1E76-6551-E07DD51C7BE7}"/>
              </a:ext>
            </a:extLst>
          </p:cNvPr>
          <p:cNvPicPr>
            <a:picLocks noChangeAspect="1"/>
          </p:cNvPicPr>
          <p:nvPr/>
        </p:nvPicPr>
        <p:blipFill>
          <a:blip r:embed="rId5"/>
          <a:stretch>
            <a:fillRect/>
          </a:stretch>
        </p:blipFill>
        <p:spPr>
          <a:xfrm>
            <a:off x="7086582" y="2764955"/>
            <a:ext cx="2028146" cy="1633906"/>
          </a:xfrm>
          <a:prstGeom prst="rect">
            <a:avLst/>
          </a:prstGeom>
        </p:spPr>
      </p:pic>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dirty="0"/>
              <a:t>Item 3. </a:t>
            </a:r>
            <a:r>
              <a:rPr lang="en-GB" sz="2700" dirty="0"/>
              <a:t>Cycling strategy &amp; ambitions for the future</a:t>
            </a:r>
          </a:p>
        </p:txBody>
      </p:sp>
      <p:sp>
        <p:nvSpPr>
          <p:cNvPr id="4" name="Text Placeholder 3">
            <a:extLst>
              <a:ext uri="{FF2B5EF4-FFF2-40B4-BE49-F238E27FC236}">
                <a16:creationId xmlns:a16="http://schemas.microsoft.com/office/drawing/2014/main" id="{22B49838-3856-A769-0675-25682EB1A128}"/>
              </a:ext>
            </a:extLst>
          </p:cNvPr>
          <p:cNvSpPr>
            <a:spLocks noGrp="1"/>
          </p:cNvSpPr>
          <p:nvPr>
            <p:ph type="body" sz="quarter" idx="14"/>
          </p:nvPr>
        </p:nvSpPr>
        <p:spPr/>
        <p:txBody>
          <a:bodyPr/>
          <a:lstStyle/>
          <a:p>
            <a:r>
              <a:rPr lang="en-GB" dirty="0"/>
              <a:t>The path to carbon zero</a:t>
            </a:r>
          </a:p>
        </p:txBody>
      </p:sp>
      <p:pic>
        <p:nvPicPr>
          <p:cNvPr id="14" name="Picture 13">
            <a:extLst>
              <a:ext uri="{FF2B5EF4-FFF2-40B4-BE49-F238E27FC236}">
                <a16:creationId xmlns:a16="http://schemas.microsoft.com/office/drawing/2014/main" id="{F6464045-7EBF-983A-44F4-A173E8DA82F9}"/>
              </a:ext>
            </a:extLst>
          </p:cNvPr>
          <p:cNvPicPr>
            <a:picLocks noChangeAspect="1"/>
          </p:cNvPicPr>
          <p:nvPr/>
        </p:nvPicPr>
        <p:blipFill>
          <a:blip r:embed="rId6"/>
          <a:stretch>
            <a:fillRect/>
          </a:stretch>
        </p:blipFill>
        <p:spPr>
          <a:xfrm>
            <a:off x="8261601" y="965417"/>
            <a:ext cx="854015" cy="1342826"/>
          </a:xfrm>
          <a:prstGeom prst="rect">
            <a:avLst/>
          </a:prstGeom>
        </p:spPr>
      </p:pic>
      <p:sp>
        <p:nvSpPr>
          <p:cNvPr id="15" name="TextBox 14">
            <a:extLst>
              <a:ext uri="{FF2B5EF4-FFF2-40B4-BE49-F238E27FC236}">
                <a16:creationId xmlns:a16="http://schemas.microsoft.com/office/drawing/2014/main" id="{B7E56A2D-87A9-A0B0-BFEC-7AF09733B848}"/>
              </a:ext>
            </a:extLst>
          </p:cNvPr>
          <p:cNvSpPr txBox="1"/>
          <p:nvPr/>
        </p:nvSpPr>
        <p:spPr>
          <a:xfrm>
            <a:off x="6564698" y="1600733"/>
            <a:ext cx="854015" cy="307777"/>
          </a:xfrm>
          <a:prstGeom prst="rect">
            <a:avLst/>
          </a:prstGeom>
          <a:noFill/>
        </p:spPr>
        <p:txBody>
          <a:bodyPr wrap="square" rtlCol="0">
            <a:spAutoFit/>
          </a:bodyPr>
          <a:lstStyle/>
          <a:p>
            <a:r>
              <a:rPr lang="en-GB" sz="1400" b="1" dirty="0">
                <a:effectLst>
                  <a:outerShdw blurRad="38100" dist="38100" dir="2700000" algn="tl">
                    <a:srgbClr val="000000">
                      <a:alpha val="43137"/>
                    </a:srgbClr>
                  </a:outerShdw>
                </a:effectLst>
              </a:rPr>
              <a:t>2011</a:t>
            </a:r>
          </a:p>
        </p:txBody>
      </p:sp>
      <p:sp>
        <p:nvSpPr>
          <p:cNvPr id="16" name="TextBox 15">
            <a:extLst>
              <a:ext uri="{FF2B5EF4-FFF2-40B4-BE49-F238E27FC236}">
                <a16:creationId xmlns:a16="http://schemas.microsoft.com/office/drawing/2014/main" id="{3793294B-F097-EE1A-F907-57597B0E9D75}"/>
              </a:ext>
            </a:extLst>
          </p:cNvPr>
          <p:cNvSpPr txBox="1"/>
          <p:nvPr/>
        </p:nvSpPr>
        <p:spPr>
          <a:xfrm>
            <a:off x="7812653" y="2339726"/>
            <a:ext cx="977665" cy="307777"/>
          </a:xfrm>
          <a:prstGeom prst="rect">
            <a:avLst/>
          </a:prstGeom>
          <a:noFill/>
        </p:spPr>
        <p:txBody>
          <a:bodyPr wrap="square" rtlCol="0">
            <a:spAutoFit/>
          </a:bodyPr>
          <a:lstStyle/>
          <a:p>
            <a:r>
              <a:rPr lang="en-GB" sz="1400" b="1" dirty="0">
                <a:effectLst>
                  <a:outerShdw blurRad="38100" dist="38100" dir="2700000" algn="tl">
                    <a:srgbClr val="000000">
                      <a:alpha val="43137"/>
                    </a:srgbClr>
                  </a:outerShdw>
                </a:effectLst>
              </a:rPr>
              <a:t>Go Dutch</a:t>
            </a:r>
          </a:p>
        </p:txBody>
      </p:sp>
      <p:sp>
        <p:nvSpPr>
          <p:cNvPr id="17" name="TextBox 16">
            <a:extLst>
              <a:ext uri="{FF2B5EF4-FFF2-40B4-BE49-F238E27FC236}">
                <a16:creationId xmlns:a16="http://schemas.microsoft.com/office/drawing/2014/main" id="{CE96032C-638E-26E3-9323-87E0F110734B}"/>
              </a:ext>
            </a:extLst>
          </p:cNvPr>
          <p:cNvSpPr txBox="1"/>
          <p:nvPr/>
        </p:nvSpPr>
        <p:spPr>
          <a:xfrm>
            <a:off x="6101753" y="3906857"/>
            <a:ext cx="977665" cy="307777"/>
          </a:xfrm>
          <a:prstGeom prst="rect">
            <a:avLst/>
          </a:prstGeom>
          <a:noFill/>
        </p:spPr>
        <p:txBody>
          <a:bodyPr wrap="square" rtlCol="0">
            <a:spAutoFit/>
          </a:bodyPr>
          <a:lstStyle/>
          <a:p>
            <a:pPr algn="r"/>
            <a:r>
              <a:rPr lang="en-GB" sz="1400" b="1" dirty="0">
                <a:effectLst>
                  <a:outerShdw blurRad="38100" dist="38100" dir="2700000" algn="tl">
                    <a:srgbClr val="000000">
                      <a:alpha val="43137"/>
                    </a:srgbClr>
                  </a:outerShdw>
                </a:effectLst>
              </a:rPr>
              <a:t>E-bike</a:t>
            </a:r>
          </a:p>
        </p:txBody>
      </p:sp>
      <p:sp>
        <p:nvSpPr>
          <p:cNvPr id="18" name="TextBox 17">
            <a:extLst>
              <a:ext uri="{FF2B5EF4-FFF2-40B4-BE49-F238E27FC236}">
                <a16:creationId xmlns:a16="http://schemas.microsoft.com/office/drawing/2014/main" id="{ABD49A6B-B84C-C8FA-C430-4C4648E6FABD}"/>
              </a:ext>
            </a:extLst>
          </p:cNvPr>
          <p:cNvSpPr txBox="1"/>
          <p:nvPr/>
        </p:nvSpPr>
        <p:spPr>
          <a:xfrm>
            <a:off x="4612259" y="899125"/>
            <a:ext cx="3418933" cy="523220"/>
          </a:xfrm>
          <a:prstGeom prst="rect">
            <a:avLst/>
          </a:prstGeom>
          <a:noFill/>
        </p:spPr>
        <p:txBody>
          <a:bodyPr wrap="square" rtlCol="0">
            <a:spAutoFit/>
          </a:bodyPr>
          <a:lstStyle/>
          <a:p>
            <a:r>
              <a:rPr lang="en-GB" sz="1400" b="1" dirty="0">
                <a:effectLst>
                  <a:outerShdw blurRad="38100" dist="38100" dir="2700000" algn="tl">
                    <a:srgbClr val="000000">
                      <a:alpha val="43137"/>
                    </a:srgbClr>
                  </a:outerShdw>
                </a:effectLst>
              </a:rPr>
              <a:t>Propensity to Cycle tool – Scenarios for Gloucestershire</a:t>
            </a:r>
          </a:p>
        </p:txBody>
      </p:sp>
    </p:spTree>
    <p:extLst>
      <p:ext uri="{BB962C8B-B14F-4D97-AF65-F5344CB8AC3E}">
        <p14:creationId xmlns:p14="http://schemas.microsoft.com/office/powerpoint/2010/main" val="123379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dirty="0"/>
              <a:t>Item 3. </a:t>
            </a:r>
            <a:r>
              <a:rPr lang="en-GB" sz="2700" dirty="0"/>
              <a:t>Cycling strategy &amp; ambitions for the future</a:t>
            </a:r>
          </a:p>
        </p:txBody>
      </p:sp>
      <p:sp>
        <p:nvSpPr>
          <p:cNvPr id="4" name="Text Placeholder 3">
            <a:extLst>
              <a:ext uri="{FF2B5EF4-FFF2-40B4-BE49-F238E27FC236}">
                <a16:creationId xmlns:a16="http://schemas.microsoft.com/office/drawing/2014/main" id="{22B49838-3856-A769-0675-25682EB1A128}"/>
              </a:ext>
            </a:extLst>
          </p:cNvPr>
          <p:cNvSpPr>
            <a:spLocks noGrp="1"/>
          </p:cNvSpPr>
          <p:nvPr>
            <p:ph type="body" sz="quarter" idx="14"/>
          </p:nvPr>
        </p:nvSpPr>
        <p:spPr/>
        <p:txBody>
          <a:bodyPr/>
          <a:lstStyle/>
          <a:p>
            <a:r>
              <a:rPr lang="en-GB" dirty="0"/>
              <a:t>County Strategy</a:t>
            </a:r>
          </a:p>
        </p:txBody>
      </p:sp>
      <p:graphicFrame>
        <p:nvGraphicFramePr>
          <p:cNvPr id="6" name="Diagram 5">
            <a:extLst>
              <a:ext uri="{FF2B5EF4-FFF2-40B4-BE49-F238E27FC236}">
                <a16:creationId xmlns:a16="http://schemas.microsoft.com/office/drawing/2014/main" id="{ABF6149F-48EA-2670-6429-F385222DBE82}"/>
              </a:ext>
            </a:extLst>
          </p:cNvPr>
          <p:cNvGraphicFramePr/>
          <p:nvPr/>
        </p:nvGraphicFramePr>
        <p:xfrm>
          <a:off x="562632" y="1364139"/>
          <a:ext cx="4478215" cy="2943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a16="http://schemas.microsoft.com/office/drawing/2014/main" id="{24791094-EF38-3D5F-7CD2-C9D03474A32B}"/>
              </a:ext>
            </a:extLst>
          </p:cNvPr>
          <p:cNvPicPr>
            <a:picLocks noChangeAspect="1"/>
          </p:cNvPicPr>
          <p:nvPr/>
        </p:nvPicPr>
        <p:blipFill rotWithShape="1">
          <a:blip r:embed="rId8"/>
          <a:srcRect r="5064" b="14045"/>
          <a:stretch/>
        </p:blipFill>
        <p:spPr>
          <a:xfrm>
            <a:off x="5142573" y="853740"/>
            <a:ext cx="1287835" cy="1681991"/>
          </a:xfrm>
          <a:prstGeom prst="rect">
            <a:avLst/>
          </a:prstGeom>
          <a:ln>
            <a:solidFill>
              <a:schemeClr val="tx1">
                <a:lumMod val="50000"/>
              </a:schemeClr>
            </a:solidFill>
          </a:ln>
        </p:spPr>
      </p:pic>
      <p:pic>
        <p:nvPicPr>
          <p:cNvPr id="10" name="Picture 9">
            <a:extLst>
              <a:ext uri="{FF2B5EF4-FFF2-40B4-BE49-F238E27FC236}">
                <a16:creationId xmlns:a16="http://schemas.microsoft.com/office/drawing/2014/main" id="{CC49CC7A-0B71-3E9C-30C5-84AC7B7F1EE8}"/>
              </a:ext>
            </a:extLst>
          </p:cNvPr>
          <p:cNvPicPr>
            <a:picLocks noChangeAspect="1"/>
          </p:cNvPicPr>
          <p:nvPr/>
        </p:nvPicPr>
        <p:blipFill rotWithShape="1">
          <a:blip r:embed="rId9"/>
          <a:srcRect t="20004"/>
          <a:stretch/>
        </p:blipFill>
        <p:spPr>
          <a:xfrm>
            <a:off x="5585417" y="1344708"/>
            <a:ext cx="1287835" cy="1565395"/>
          </a:xfrm>
          <a:prstGeom prst="rect">
            <a:avLst/>
          </a:prstGeom>
          <a:ln>
            <a:solidFill>
              <a:schemeClr val="tx1">
                <a:lumMod val="50000"/>
              </a:schemeClr>
            </a:solidFill>
          </a:ln>
        </p:spPr>
      </p:pic>
      <p:pic>
        <p:nvPicPr>
          <p:cNvPr id="21" name="Picture 20">
            <a:extLst>
              <a:ext uri="{FF2B5EF4-FFF2-40B4-BE49-F238E27FC236}">
                <a16:creationId xmlns:a16="http://schemas.microsoft.com/office/drawing/2014/main" id="{93C74E2E-A10A-144E-C966-747942475568}"/>
              </a:ext>
            </a:extLst>
          </p:cNvPr>
          <p:cNvPicPr>
            <a:picLocks noChangeAspect="1"/>
          </p:cNvPicPr>
          <p:nvPr/>
        </p:nvPicPr>
        <p:blipFill rotWithShape="1">
          <a:blip r:embed="rId10"/>
          <a:srcRect l="5251" t="20415" r="16095"/>
          <a:stretch/>
        </p:blipFill>
        <p:spPr>
          <a:xfrm>
            <a:off x="6100756" y="1884636"/>
            <a:ext cx="1085909" cy="1565395"/>
          </a:xfrm>
          <a:prstGeom prst="rect">
            <a:avLst/>
          </a:prstGeom>
          <a:ln>
            <a:solidFill>
              <a:schemeClr val="tx1">
                <a:lumMod val="50000"/>
              </a:schemeClr>
            </a:solidFill>
          </a:ln>
        </p:spPr>
      </p:pic>
      <p:pic>
        <p:nvPicPr>
          <p:cNvPr id="24" name="Picture 23">
            <a:extLst>
              <a:ext uri="{FF2B5EF4-FFF2-40B4-BE49-F238E27FC236}">
                <a16:creationId xmlns:a16="http://schemas.microsoft.com/office/drawing/2014/main" id="{BB52C38A-1443-A424-F925-FB1540D579A3}"/>
              </a:ext>
            </a:extLst>
          </p:cNvPr>
          <p:cNvPicPr>
            <a:picLocks noChangeAspect="1"/>
          </p:cNvPicPr>
          <p:nvPr/>
        </p:nvPicPr>
        <p:blipFill rotWithShape="1">
          <a:blip r:embed="rId11"/>
          <a:srcRect l="6478" t="20978" r="11743"/>
          <a:stretch/>
        </p:blipFill>
        <p:spPr>
          <a:xfrm>
            <a:off x="6653098" y="2318805"/>
            <a:ext cx="1126124" cy="1548338"/>
          </a:xfrm>
          <a:prstGeom prst="rect">
            <a:avLst/>
          </a:prstGeom>
          <a:ln>
            <a:solidFill>
              <a:schemeClr val="tx1">
                <a:lumMod val="50000"/>
              </a:schemeClr>
            </a:solidFill>
          </a:ln>
        </p:spPr>
      </p:pic>
      <p:pic>
        <p:nvPicPr>
          <p:cNvPr id="27" name="Picture 26">
            <a:extLst>
              <a:ext uri="{FF2B5EF4-FFF2-40B4-BE49-F238E27FC236}">
                <a16:creationId xmlns:a16="http://schemas.microsoft.com/office/drawing/2014/main" id="{0369A87D-BF86-2B19-3142-B9B461127EF5}"/>
              </a:ext>
            </a:extLst>
          </p:cNvPr>
          <p:cNvPicPr>
            <a:picLocks noChangeAspect="1"/>
          </p:cNvPicPr>
          <p:nvPr/>
        </p:nvPicPr>
        <p:blipFill rotWithShape="1">
          <a:blip r:embed="rId12"/>
          <a:srcRect l="6542" t="20875" r="9930"/>
          <a:stretch/>
        </p:blipFill>
        <p:spPr>
          <a:xfrm>
            <a:off x="7186665" y="2756423"/>
            <a:ext cx="1158195" cy="1548338"/>
          </a:xfrm>
          <a:prstGeom prst="rect">
            <a:avLst/>
          </a:prstGeom>
          <a:ln>
            <a:solidFill>
              <a:schemeClr val="tx1">
                <a:lumMod val="50000"/>
              </a:schemeClr>
            </a:solidFill>
          </a:ln>
        </p:spPr>
      </p:pic>
      <p:sp>
        <p:nvSpPr>
          <p:cNvPr id="28" name="TextBox 27">
            <a:extLst>
              <a:ext uri="{FF2B5EF4-FFF2-40B4-BE49-F238E27FC236}">
                <a16:creationId xmlns:a16="http://schemas.microsoft.com/office/drawing/2014/main" id="{6B9B6221-81F1-867C-BBC8-A5FF99B245F8}"/>
              </a:ext>
            </a:extLst>
          </p:cNvPr>
          <p:cNvSpPr txBox="1"/>
          <p:nvPr/>
        </p:nvSpPr>
        <p:spPr>
          <a:xfrm>
            <a:off x="6384304" y="938264"/>
            <a:ext cx="1960556" cy="246221"/>
          </a:xfrm>
          <a:prstGeom prst="rect">
            <a:avLst/>
          </a:prstGeom>
          <a:noFill/>
        </p:spPr>
        <p:txBody>
          <a:bodyPr wrap="square" rtlCol="0">
            <a:spAutoFit/>
          </a:bodyPr>
          <a:lstStyle/>
          <a:p>
            <a:r>
              <a:rPr lang="en-GB" sz="1000" b="1" dirty="0">
                <a:effectLst>
                  <a:outerShdw blurRad="38100" dist="38100" dir="2700000" algn="tl">
                    <a:srgbClr val="000000">
                      <a:alpha val="43137"/>
                    </a:srgbClr>
                  </a:outerShdw>
                </a:effectLst>
              </a:rPr>
              <a:t>2016 Central Severn Vale LCWIP</a:t>
            </a:r>
          </a:p>
        </p:txBody>
      </p:sp>
      <p:sp>
        <p:nvSpPr>
          <p:cNvPr id="29" name="TextBox 28">
            <a:extLst>
              <a:ext uri="{FF2B5EF4-FFF2-40B4-BE49-F238E27FC236}">
                <a16:creationId xmlns:a16="http://schemas.microsoft.com/office/drawing/2014/main" id="{5C30B990-9168-DCE6-3719-A83043DD55B1}"/>
              </a:ext>
            </a:extLst>
          </p:cNvPr>
          <p:cNvSpPr txBox="1"/>
          <p:nvPr/>
        </p:nvSpPr>
        <p:spPr>
          <a:xfrm>
            <a:off x="6828696" y="1444128"/>
            <a:ext cx="1960556" cy="246221"/>
          </a:xfrm>
          <a:prstGeom prst="rect">
            <a:avLst/>
          </a:prstGeom>
          <a:noFill/>
        </p:spPr>
        <p:txBody>
          <a:bodyPr wrap="square" rtlCol="0">
            <a:spAutoFit/>
          </a:bodyPr>
          <a:lstStyle/>
          <a:p>
            <a:r>
              <a:rPr lang="en-GB" sz="1000" b="1" dirty="0">
                <a:effectLst>
                  <a:outerShdw blurRad="38100" dist="38100" dir="2700000" algn="tl">
                    <a:srgbClr val="000000">
                      <a:alpha val="43137"/>
                    </a:srgbClr>
                  </a:outerShdw>
                </a:effectLst>
              </a:rPr>
              <a:t>2021/22 Stroud LCWIP</a:t>
            </a:r>
          </a:p>
        </p:txBody>
      </p:sp>
      <p:sp>
        <p:nvSpPr>
          <p:cNvPr id="30" name="TextBox 29">
            <a:extLst>
              <a:ext uri="{FF2B5EF4-FFF2-40B4-BE49-F238E27FC236}">
                <a16:creationId xmlns:a16="http://schemas.microsoft.com/office/drawing/2014/main" id="{5DA836FE-6F1F-A46A-67B3-895A3157E829}"/>
              </a:ext>
            </a:extLst>
          </p:cNvPr>
          <p:cNvSpPr txBox="1"/>
          <p:nvPr/>
        </p:nvSpPr>
        <p:spPr>
          <a:xfrm>
            <a:off x="7142460" y="1942308"/>
            <a:ext cx="1960556" cy="246221"/>
          </a:xfrm>
          <a:prstGeom prst="rect">
            <a:avLst/>
          </a:prstGeom>
          <a:noFill/>
        </p:spPr>
        <p:txBody>
          <a:bodyPr wrap="square" rtlCol="0">
            <a:spAutoFit/>
          </a:bodyPr>
          <a:lstStyle/>
          <a:p>
            <a:r>
              <a:rPr lang="en-GB" sz="1000" b="1" dirty="0">
                <a:effectLst>
                  <a:outerShdw blurRad="38100" dist="38100" dir="2700000" algn="tl">
                    <a:srgbClr val="000000">
                      <a:alpha val="43137"/>
                    </a:srgbClr>
                  </a:outerShdw>
                </a:effectLst>
              </a:rPr>
              <a:t>2021/22 Tewkesbury LCWIP</a:t>
            </a:r>
          </a:p>
        </p:txBody>
      </p:sp>
      <p:sp>
        <p:nvSpPr>
          <p:cNvPr id="31" name="TextBox 30">
            <a:extLst>
              <a:ext uri="{FF2B5EF4-FFF2-40B4-BE49-F238E27FC236}">
                <a16:creationId xmlns:a16="http://schemas.microsoft.com/office/drawing/2014/main" id="{BEDE5F04-982D-AF7C-F2D6-0B5DDA47F859}"/>
              </a:ext>
            </a:extLst>
          </p:cNvPr>
          <p:cNvSpPr txBox="1"/>
          <p:nvPr/>
        </p:nvSpPr>
        <p:spPr>
          <a:xfrm>
            <a:off x="7725163" y="2371333"/>
            <a:ext cx="1621331" cy="246221"/>
          </a:xfrm>
          <a:prstGeom prst="rect">
            <a:avLst/>
          </a:prstGeom>
          <a:noFill/>
        </p:spPr>
        <p:txBody>
          <a:bodyPr wrap="square" rtlCol="0">
            <a:spAutoFit/>
          </a:bodyPr>
          <a:lstStyle/>
          <a:p>
            <a:r>
              <a:rPr lang="en-GB" sz="1000" b="1" dirty="0">
                <a:effectLst>
                  <a:outerShdw blurRad="38100" dist="38100" dir="2700000" algn="tl">
                    <a:srgbClr val="000000">
                      <a:alpha val="43137"/>
                    </a:srgbClr>
                  </a:outerShdw>
                </a:effectLst>
              </a:rPr>
              <a:t>2022 Cirencester LCWIP</a:t>
            </a:r>
          </a:p>
        </p:txBody>
      </p:sp>
      <p:sp>
        <p:nvSpPr>
          <p:cNvPr id="32" name="TextBox 31">
            <a:extLst>
              <a:ext uri="{FF2B5EF4-FFF2-40B4-BE49-F238E27FC236}">
                <a16:creationId xmlns:a16="http://schemas.microsoft.com/office/drawing/2014/main" id="{E7C4ED8E-43D8-D063-06E3-5D8B664D2691}"/>
              </a:ext>
            </a:extLst>
          </p:cNvPr>
          <p:cNvSpPr txBox="1"/>
          <p:nvPr/>
        </p:nvSpPr>
        <p:spPr>
          <a:xfrm>
            <a:off x="8307868" y="2869513"/>
            <a:ext cx="889920" cy="553998"/>
          </a:xfrm>
          <a:prstGeom prst="rect">
            <a:avLst/>
          </a:prstGeom>
          <a:noFill/>
        </p:spPr>
        <p:txBody>
          <a:bodyPr wrap="square" rtlCol="0">
            <a:spAutoFit/>
          </a:bodyPr>
          <a:lstStyle/>
          <a:p>
            <a:r>
              <a:rPr lang="en-GB" sz="1000" b="1" dirty="0">
                <a:effectLst>
                  <a:outerShdw blurRad="38100" dist="38100" dir="2700000" algn="tl">
                    <a:srgbClr val="000000">
                      <a:alpha val="43137"/>
                    </a:srgbClr>
                  </a:outerShdw>
                </a:effectLst>
              </a:rPr>
              <a:t>2022 Cam &amp; Dursley LCWIP</a:t>
            </a:r>
          </a:p>
        </p:txBody>
      </p:sp>
      <p:sp>
        <p:nvSpPr>
          <p:cNvPr id="34" name="Rectangle 33">
            <a:extLst>
              <a:ext uri="{FF2B5EF4-FFF2-40B4-BE49-F238E27FC236}">
                <a16:creationId xmlns:a16="http://schemas.microsoft.com/office/drawing/2014/main" id="{79AC8738-FDBB-FEF1-ECDD-4003240A8DC0}"/>
              </a:ext>
            </a:extLst>
          </p:cNvPr>
          <p:cNvSpPr/>
          <p:nvPr/>
        </p:nvSpPr>
        <p:spPr>
          <a:xfrm>
            <a:off x="7480101" y="3571581"/>
            <a:ext cx="1621332" cy="808893"/>
          </a:xfrm>
          <a:prstGeom prst="rect">
            <a:avLst/>
          </a:prstGeom>
          <a:solidFill>
            <a:schemeClr val="bg1"/>
          </a:solidFill>
          <a:ln w="190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tx1"/>
                </a:solidFill>
                <a:effectLst>
                  <a:outerShdw blurRad="38100" dist="38100" dir="2700000" algn="tl">
                    <a:srgbClr val="000000">
                      <a:alpha val="43137"/>
                    </a:srgbClr>
                  </a:outerShdw>
                </a:effectLst>
              </a:rPr>
              <a:t>2022/23 Gloucestershire Overarching Cycling Infrastructure Plan</a:t>
            </a:r>
          </a:p>
        </p:txBody>
      </p:sp>
    </p:spTree>
    <p:extLst>
      <p:ext uri="{BB962C8B-B14F-4D97-AF65-F5344CB8AC3E}">
        <p14:creationId xmlns:p14="http://schemas.microsoft.com/office/powerpoint/2010/main" val="137086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dirty="0"/>
              <a:t>Item 3. </a:t>
            </a:r>
            <a:r>
              <a:rPr lang="en-GB" sz="2700" dirty="0"/>
              <a:t>Cycling strategy &amp; ambitions for the future</a:t>
            </a:r>
          </a:p>
        </p:txBody>
      </p:sp>
      <p:sp>
        <p:nvSpPr>
          <p:cNvPr id="3" name="Text Placeholder 2">
            <a:extLst>
              <a:ext uri="{FF2B5EF4-FFF2-40B4-BE49-F238E27FC236}">
                <a16:creationId xmlns:a16="http://schemas.microsoft.com/office/drawing/2014/main" id="{A965C6DB-4312-67B4-73E7-C794C8B3CE05}"/>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GB" sz="1400" dirty="0"/>
              <a:t>26 mile route of high quality cycle and walking </a:t>
            </a:r>
          </a:p>
          <a:p>
            <a:r>
              <a:rPr lang="en-GB" sz="1400" dirty="0"/>
              <a:t>       infrastructure reflecting County’s most ambitious </a:t>
            </a:r>
          </a:p>
          <a:p>
            <a:r>
              <a:rPr lang="en-GB" sz="1400" dirty="0"/>
              <a:t>       plans ever with over £40 million secured to date</a:t>
            </a:r>
          </a:p>
          <a:p>
            <a:endParaRPr lang="en-GB" sz="1400" dirty="0"/>
          </a:p>
          <a:p>
            <a:pPr marL="285750" indent="-285750">
              <a:buFont typeface="Arial" panose="020B0604020202020204" pitchFamily="34" charset="0"/>
              <a:buChar char="•"/>
            </a:pPr>
            <a:r>
              <a:rPr lang="en-GB" sz="1400" dirty="0"/>
              <a:t>LTN1/20 compliance with high Cycling Level Of </a:t>
            </a:r>
          </a:p>
          <a:p>
            <a:r>
              <a:rPr lang="en-GB" sz="1400" dirty="0"/>
              <a:t>      Service and Junction Assessment Tool scores</a:t>
            </a:r>
          </a:p>
          <a:p>
            <a:endParaRPr lang="en-GB" sz="1400" dirty="0"/>
          </a:p>
          <a:p>
            <a:pPr marL="285750" indent="-285750">
              <a:buFont typeface="Arial" panose="020B0604020202020204" pitchFamily="34" charset="0"/>
              <a:buChar char="•"/>
            </a:pPr>
            <a:r>
              <a:rPr lang="en-GB" sz="1400" dirty="0"/>
              <a:t>Prioritisation to ‘off road’ provision consistent with </a:t>
            </a:r>
          </a:p>
          <a:p>
            <a:r>
              <a:rPr lang="en-GB" sz="1400" dirty="0"/>
              <a:t>      LTN1/20 supporting new cyclists age 8-80, </a:t>
            </a:r>
          </a:p>
          <a:p>
            <a:r>
              <a:rPr lang="en-GB" sz="1400" dirty="0"/>
              <a:t>      supporting the young, elderly, women and</a:t>
            </a:r>
          </a:p>
          <a:p>
            <a:r>
              <a:rPr lang="en-GB" sz="1400" dirty="0"/>
              <a:t>      disabled who are currently underrepresented </a:t>
            </a:r>
          </a:p>
        </p:txBody>
      </p:sp>
      <p:sp>
        <p:nvSpPr>
          <p:cNvPr id="4" name="Text Placeholder 3">
            <a:extLst>
              <a:ext uri="{FF2B5EF4-FFF2-40B4-BE49-F238E27FC236}">
                <a16:creationId xmlns:a16="http://schemas.microsoft.com/office/drawing/2014/main" id="{22B49838-3856-A769-0675-25682EB1A128}"/>
              </a:ext>
            </a:extLst>
          </p:cNvPr>
          <p:cNvSpPr>
            <a:spLocks noGrp="1"/>
          </p:cNvSpPr>
          <p:nvPr>
            <p:ph type="body" sz="quarter" idx="14"/>
          </p:nvPr>
        </p:nvSpPr>
        <p:spPr/>
        <p:txBody>
          <a:bodyPr/>
          <a:lstStyle/>
          <a:p>
            <a:r>
              <a:rPr lang="en-GB" dirty="0"/>
              <a:t>Alan, Bullock, Major Projects</a:t>
            </a:r>
          </a:p>
        </p:txBody>
      </p:sp>
      <p:pic>
        <p:nvPicPr>
          <p:cNvPr id="5" name="Picture 2" descr="Proposed map of the Gloucestershire 'Cycle Spine'">
            <a:extLst>
              <a:ext uri="{FF2B5EF4-FFF2-40B4-BE49-F238E27FC236}">
                <a16:creationId xmlns:a16="http://schemas.microsoft.com/office/drawing/2014/main" id="{20949A77-4714-986D-6C0D-EF1F7E0DD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297" y="1334000"/>
            <a:ext cx="3801350" cy="268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6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a:t>Item 3. </a:t>
            </a:r>
            <a:r>
              <a:rPr lang="en-GB" sz="2700"/>
              <a:t>Cycling strategy &amp; ambitions for the future</a:t>
            </a:r>
            <a:endParaRPr lang="en-GB" sz="2700" dirty="0"/>
          </a:p>
        </p:txBody>
      </p:sp>
      <p:sp>
        <p:nvSpPr>
          <p:cNvPr id="3" name="Text Placeholder 2">
            <a:extLst>
              <a:ext uri="{FF2B5EF4-FFF2-40B4-BE49-F238E27FC236}">
                <a16:creationId xmlns:a16="http://schemas.microsoft.com/office/drawing/2014/main" id="{A965C6DB-4312-67B4-73E7-C794C8B3CE05}"/>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r>
              <a:rPr lang="en-GB" sz="1400"/>
              <a:t>Ensuring extensive consultation and engagement </a:t>
            </a:r>
          </a:p>
          <a:p>
            <a:r>
              <a:rPr lang="en-GB" sz="1400"/>
              <a:t>      remains integral to the design and delivery process</a:t>
            </a:r>
          </a:p>
          <a:p>
            <a:endParaRPr lang="en-GB" sz="1400"/>
          </a:p>
          <a:p>
            <a:pPr marL="285750" indent="-285750">
              <a:buFont typeface="Arial" panose="020B0604020202020204" pitchFamily="34" charset="0"/>
              <a:buChar char="•"/>
            </a:pPr>
            <a:r>
              <a:rPr lang="en-GB" sz="1400"/>
              <a:t>Considering post works feedback and assessing</a:t>
            </a:r>
          </a:p>
          <a:p>
            <a:r>
              <a:rPr lang="en-GB" sz="1400"/>
              <a:t>      pre and post works data and feedback </a:t>
            </a:r>
          </a:p>
          <a:p>
            <a:endParaRPr lang="en-GB" sz="1400"/>
          </a:p>
          <a:p>
            <a:pPr marL="285750" indent="-285750">
              <a:buFont typeface="Arial" panose="020B0604020202020204" pitchFamily="34" charset="0"/>
              <a:buChar char="•"/>
            </a:pPr>
            <a:r>
              <a:rPr lang="en-GB" sz="1400"/>
              <a:t>Continuing to seek critical friend design input</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Publication of Gloucestershire Active Travel Advice</a:t>
            </a:r>
          </a:p>
          <a:p>
            <a:r>
              <a:rPr lang="en-GB" sz="1400"/>
              <a:t>      Note that will bring consistency and share best practice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endParaRPr lang="en-GB" sz="1400" dirty="0"/>
          </a:p>
        </p:txBody>
      </p:sp>
      <p:sp>
        <p:nvSpPr>
          <p:cNvPr id="4" name="Text Placeholder 3">
            <a:extLst>
              <a:ext uri="{FF2B5EF4-FFF2-40B4-BE49-F238E27FC236}">
                <a16:creationId xmlns:a16="http://schemas.microsoft.com/office/drawing/2014/main" id="{22B49838-3856-A769-0675-25682EB1A128}"/>
              </a:ext>
            </a:extLst>
          </p:cNvPr>
          <p:cNvSpPr>
            <a:spLocks noGrp="1"/>
          </p:cNvSpPr>
          <p:nvPr>
            <p:ph type="body" sz="quarter" idx="14"/>
          </p:nvPr>
        </p:nvSpPr>
        <p:spPr/>
        <p:txBody>
          <a:bodyPr/>
          <a:lstStyle/>
          <a:p>
            <a:r>
              <a:rPr lang="en-GB" dirty="0"/>
              <a:t>Alan, Bullock, Major Projects</a:t>
            </a:r>
          </a:p>
        </p:txBody>
      </p:sp>
      <p:pic>
        <p:nvPicPr>
          <p:cNvPr id="5" name="Picture 2">
            <a:extLst>
              <a:ext uri="{FF2B5EF4-FFF2-40B4-BE49-F238E27FC236}">
                <a16:creationId xmlns:a16="http://schemas.microsoft.com/office/drawing/2014/main" id="{866F8287-CBEF-3C2C-8B84-71B6776528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32" r="11153"/>
          <a:stretch/>
        </p:blipFill>
        <p:spPr bwMode="auto">
          <a:xfrm>
            <a:off x="5123934" y="1372000"/>
            <a:ext cx="3393989" cy="229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7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F0B-7633-CF14-D8FB-C1AFDCB09620}"/>
              </a:ext>
            </a:extLst>
          </p:cNvPr>
          <p:cNvSpPr>
            <a:spLocks noGrp="1"/>
          </p:cNvSpPr>
          <p:nvPr>
            <p:ph type="title"/>
          </p:nvPr>
        </p:nvSpPr>
        <p:spPr/>
        <p:txBody>
          <a:bodyPr>
            <a:normAutofit fontScale="90000"/>
          </a:bodyPr>
          <a:lstStyle/>
          <a:p>
            <a:r>
              <a:rPr lang="en-GB"/>
              <a:t>Item 3. </a:t>
            </a:r>
            <a:r>
              <a:rPr lang="en-GB" sz="2700"/>
              <a:t>Cycling strategy &amp; ambitions for the future</a:t>
            </a:r>
            <a:endParaRPr lang="en-GB" sz="2700" dirty="0"/>
          </a:p>
        </p:txBody>
      </p:sp>
      <p:sp>
        <p:nvSpPr>
          <p:cNvPr id="3" name="Text Placeholder 2">
            <a:extLst>
              <a:ext uri="{FF2B5EF4-FFF2-40B4-BE49-F238E27FC236}">
                <a16:creationId xmlns:a16="http://schemas.microsoft.com/office/drawing/2014/main" id="{A965C6DB-4312-67B4-73E7-C794C8B3CE05}"/>
              </a:ext>
            </a:extLst>
          </p:cNvPr>
          <p:cNvSpPr>
            <a:spLocks noGrp="1"/>
          </p:cNvSpPr>
          <p:nvPr>
            <p:ph type="body" sz="quarter" idx="13"/>
          </p:nvPr>
        </p:nvSpPr>
        <p:spPr/>
        <p:txBody>
          <a:bodyPr>
            <a:normAutofit fontScale="92500" lnSpcReduction="10000"/>
          </a:bodyPr>
          <a:lstStyle/>
          <a:p>
            <a:pPr marL="285750" indent="-285750">
              <a:buFont typeface="Arial" panose="020B0604020202020204" pitchFamily="34" charset="0"/>
              <a:buChar char="•"/>
            </a:pPr>
            <a:r>
              <a:rPr lang="en-GB" sz="1400" dirty="0"/>
              <a:t>First two phases of B4063 Gloucester to Cheltenham</a:t>
            </a:r>
          </a:p>
          <a:p>
            <a:r>
              <a:rPr lang="en-GB" sz="1400" dirty="0"/>
              <a:t>      Cycle route now complete between M5 and </a:t>
            </a:r>
            <a:r>
              <a:rPr lang="en-GB" sz="1400" dirty="0" err="1"/>
              <a:t>Arle</a:t>
            </a:r>
            <a:r>
              <a:rPr lang="en-GB" sz="1400" dirty="0"/>
              <a:t> Court, </a:t>
            </a:r>
          </a:p>
          <a:p>
            <a:r>
              <a:rPr lang="en-GB" sz="1400" dirty="0"/>
              <a:t>      this links with the completed West Cheltenham Walking and </a:t>
            </a:r>
          </a:p>
          <a:p>
            <a:r>
              <a:rPr lang="en-GB" sz="1400" dirty="0"/>
              <a:t>      Cycling Improvements</a:t>
            </a:r>
          </a:p>
          <a:p>
            <a:endParaRPr lang="en-GB" sz="1400" dirty="0"/>
          </a:p>
          <a:p>
            <a:pPr marL="285750" indent="-285750">
              <a:buFont typeface="Arial" panose="020B0604020202020204" pitchFamily="34" charset="0"/>
              <a:buChar char="•"/>
            </a:pPr>
            <a:r>
              <a:rPr lang="en-GB" sz="1400" dirty="0"/>
              <a:t>Sections between Elmbridge and M5 now being delivered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Sections through Gloucester City Centre and Cheltenham</a:t>
            </a:r>
          </a:p>
          <a:p>
            <a:r>
              <a:rPr lang="en-GB" sz="1400" dirty="0"/>
              <a:t>       to Bishops Cleeve currently being developed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GCC recently secured a ‘high’ level 2 Self Assessment </a:t>
            </a:r>
          </a:p>
          <a:p>
            <a:r>
              <a:rPr lang="en-GB" sz="1400" dirty="0"/>
              <a:t>       score from Active Travel England with feedback indicating </a:t>
            </a:r>
          </a:p>
          <a:p>
            <a:r>
              <a:rPr lang="en-GB" sz="1400" dirty="0"/>
              <a:t>       further delivery could secure a level 3 score in future years</a:t>
            </a:r>
          </a:p>
          <a:p>
            <a:pPr marL="285750" indent="-285750">
              <a:buFont typeface="Arial" panose="020B0604020202020204" pitchFamily="34" charset="0"/>
              <a:buChar char="•"/>
            </a:pPr>
            <a:endParaRPr lang="en-GB" sz="1400" dirty="0"/>
          </a:p>
          <a:p>
            <a:endParaRPr lang="en-GB" sz="1400" dirty="0"/>
          </a:p>
        </p:txBody>
      </p:sp>
      <p:sp>
        <p:nvSpPr>
          <p:cNvPr id="4" name="Text Placeholder 3">
            <a:extLst>
              <a:ext uri="{FF2B5EF4-FFF2-40B4-BE49-F238E27FC236}">
                <a16:creationId xmlns:a16="http://schemas.microsoft.com/office/drawing/2014/main" id="{22B49838-3856-A769-0675-25682EB1A128}"/>
              </a:ext>
            </a:extLst>
          </p:cNvPr>
          <p:cNvSpPr>
            <a:spLocks noGrp="1"/>
          </p:cNvSpPr>
          <p:nvPr>
            <p:ph type="body" sz="quarter" idx="14"/>
          </p:nvPr>
        </p:nvSpPr>
        <p:spPr/>
        <p:txBody>
          <a:bodyPr/>
          <a:lstStyle/>
          <a:p>
            <a:r>
              <a:rPr lang="en-GB" dirty="0"/>
              <a:t>Alan, Bullock, Major Projects</a:t>
            </a:r>
          </a:p>
        </p:txBody>
      </p:sp>
      <p:pic>
        <p:nvPicPr>
          <p:cNvPr id="7" name="Picture 6">
            <a:extLst>
              <a:ext uri="{FF2B5EF4-FFF2-40B4-BE49-F238E27FC236}">
                <a16:creationId xmlns:a16="http://schemas.microsoft.com/office/drawing/2014/main" id="{9681D87B-6113-3BE1-8980-480ACB24EB83}"/>
              </a:ext>
            </a:extLst>
          </p:cNvPr>
          <p:cNvPicPr>
            <a:picLocks noChangeAspect="1"/>
          </p:cNvPicPr>
          <p:nvPr/>
        </p:nvPicPr>
        <p:blipFill rotWithShape="1">
          <a:blip r:embed="rId2"/>
          <a:srcRect l="30050"/>
          <a:stretch/>
        </p:blipFill>
        <p:spPr>
          <a:xfrm rot="5400000">
            <a:off x="5760628" y="1316215"/>
            <a:ext cx="2581719" cy="2768115"/>
          </a:xfrm>
          <a:prstGeom prst="rect">
            <a:avLst/>
          </a:prstGeom>
        </p:spPr>
      </p:pic>
    </p:spTree>
    <p:extLst>
      <p:ext uri="{BB962C8B-B14F-4D97-AF65-F5344CB8AC3E}">
        <p14:creationId xmlns:p14="http://schemas.microsoft.com/office/powerpoint/2010/main" val="1534292480"/>
      </p:ext>
    </p:extLst>
  </p:cSld>
  <p:clrMapOvr>
    <a:masterClrMapping/>
  </p:clrMapOvr>
</p:sld>
</file>

<file path=ppt/theme/theme1.xml><?xml version="1.0" encoding="utf-8"?>
<a:theme xmlns:a="http://schemas.openxmlformats.org/drawingml/2006/main" name="gcc-powerpoint-template">
  <a:themeElements>
    <a:clrScheme name="GCC">
      <a:dk1>
        <a:srgbClr val="0A387A"/>
      </a:dk1>
      <a:lt1>
        <a:sysClr val="window" lastClr="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gcc-powerpoint-template-with-values</Template>
  <TotalTime>1255</TotalTime>
  <Words>1182</Words>
  <Application>Microsoft Office PowerPoint</Application>
  <PresentationFormat>On-screen Show (16:9)</PresentationFormat>
  <Paragraphs>156</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Segoe UI</vt:lpstr>
      <vt:lpstr>Symbol</vt:lpstr>
      <vt:lpstr>gcc-powerpoint-template</vt:lpstr>
      <vt:lpstr>Gloucestershire County Council</vt:lpstr>
      <vt:lpstr>Agenda</vt:lpstr>
      <vt:lpstr>Item 1. Welcome and Introductions</vt:lpstr>
      <vt:lpstr>Item 2. The purpose of the forum and CAG</vt:lpstr>
      <vt:lpstr>Item 3. Cycling strategy &amp; ambitions for the future</vt:lpstr>
      <vt:lpstr>Item 3. Cycling strategy &amp; ambitions for the future</vt:lpstr>
      <vt:lpstr>Item 3. Cycling strategy &amp; ambitions for the future</vt:lpstr>
      <vt:lpstr>Item 3. Cycling strategy &amp; ambitions for the future</vt:lpstr>
      <vt:lpstr>Item 3. Cycling strategy &amp; ambitions for the future</vt:lpstr>
      <vt:lpstr>Item 4. The role of cycling in our economy</vt:lpstr>
      <vt:lpstr>Item 5. Breakout groups</vt:lpstr>
      <vt:lpstr>Item 6. Future engagement</vt:lpstr>
      <vt:lpstr>Item 7. Any other business</vt:lpstr>
    </vt:vector>
  </TitlesOfParts>
  <Company>Gloucestershire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Sarah</dc:creator>
  <cp:lastModifiedBy>WILLIAMS, Sarah</cp:lastModifiedBy>
  <cp:revision>45</cp:revision>
  <dcterms:created xsi:type="dcterms:W3CDTF">2022-06-23T11:53:29Z</dcterms:created>
  <dcterms:modified xsi:type="dcterms:W3CDTF">2023-01-06T17:04:37Z</dcterms:modified>
</cp:coreProperties>
</file>