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4.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8.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1.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2">
  <p:sldMasterIdLst>
    <p:sldMasterId id="2147483648" r:id="rId4"/>
    <p:sldMasterId id="2147483696" r:id="rId5"/>
    <p:sldMasterId id="2147483708" r:id="rId6"/>
  </p:sldMasterIdLst>
  <p:notesMasterIdLst>
    <p:notesMasterId r:id="rId77"/>
  </p:notesMasterIdLst>
  <p:sldIdLst>
    <p:sldId id="338" r:id="rId7"/>
    <p:sldId id="257" r:id="rId8"/>
    <p:sldId id="258" r:id="rId9"/>
    <p:sldId id="259" r:id="rId10"/>
    <p:sldId id="260" r:id="rId11"/>
    <p:sldId id="339" r:id="rId12"/>
    <p:sldId id="341" r:id="rId13"/>
    <p:sldId id="345" r:id="rId14"/>
    <p:sldId id="346" r:id="rId15"/>
    <p:sldId id="347" r:id="rId16"/>
    <p:sldId id="342" r:id="rId17"/>
    <p:sldId id="348" r:id="rId18"/>
    <p:sldId id="349" r:id="rId19"/>
    <p:sldId id="350" r:id="rId20"/>
    <p:sldId id="404" r:id="rId21"/>
    <p:sldId id="351" r:id="rId22"/>
    <p:sldId id="352" r:id="rId23"/>
    <p:sldId id="353" r:id="rId24"/>
    <p:sldId id="394" r:id="rId25"/>
    <p:sldId id="355" r:id="rId26"/>
    <p:sldId id="356" r:id="rId27"/>
    <p:sldId id="357" r:id="rId28"/>
    <p:sldId id="358" r:id="rId29"/>
    <p:sldId id="359" r:id="rId30"/>
    <p:sldId id="360" r:id="rId31"/>
    <p:sldId id="361" r:id="rId32"/>
    <p:sldId id="362" r:id="rId33"/>
    <p:sldId id="364" r:id="rId34"/>
    <p:sldId id="363" r:id="rId35"/>
    <p:sldId id="365" r:id="rId36"/>
    <p:sldId id="366" r:id="rId37"/>
    <p:sldId id="367" r:id="rId38"/>
    <p:sldId id="368" r:id="rId39"/>
    <p:sldId id="369" r:id="rId40"/>
    <p:sldId id="370" r:id="rId41"/>
    <p:sldId id="269" r:id="rId42"/>
    <p:sldId id="371" r:id="rId43"/>
    <p:sldId id="372" r:id="rId44"/>
    <p:sldId id="373" r:id="rId45"/>
    <p:sldId id="389" r:id="rId46"/>
    <p:sldId id="390" r:id="rId47"/>
    <p:sldId id="391" r:id="rId48"/>
    <p:sldId id="392" r:id="rId49"/>
    <p:sldId id="393" r:id="rId50"/>
    <p:sldId id="344" r:id="rId51"/>
    <p:sldId id="374" r:id="rId52"/>
    <p:sldId id="375" r:id="rId53"/>
    <p:sldId id="376" r:id="rId54"/>
    <p:sldId id="354" r:id="rId55"/>
    <p:sldId id="378" r:id="rId56"/>
    <p:sldId id="379" r:id="rId57"/>
    <p:sldId id="380" r:id="rId58"/>
    <p:sldId id="381" r:id="rId59"/>
    <p:sldId id="383" r:id="rId60"/>
    <p:sldId id="384" r:id="rId61"/>
    <p:sldId id="385" r:id="rId62"/>
    <p:sldId id="395" r:id="rId63"/>
    <p:sldId id="396" r:id="rId64"/>
    <p:sldId id="397" r:id="rId65"/>
    <p:sldId id="403" r:id="rId66"/>
    <p:sldId id="399" r:id="rId67"/>
    <p:sldId id="400" r:id="rId68"/>
    <p:sldId id="405" r:id="rId69"/>
    <p:sldId id="406" r:id="rId70"/>
    <p:sldId id="407" r:id="rId71"/>
    <p:sldId id="408" r:id="rId72"/>
    <p:sldId id="409" r:id="rId73"/>
    <p:sldId id="386" r:id="rId74"/>
    <p:sldId id="387" r:id="rId75"/>
    <p:sldId id="402" r:id="rId76"/>
  </p:sldIdLst>
  <p:sldSz cx="18288000" cy="10287000"/>
  <p:notesSz cx="6794500" cy="9931400"/>
  <p:embeddedFontLst>
    <p:embeddedFont>
      <p:font typeface="Arial Black" panose="020B0A04020102020204" pitchFamily="34" charset="0"/>
      <p:bold r:id="rId78"/>
    </p:embeddedFont>
    <p:embeddedFont>
      <p:font typeface="Poppins" panose="00000500000000000000" pitchFamily="2" charset="0"/>
      <p:regular r:id="rId79"/>
      <p:bold r:id="rId80"/>
      <p:italic r:id="rId81"/>
      <p:boldItalic r:id="rId82"/>
    </p:embeddedFont>
    <p:embeddedFont>
      <p:font typeface="Poppins Bold" panose="00000800000000000000" pitchFamily="2" charset="0"/>
      <p:regular r:id="rId83"/>
      <p:bold r:id="rId84"/>
    </p:embeddedFont>
  </p:embeddedFontLst>
  <p:defaultTextStyle>
    <a:defPPr>
      <a:defRPr lang="en-US"/>
    </a:defPPr>
    <a:lvl1pPr marL="0" algn="l" defTabSz="914393" rtl="0" eaLnBrk="1" latinLnBrk="0" hangingPunct="1">
      <a:defRPr sz="1800" kern="1200">
        <a:solidFill>
          <a:schemeClr val="tx1"/>
        </a:solidFill>
        <a:latin typeface="+mn-lt"/>
        <a:ea typeface="+mn-ea"/>
        <a:cs typeface="+mn-cs"/>
      </a:defRPr>
    </a:lvl1pPr>
    <a:lvl2pPr marL="457197" algn="l" defTabSz="914393" rtl="0" eaLnBrk="1" latinLnBrk="0" hangingPunct="1">
      <a:defRPr sz="1800" kern="1200">
        <a:solidFill>
          <a:schemeClr val="tx1"/>
        </a:solidFill>
        <a:latin typeface="+mn-lt"/>
        <a:ea typeface="+mn-ea"/>
        <a:cs typeface="+mn-cs"/>
      </a:defRPr>
    </a:lvl2pPr>
    <a:lvl3pPr marL="914393" algn="l" defTabSz="914393" rtl="0" eaLnBrk="1" latinLnBrk="0" hangingPunct="1">
      <a:defRPr sz="1800" kern="1200">
        <a:solidFill>
          <a:schemeClr val="tx1"/>
        </a:solidFill>
        <a:latin typeface="+mn-lt"/>
        <a:ea typeface="+mn-ea"/>
        <a:cs typeface="+mn-cs"/>
      </a:defRPr>
    </a:lvl3pPr>
    <a:lvl4pPr marL="1371589" algn="l" defTabSz="914393" rtl="0" eaLnBrk="1" latinLnBrk="0" hangingPunct="1">
      <a:defRPr sz="1800" kern="1200">
        <a:solidFill>
          <a:schemeClr val="tx1"/>
        </a:solidFill>
        <a:latin typeface="+mn-lt"/>
        <a:ea typeface="+mn-ea"/>
        <a:cs typeface="+mn-cs"/>
      </a:defRPr>
    </a:lvl4pPr>
    <a:lvl5pPr marL="1828785" algn="l" defTabSz="914393" rtl="0" eaLnBrk="1" latinLnBrk="0" hangingPunct="1">
      <a:defRPr sz="1800" kern="1200">
        <a:solidFill>
          <a:schemeClr val="tx1"/>
        </a:solidFill>
        <a:latin typeface="+mn-lt"/>
        <a:ea typeface="+mn-ea"/>
        <a:cs typeface="+mn-cs"/>
      </a:defRPr>
    </a:lvl5pPr>
    <a:lvl6pPr marL="2285982" algn="l" defTabSz="914393" rtl="0" eaLnBrk="1" latinLnBrk="0" hangingPunct="1">
      <a:defRPr sz="1800" kern="1200">
        <a:solidFill>
          <a:schemeClr val="tx1"/>
        </a:solidFill>
        <a:latin typeface="+mn-lt"/>
        <a:ea typeface="+mn-ea"/>
        <a:cs typeface="+mn-cs"/>
      </a:defRPr>
    </a:lvl6pPr>
    <a:lvl7pPr marL="2743178" algn="l" defTabSz="914393" rtl="0" eaLnBrk="1" latinLnBrk="0" hangingPunct="1">
      <a:defRPr sz="1800" kern="1200">
        <a:solidFill>
          <a:schemeClr val="tx1"/>
        </a:solidFill>
        <a:latin typeface="+mn-lt"/>
        <a:ea typeface="+mn-ea"/>
        <a:cs typeface="+mn-cs"/>
      </a:defRPr>
    </a:lvl7pPr>
    <a:lvl8pPr marL="3200375" algn="l" defTabSz="914393" rtl="0" eaLnBrk="1" latinLnBrk="0" hangingPunct="1">
      <a:defRPr sz="1800" kern="1200">
        <a:solidFill>
          <a:schemeClr val="tx1"/>
        </a:solidFill>
        <a:latin typeface="+mn-lt"/>
        <a:ea typeface="+mn-ea"/>
        <a:cs typeface="+mn-cs"/>
      </a:defRPr>
    </a:lvl8pPr>
    <a:lvl9pPr marL="3657570" algn="l" defTabSz="91439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D6D577E-9F96-CD88-7C9E-E31F43601515}" name="MEEN, Alice" initials="AM" userId="S::Alice.Meen@gloucestershire.gov.uk::e3ba208e-31c3-43ea-8772-75076d9a216b" providerId="AD"/>
  <p188:author id="{00EF449E-967D-0BB8-E18E-BB4C069EF61A}" name="NOLAN, Kate" initials="KN" userId="S::Kate.Nolan@gloucestershire.gov.uk::45e8e535-4326-4c13-8291-8fbbb33836cd" providerId="AD"/>
  <p188:author id="{D5B0D3A7-6FA2-75D0-2686-C31B4A989509}" name="HOLDER, Louise (PH)" initials="HL" userId="S::louise.holder2@gloucestershire.gov.uk::e2538fe3-816e-4c34-897b-98a9625f7ff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E6"/>
    <a:srgbClr val="19315D"/>
    <a:srgbClr val="FFFFFF"/>
    <a:srgbClr val="B686DA"/>
    <a:srgbClr val="049EE3"/>
    <a:srgbClr val="144C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81" autoAdjust="0"/>
    <p:restoredTop sz="94660"/>
  </p:normalViewPr>
  <p:slideViewPr>
    <p:cSldViewPr snapToGrid="0">
      <p:cViewPr varScale="1">
        <p:scale>
          <a:sx n="70" d="100"/>
          <a:sy n="70" d="100"/>
        </p:scale>
        <p:origin x="7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font" Target="fonts/font7.fntdata"/><Relationship Id="rId89" Type="http://schemas.microsoft.com/office/2018/10/relationships/authors" Target="authors.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font" Target="fonts/font2.fntdata"/><Relationship Id="rId5" Type="http://schemas.openxmlformats.org/officeDocument/2006/relationships/slideMaster" Target="slideMasters/slideMaster2.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font" Target="fonts/font3.fntdata"/><Relationship Id="rId85"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font" Target="fonts/font6.fntdata"/><Relationship Id="rId88"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font" Target="fonts/font5.fntdata"/><Relationship Id="rId19"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1.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0-19</c:v>
                </c:pt>
              </c:strCache>
            </c:strRef>
          </c:tx>
          <c:spPr>
            <a:ln>
              <a:solidFill>
                <a:srgbClr val="19315D"/>
              </a:solidFill>
            </a:ln>
          </c:spPr>
          <c:dPt>
            <c:idx val="0"/>
            <c:bubble3D val="0"/>
            <c:spPr>
              <a:solidFill>
                <a:srgbClr val="F7D63A"/>
              </a:solidFill>
              <a:ln w="19050">
                <a:solidFill>
                  <a:srgbClr val="19315D"/>
                </a:solidFill>
              </a:ln>
              <a:effectLst/>
            </c:spPr>
            <c:extLst>
              <c:ext xmlns:c16="http://schemas.microsoft.com/office/drawing/2014/chart" uri="{C3380CC4-5D6E-409C-BE32-E72D297353CC}">
                <c16:uniqueId val="{00000002-6215-455A-AE1A-85D2CDBD108F}"/>
              </c:ext>
            </c:extLst>
          </c:dPt>
          <c:dPt>
            <c:idx val="1"/>
            <c:bubble3D val="0"/>
            <c:spPr>
              <a:solidFill>
                <a:schemeClr val="bg1"/>
              </a:solidFill>
              <a:ln w="19050">
                <a:solidFill>
                  <a:srgbClr val="19315D"/>
                </a:solidFill>
              </a:ln>
              <a:effectLst/>
            </c:spPr>
            <c:extLst>
              <c:ext xmlns:c16="http://schemas.microsoft.com/office/drawing/2014/chart" uri="{C3380CC4-5D6E-409C-BE32-E72D297353CC}">
                <c16:uniqueId val="{00000001-6215-455A-AE1A-85D2CDBD108F}"/>
              </c:ext>
            </c:extLst>
          </c:dPt>
          <c:cat>
            <c:strRef>
              <c:f>Sheet1!$A$2:$A$3</c:f>
              <c:strCache>
                <c:ptCount val="2"/>
                <c:pt idx="0">
                  <c:v>0-19</c:v>
                </c:pt>
                <c:pt idx="1">
                  <c:v>rest of population</c:v>
                </c:pt>
              </c:strCache>
            </c:strRef>
          </c:cat>
          <c:val>
            <c:numRef>
              <c:f>Sheet1!$B$2:$B$3</c:f>
              <c:numCache>
                <c:formatCode>0.00%</c:formatCode>
                <c:ptCount val="2"/>
                <c:pt idx="0">
                  <c:v>0.1749</c:v>
                </c:pt>
                <c:pt idx="1">
                  <c:v>0.82509999999999994</c:v>
                </c:pt>
              </c:numCache>
            </c:numRef>
          </c:val>
          <c:extLst>
            <c:ext xmlns:c16="http://schemas.microsoft.com/office/drawing/2014/chart" uri="{C3380CC4-5D6E-409C-BE32-E72D297353CC}">
              <c16:uniqueId val="{00000000-6215-455A-AE1A-85D2CDBD108F}"/>
            </c:ext>
          </c:extLst>
        </c:ser>
        <c:dLbls>
          <c:showLegendKey val="0"/>
          <c:showVal val="0"/>
          <c:showCatName val="0"/>
          <c:showSerName val="0"/>
          <c:showPercent val="0"/>
          <c:showBubbleSize val="0"/>
          <c:showLeaderLines val="1"/>
        </c:dLbls>
        <c:firstSliceAng val="0"/>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solidFill>
              <a:schemeClr val="bg1"/>
            </a:solidFill>
            <a:ln>
              <a:solidFill>
                <a:srgbClr val="19315D"/>
              </a:solidFill>
            </a:ln>
          </c:spPr>
          <c:dPt>
            <c:idx val="0"/>
            <c:bubble3D val="0"/>
            <c:spPr>
              <a:solidFill>
                <a:schemeClr val="bg1"/>
              </a:solidFill>
              <a:ln w="19050">
                <a:solidFill>
                  <a:srgbClr val="19315D"/>
                </a:solidFill>
              </a:ln>
              <a:effectLst/>
            </c:spPr>
            <c:extLst>
              <c:ext xmlns:c16="http://schemas.microsoft.com/office/drawing/2014/chart" uri="{C3380CC4-5D6E-409C-BE32-E72D297353CC}">
                <c16:uniqueId val="{00000001-9999-4812-B1B4-6B1B8FF9DDF6}"/>
              </c:ext>
            </c:extLst>
          </c:dPt>
          <c:dPt>
            <c:idx val="1"/>
            <c:bubble3D val="0"/>
            <c:spPr>
              <a:solidFill>
                <a:srgbClr val="B686DA"/>
              </a:solidFill>
              <a:ln w="19050">
                <a:solidFill>
                  <a:srgbClr val="19315D"/>
                </a:solidFill>
              </a:ln>
              <a:effectLst/>
            </c:spPr>
            <c:extLst>
              <c:ext xmlns:c16="http://schemas.microsoft.com/office/drawing/2014/chart" uri="{C3380CC4-5D6E-409C-BE32-E72D297353CC}">
                <c16:uniqueId val="{00000003-9999-4812-B1B4-6B1B8FF9DDF6}"/>
              </c:ext>
            </c:extLst>
          </c:dPt>
          <c:cat>
            <c:strRef>
              <c:f>Sheet1!$A$2:$A$3</c:f>
              <c:strCache>
                <c:ptCount val="2"/>
                <c:pt idx="0">
                  <c:v>20-64</c:v>
                </c:pt>
                <c:pt idx="1">
                  <c:v>rest of population</c:v>
                </c:pt>
              </c:strCache>
            </c:strRef>
          </c:cat>
          <c:val>
            <c:numRef>
              <c:f>Sheet1!$B$2:$B$3</c:f>
              <c:numCache>
                <c:formatCode>0.00%</c:formatCode>
                <c:ptCount val="2"/>
                <c:pt idx="0">
                  <c:v>0.60389999999999999</c:v>
                </c:pt>
                <c:pt idx="1">
                  <c:v>0.39610000000000001</c:v>
                </c:pt>
              </c:numCache>
            </c:numRef>
          </c:val>
          <c:extLst>
            <c:ext xmlns:c16="http://schemas.microsoft.com/office/drawing/2014/chart" uri="{C3380CC4-5D6E-409C-BE32-E72D297353CC}">
              <c16:uniqueId val="{00000004-9999-4812-B1B4-6B1B8FF9DDF6}"/>
            </c:ext>
          </c:extLst>
        </c:ser>
        <c:dLbls>
          <c:showLegendKey val="0"/>
          <c:showVal val="0"/>
          <c:showCatName val="0"/>
          <c:showSerName val="0"/>
          <c:showPercent val="0"/>
          <c:showBubbleSize val="0"/>
          <c:showLeaderLines val="1"/>
        </c:dLbls>
        <c:firstSliceAng val="63"/>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Column1</c:v>
                </c:pt>
              </c:strCache>
            </c:strRef>
          </c:tx>
          <c:spPr>
            <a:noFill/>
            <a:ln>
              <a:solidFill>
                <a:srgbClr val="19315D"/>
              </a:solidFill>
            </a:ln>
          </c:spPr>
          <c:dPt>
            <c:idx val="0"/>
            <c:bubble3D val="0"/>
            <c:spPr>
              <a:solidFill>
                <a:srgbClr val="00AEEF"/>
              </a:solidFill>
              <a:ln w="19050">
                <a:solidFill>
                  <a:srgbClr val="19315D"/>
                </a:solidFill>
              </a:ln>
              <a:effectLst/>
            </c:spPr>
            <c:extLst>
              <c:ext xmlns:c16="http://schemas.microsoft.com/office/drawing/2014/chart" uri="{C3380CC4-5D6E-409C-BE32-E72D297353CC}">
                <c16:uniqueId val="{00000001-02AE-4635-85C8-6390A366AF05}"/>
              </c:ext>
            </c:extLst>
          </c:dPt>
          <c:dPt>
            <c:idx val="1"/>
            <c:bubble3D val="0"/>
            <c:spPr>
              <a:noFill/>
              <a:ln w="19050">
                <a:solidFill>
                  <a:srgbClr val="19315D"/>
                </a:solidFill>
              </a:ln>
              <a:effectLst/>
            </c:spPr>
            <c:extLst>
              <c:ext xmlns:c16="http://schemas.microsoft.com/office/drawing/2014/chart" uri="{C3380CC4-5D6E-409C-BE32-E72D297353CC}">
                <c16:uniqueId val="{00000003-02AE-4635-85C8-6390A366AF05}"/>
              </c:ext>
            </c:extLst>
          </c:dPt>
          <c:cat>
            <c:strRef>
              <c:f>Sheet1!$A$2:$A$3</c:f>
              <c:strCache>
                <c:ptCount val="2"/>
                <c:pt idx="0">
                  <c:v>65+</c:v>
                </c:pt>
                <c:pt idx="1">
                  <c:v>rest of population</c:v>
                </c:pt>
              </c:strCache>
            </c:strRef>
          </c:cat>
          <c:val>
            <c:numRef>
              <c:f>Sheet1!$B$2:$B$3</c:f>
              <c:numCache>
                <c:formatCode>0.00%</c:formatCode>
                <c:ptCount val="2"/>
                <c:pt idx="0">
                  <c:v>0.22120000000000001</c:v>
                </c:pt>
                <c:pt idx="1">
                  <c:v>0.77879999999999994</c:v>
                </c:pt>
              </c:numCache>
            </c:numRef>
          </c:val>
          <c:extLst>
            <c:ext xmlns:c16="http://schemas.microsoft.com/office/drawing/2014/chart" uri="{C3380CC4-5D6E-409C-BE32-E72D297353CC}">
              <c16:uniqueId val="{00000004-02AE-4635-85C8-6390A366AF05}"/>
            </c:ext>
          </c:extLst>
        </c:ser>
        <c:dLbls>
          <c:showLegendKey val="0"/>
          <c:showVal val="0"/>
          <c:showCatName val="0"/>
          <c:showSerName val="0"/>
          <c:showPercent val="0"/>
          <c:showBubbleSize val="0"/>
          <c:showLeaderLines val="1"/>
        </c:dLbls>
        <c:firstSliceAng val="280"/>
        <c:holeSize val="61"/>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185"/>
        <c:holeSize val="61"/>
      </c:doughnutChart>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797926671278158E-2"/>
          <c:y val="7.3981362842667903E-2"/>
          <c:w val="0.93040414665744364"/>
          <c:h val="0.44442445478072656"/>
        </c:manualLayout>
      </c:layout>
      <c:barChart>
        <c:barDir val="col"/>
        <c:grouping val="clustered"/>
        <c:varyColors val="0"/>
        <c:ser>
          <c:idx val="0"/>
          <c:order val="0"/>
          <c:tx>
            <c:strRef>
              <c:f>Sheet1!$B$1</c:f>
              <c:strCache>
                <c:ptCount val="1"/>
                <c:pt idx="0">
                  <c:v>Proportion of population</c:v>
                </c:pt>
              </c:strCache>
            </c:strRef>
          </c:tx>
          <c:spPr>
            <a:solidFill>
              <a:srgbClr val="9F5FCF"/>
            </a:solidFill>
            <a:ln w="15875">
              <a:solidFill>
                <a:schemeClr val="bg1"/>
              </a:solidFill>
            </a:ln>
            <a:effectLst/>
          </c:spPr>
          <c:invertIfNegative val="0"/>
          <c:dPt>
            <c:idx val="0"/>
            <c:invertIfNegative val="0"/>
            <c:bubble3D val="0"/>
            <c:spPr>
              <a:solidFill>
                <a:srgbClr val="7030A0"/>
              </a:solidFill>
              <a:ln w="15875">
                <a:solidFill>
                  <a:schemeClr val="bg1"/>
                </a:solidFill>
              </a:ln>
              <a:effectLst/>
            </c:spPr>
            <c:extLst>
              <c:ext xmlns:c16="http://schemas.microsoft.com/office/drawing/2014/chart" uri="{C3380CC4-5D6E-409C-BE32-E72D297353CC}">
                <c16:uniqueId val="{00000005-6194-4DBC-8229-39ED729A3747}"/>
              </c:ext>
            </c:extLst>
          </c:dPt>
          <c:dPt>
            <c:idx val="1"/>
            <c:invertIfNegative val="0"/>
            <c:bubble3D val="0"/>
            <c:spPr>
              <a:solidFill>
                <a:srgbClr val="8F45C7"/>
              </a:solidFill>
              <a:ln w="15875">
                <a:solidFill>
                  <a:schemeClr val="bg1"/>
                </a:solidFill>
              </a:ln>
              <a:effectLst/>
            </c:spPr>
            <c:extLst>
              <c:ext xmlns:c16="http://schemas.microsoft.com/office/drawing/2014/chart" uri="{C3380CC4-5D6E-409C-BE32-E72D297353CC}">
                <c16:uniqueId val="{00000004-6194-4DBC-8229-39ED729A3747}"/>
              </c:ext>
            </c:extLst>
          </c:dPt>
          <c:dPt>
            <c:idx val="2"/>
            <c:invertIfNegative val="0"/>
            <c:bubble3D val="0"/>
            <c:spPr>
              <a:solidFill>
                <a:srgbClr val="B686DA"/>
              </a:solidFill>
              <a:ln w="15875">
                <a:solidFill>
                  <a:schemeClr val="bg1"/>
                </a:solidFill>
              </a:ln>
              <a:effectLst/>
            </c:spPr>
            <c:extLst>
              <c:ext xmlns:c16="http://schemas.microsoft.com/office/drawing/2014/chart" uri="{C3380CC4-5D6E-409C-BE32-E72D297353CC}">
                <c16:uniqueId val="{00000007-6194-4DBC-8229-39ED729A3747}"/>
              </c:ext>
            </c:extLst>
          </c:dPt>
          <c:dPt>
            <c:idx val="3"/>
            <c:invertIfNegative val="0"/>
            <c:bubble3D val="0"/>
            <c:spPr>
              <a:solidFill>
                <a:srgbClr val="D1B2E8"/>
              </a:solidFill>
              <a:ln w="15875">
                <a:solidFill>
                  <a:schemeClr val="bg1"/>
                </a:solidFill>
              </a:ln>
              <a:effectLst/>
            </c:spPr>
            <c:extLst>
              <c:ext xmlns:c16="http://schemas.microsoft.com/office/drawing/2014/chart" uri="{C3380CC4-5D6E-409C-BE32-E72D297353CC}">
                <c16:uniqueId val="{00000008-6194-4DBC-8229-39ED729A3747}"/>
              </c:ext>
            </c:extLst>
          </c:dPt>
          <c:dPt>
            <c:idx val="4"/>
            <c:invertIfNegative val="0"/>
            <c:bubble3D val="0"/>
            <c:spPr>
              <a:solidFill>
                <a:srgbClr val="EDE2F6"/>
              </a:solidFill>
              <a:ln w="15875">
                <a:solidFill>
                  <a:schemeClr val="bg1"/>
                </a:solidFill>
              </a:ln>
              <a:effectLst/>
            </c:spPr>
            <c:extLst>
              <c:ext xmlns:c16="http://schemas.microsoft.com/office/drawing/2014/chart" uri="{C3380CC4-5D6E-409C-BE32-E72D297353CC}">
                <c16:uniqueId val="{00000003-6194-4DBC-8229-39ED729A3747}"/>
              </c:ext>
            </c:extLst>
          </c:dPt>
          <c:dLbls>
            <c:dLbl>
              <c:idx val="4"/>
              <c:layout>
                <c:manualLayout>
                  <c:x val="0"/>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94-4DBC-8229-39ED729A3747}"/>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Quintile 1 (most deprived 20%)</c:v>
                </c:pt>
                <c:pt idx="1">
                  <c:v>Q2</c:v>
                </c:pt>
                <c:pt idx="2">
                  <c:v>Q3</c:v>
                </c:pt>
                <c:pt idx="3">
                  <c:v>Q4</c:v>
                </c:pt>
                <c:pt idx="4">
                  <c:v>Quintile 5 (least deprived 20%)</c:v>
                </c:pt>
              </c:strCache>
            </c:strRef>
          </c:cat>
          <c:val>
            <c:numRef>
              <c:f>Sheet1!$B$2:$B$6</c:f>
              <c:numCache>
                <c:formatCode>0.0%</c:formatCode>
                <c:ptCount val="5"/>
                <c:pt idx="0">
                  <c:v>7.2888344438136785E-2</c:v>
                </c:pt>
                <c:pt idx="1">
                  <c:v>0.12708775284591711</c:v>
                </c:pt>
                <c:pt idx="2">
                  <c:v>0.24249305327317816</c:v>
                </c:pt>
                <c:pt idx="3">
                  <c:v>0.27486480026292986</c:v>
                </c:pt>
                <c:pt idx="4">
                  <c:v>0.28266604917983806</c:v>
                </c:pt>
              </c:numCache>
            </c:numRef>
          </c:val>
          <c:extLst>
            <c:ext xmlns:c16="http://schemas.microsoft.com/office/drawing/2014/chart" uri="{C3380CC4-5D6E-409C-BE32-E72D297353CC}">
              <c16:uniqueId val="{00000000-6194-4DBC-8229-39ED729A3747}"/>
            </c:ext>
          </c:extLst>
        </c:ser>
        <c:dLbls>
          <c:dLblPos val="outEnd"/>
          <c:showLegendKey val="0"/>
          <c:showVal val="1"/>
          <c:showCatName val="0"/>
          <c:showSerName val="0"/>
          <c:showPercent val="0"/>
          <c:showBubbleSize val="0"/>
        </c:dLbls>
        <c:gapWidth val="219"/>
        <c:overlap val="-27"/>
        <c:axId val="2044156063"/>
        <c:axId val="2044172863"/>
      </c:barChart>
      <c:catAx>
        <c:axId val="20441560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en-US"/>
          </a:p>
        </c:txPr>
        <c:crossAx val="2044172863"/>
        <c:crosses val="autoZero"/>
        <c:auto val="1"/>
        <c:lblAlgn val="ctr"/>
        <c:lblOffset val="100"/>
        <c:noMultiLvlLbl val="0"/>
      </c:catAx>
      <c:valAx>
        <c:axId val="2044172863"/>
        <c:scaling>
          <c:orientation val="minMax"/>
        </c:scaling>
        <c:delete val="1"/>
        <c:axPos val="l"/>
        <c:numFmt formatCode="0.0%" sourceLinked="1"/>
        <c:majorTickMark val="none"/>
        <c:minorTickMark val="none"/>
        <c:tickLblPos val="nextTo"/>
        <c:crossAx val="2044156063"/>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048480223011003E-2"/>
          <c:y val="3.7183786196157233E-2"/>
          <c:w val="0.88828869001483535"/>
          <c:h val="0.55984425415905958"/>
        </c:manualLayout>
      </c:layout>
      <c:lineChart>
        <c:grouping val="standard"/>
        <c:varyColors val="0"/>
        <c:ser>
          <c:idx val="0"/>
          <c:order val="0"/>
          <c:tx>
            <c:strRef>
              <c:f>Sheet1!$B$1</c:f>
              <c:strCache>
                <c:ptCount val="1"/>
                <c:pt idx="0">
                  <c:v>Number in treatment</c:v>
                </c:pt>
              </c:strCache>
            </c:strRef>
          </c:tx>
          <c:spPr>
            <a:ln w="28575" cap="rnd">
              <a:solidFill>
                <a:srgbClr val="F7D63A"/>
              </a:solidFill>
              <a:round/>
            </a:ln>
            <a:effectLst/>
          </c:spPr>
          <c:marker>
            <c:symbol val="circle"/>
            <c:size val="7"/>
            <c:spPr>
              <a:solidFill>
                <a:srgbClr val="F7D63A"/>
              </a:solidFill>
              <a:ln w="9525">
                <a:solidFill>
                  <a:srgbClr val="F7D63A"/>
                </a:solidFill>
              </a:ln>
              <a:effectLst/>
            </c:spPr>
          </c:marker>
          <c:dLbls>
            <c:dLbl>
              <c:idx val="5"/>
              <c:tx>
                <c:rich>
                  <a:bodyPr/>
                  <a:lstStyle/>
                  <a:p>
                    <a:fld id="{0C7040A2-1DCB-4BCF-89A0-63926F5C2FE2}" type="VALUE">
                      <a:rPr lang="en-US" b="1"/>
                      <a:pPr/>
                      <a:t>[VALUE]</a:t>
                    </a:fld>
                    <a:endParaRPr lang="en-US"/>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4AB-42C9-B3B1-1087617950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19315D"/>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2019/20</c:v>
                </c:pt>
                <c:pt idx="1">
                  <c:v>2020/21</c:v>
                </c:pt>
                <c:pt idx="2">
                  <c:v>2021/22</c:v>
                </c:pt>
                <c:pt idx="3">
                  <c:v>2022/23</c:v>
                </c:pt>
                <c:pt idx="4">
                  <c:v>2023/24</c:v>
                </c:pt>
                <c:pt idx="5">
                  <c:v>2024/25</c:v>
                </c:pt>
              </c:strCache>
            </c:strRef>
          </c:cat>
          <c:val>
            <c:numRef>
              <c:f>Sheet1!$B$2:$B$7</c:f>
              <c:numCache>
                <c:formatCode>_-* #,##0_-;\-* #,##0_-;_-* "-"??_-;_-@_-</c:formatCode>
                <c:ptCount val="6"/>
                <c:pt idx="0">
                  <c:v>2605</c:v>
                </c:pt>
                <c:pt idx="1">
                  <c:v>2630</c:v>
                </c:pt>
                <c:pt idx="2">
                  <c:v>2848</c:v>
                </c:pt>
                <c:pt idx="3">
                  <c:v>2853</c:v>
                </c:pt>
                <c:pt idx="4">
                  <c:v>2930</c:v>
                </c:pt>
                <c:pt idx="5">
                  <c:v>2399</c:v>
                </c:pt>
              </c:numCache>
            </c:numRef>
          </c:val>
          <c:smooth val="0"/>
          <c:extLst>
            <c:ext xmlns:c16="http://schemas.microsoft.com/office/drawing/2014/chart" uri="{C3380CC4-5D6E-409C-BE32-E72D297353CC}">
              <c16:uniqueId val="{00000000-A4AB-42C9-B3B1-1087617950CE}"/>
            </c:ext>
          </c:extLst>
        </c:ser>
        <c:dLbls>
          <c:showLegendKey val="0"/>
          <c:showVal val="0"/>
          <c:showCatName val="0"/>
          <c:showSerName val="0"/>
          <c:showPercent val="0"/>
          <c:showBubbleSize val="0"/>
        </c:dLbls>
        <c:marker val="1"/>
        <c:smooth val="0"/>
        <c:axId val="1623401759"/>
        <c:axId val="1623403679"/>
      </c:lineChart>
      <c:catAx>
        <c:axId val="1623401759"/>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rgbClr val="19315D"/>
                </a:solidFill>
                <a:latin typeface="+mn-lt"/>
                <a:ea typeface="+mn-ea"/>
                <a:cs typeface="+mn-cs"/>
              </a:defRPr>
            </a:pPr>
            <a:endParaRPr lang="en-US"/>
          </a:p>
        </c:txPr>
        <c:crossAx val="1623403679"/>
        <c:crosses val="autoZero"/>
        <c:auto val="1"/>
        <c:lblAlgn val="ctr"/>
        <c:lblOffset val="100"/>
        <c:noMultiLvlLbl val="0"/>
      </c:catAx>
      <c:valAx>
        <c:axId val="1623403679"/>
        <c:scaling>
          <c:orientation val="minMax"/>
        </c:scaling>
        <c:delete val="1"/>
        <c:axPos val="l"/>
        <c:numFmt formatCode="_-* #,##0_-;\-* #,##0_-;_-* &quot;-&quot;??_-;_-@_-" sourceLinked="1"/>
        <c:majorTickMark val="none"/>
        <c:minorTickMark val="none"/>
        <c:tickLblPos val="nextTo"/>
        <c:crossAx val="1623401759"/>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058333261872363E-2"/>
          <c:y val="0.11873237046447951"/>
          <c:w val="0.90545812601397868"/>
          <c:h val="0.53291187515018634"/>
        </c:manualLayout>
      </c:layout>
      <c:lineChart>
        <c:grouping val="standard"/>
        <c:varyColors val="0"/>
        <c:ser>
          <c:idx val="1"/>
          <c:order val="0"/>
          <c:tx>
            <c:strRef>
              <c:f>Sheet1!$C$1</c:f>
              <c:strCache>
                <c:ptCount val="1"/>
                <c:pt idx="0">
                  <c:v>Number of new presentations in 2024/25</c:v>
                </c:pt>
              </c:strCache>
            </c:strRef>
          </c:tx>
          <c:spPr>
            <a:ln w="28575" cap="rnd">
              <a:solidFill>
                <a:srgbClr val="C5B7D7"/>
              </a:solidFill>
              <a:round/>
            </a:ln>
            <a:effectLst/>
          </c:spPr>
          <c:marker>
            <c:symbol val="circle"/>
            <c:size val="7"/>
            <c:spPr>
              <a:solidFill>
                <a:srgbClr val="C5B7D7"/>
              </a:solidFill>
              <a:ln w="9525">
                <a:solidFill>
                  <a:srgbClr val="C5B7D7"/>
                </a:solidFill>
              </a:ln>
              <a:effectLst/>
            </c:spPr>
          </c:marker>
          <c:dLbls>
            <c:dLbl>
              <c:idx val="5"/>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1-F7F4-4898-9545-CEABCE49E614}"/>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2019/20</c:v>
                </c:pt>
                <c:pt idx="1">
                  <c:v>2020/21</c:v>
                </c:pt>
                <c:pt idx="2">
                  <c:v>2021/22</c:v>
                </c:pt>
                <c:pt idx="3">
                  <c:v>2022/23</c:v>
                </c:pt>
                <c:pt idx="4">
                  <c:v>2023/24</c:v>
                </c:pt>
                <c:pt idx="5">
                  <c:v>2024/25</c:v>
                </c:pt>
              </c:strCache>
            </c:strRef>
          </c:cat>
          <c:val>
            <c:numRef>
              <c:f>Sheet1!$C$2:$C$7</c:f>
              <c:numCache>
                <c:formatCode>_-* #,##0_-;\-* #,##0_-;_-* "-"??_-;_-@_-</c:formatCode>
                <c:ptCount val="6"/>
                <c:pt idx="0">
                  <c:v>1319</c:v>
                </c:pt>
                <c:pt idx="1">
                  <c:v>1262</c:v>
                </c:pt>
                <c:pt idx="2">
                  <c:v>1335</c:v>
                </c:pt>
                <c:pt idx="3">
                  <c:v>1427</c:v>
                </c:pt>
                <c:pt idx="4">
                  <c:v>1478</c:v>
                </c:pt>
                <c:pt idx="5">
                  <c:v>947</c:v>
                </c:pt>
              </c:numCache>
            </c:numRef>
          </c:val>
          <c:smooth val="0"/>
          <c:extLst>
            <c:ext xmlns:c16="http://schemas.microsoft.com/office/drawing/2014/chart" uri="{C3380CC4-5D6E-409C-BE32-E72D297353CC}">
              <c16:uniqueId val="{00000000-F7F4-4898-9545-CEABCE49E614}"/>
            </c:ext>
          </c:extLst>
        </c:ser>
        <c:dLbls>
          <c:showLegendKey val="0"/>
          <c:showVal val="0"/>
          <c:showCatName val="0"/>
          <c:showSerName val="0"/>
          <c:showPercent val="0"/>
          <c:showBubbleSize val="0"/>
        </c:dLbls>
        <c:marker val="1"/>
        <c:smooth val="0"/>
        <c:axId val="1623401759"/>
        <c:axId val="1623403679"/>
      </c:lineChart>
      <c:catAx>
        <c:axId val="1623401759"/>
        <c:scaling>
          <c:orientation val="minMax"/>
        </c:scaling>
        <c:delete val="0"/>
        <c:axPos val="b"/>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rgbClr val="19315D"/>
                </a:solidFill>
                <a:latin typeface="+mn-lt"/>
                <a:ea typeface="+mn-ea"/>
                <a:cs typeface="+mn-cs"/>
              </a:defRPr>
            </a:pPr>
            <a:endParaRPr lang="en-US"/>
          </a:p>
        </c:txPr>
        <c:crossAx val="1623403679"/>
        <c:crosses val="autoZero"/>
        <c:auto val="1"/>
        <c:lblAlgn val="ctr"/>
        <c:lblOffset val="100"/>
        <c:noMultiLvlLbl val="0"/>
      </c:catAx>
      <c:valAx>
        <c:axId val="1623403679"/>
        <c:scaling>
          <c:orientation val="minMax"/>
        </c:scaling>
        <c:delete val="1"/>
        <c:axPos val="l"/>
        <c:numFmt formatCode="_-* #,##0_-;\-* #,##0_-;_-* &quot;-&quot;??_-;_-@_-" sourceLinked="1"/>
        <c:majorTickMark val="none"/>
        <c:minorTickMark val="none"/>
        <c:tickLblPos val="nextTo"/>
        <c:crossAx val="1623401759"/>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185"/>
        <c:holeSize val="61"/>
      </c:doughnutChart>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3157584684756103E-2"/>
          <c:y val="4.9431012599777578E-2"/>
          <c:w val="0.96684241531524384"/>
          <c:h val="0.72830139542651673"/>
        </c:manualLayout>
      </c:layout>
      <c:barChart>
        <c:barDir val="col"/>
        <c:grouping val="clustered"/>
        <c:varyColors val="0"/>
        <c:ser>
          <c:idx val="0"/>
          <c:order val="0"/>
          <c:tx>
            <c:strRef>
              <c:f>Sheet1!$B$1</c:f>
              <c:strCache>
                <c:ptCount val="1"/>
                <c:pt idx="0">
                  <c:v>Unmet mental health need by substance group</c:v>
                </c:pt>
              </c:strCache>
            </c:strRef>
          </c:tx>
          <c:spPr>
            <a:solidFill>
              <a:schemeClr val="accent1"/>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3-B0A6-44D9-BE52-92D4D30E9CAE}"/>
              </c:ext>
            </c:extLst>
          </c:dPt>
          <c:dPt>
            <c:idx val="1"/>
            <c:invertIfNegative val="0"/>
            <c:bubble3D val="0"/>
            <c:spPr>
              <a:solidFill>
                <a:srgbClr val="92D050"/>
              </a:solidFill>
              <a:ln>
                <a:solidFill>
                  <a:srgbClr val="92D050"/>
                </a:solidFill>
              </a:ln>
              <a:effectLst/>
            </c:spPr>
            <c:extLst>
              <c:ext xmlns:c16="http://schemas.microsoft.com/office/drawing/2014/chart" uri="{C3380CC4-5D6E-409C-BE32-E72D297353CC}">
                <c16:uniqueId val="{00000005-B0A6-44D9-BE52-92D4D30E9CAE}"/>
              </c:ext>
            </c:extLst>
          </c:dPt>
          <c:dPt>
            <c:idx val="2"/>
            <c:invertIfNegative val="0"/>
            <c:bubble3D val="0"/>
            <c:spPr>
              <a:solidFill>
                <a:srgbClr val="92D050"/>
              </a:solidFill>
              <a:ln>
                <a:noFill/>
              </a:ln>
              <a:effectLst/>
            </c:spPr>
            <c:extLst>
              <c:ext xmlns:c16="http://schemas.microsoft.com/office/drawing/2014/chart" uri="{C3380CC4-5D6E-409C-BE32-E72D297353CC}">
                <c16:uniqueId val="{00000006-B0A6-44D9-BE52-92D4D30E9CAE}"/>
              </c:ext>
            </c:extLst>
          </c:dPt>
          <c:dPt>
            <c:idx val="3"/>
            <c:invertIfNegative val="0"/>
            <c:bubble3D val="0"/>
            <c:spPr>
              <a:solidFill>
                <a:srgbClr val="92D050"/>
              </a:solidFill>
              <a:ln>
                <a:noFill/>
              </a:ln>
              <a:effectLst/>
            </c:spPr>
            <c:extLst>
              <c:ext xmlns:c16="http://schemas.microsoft.com/office/drawing/2014/chart" uri="{C3380CC4-5D6E-409C-BE32-E72D297353CC}">
                <c16:uniqueId val="{00000008-B0A6-44D9-BE52-92D4D30E9CAE}"/>
              </c:ext>
            </c:extLst>
          </c:dPt>
          <c:dPt>
            <c:idx val="4"/>
            <c:invertIfNegative val="0"/>
            <c:bubble3D val="0"/>
            <c:spPr>
              <a:solidFill>
                <a:srgbClr val="92D050"/>
              </a:solidFill>
              <a:ln>
                <a:noFill/>
              </a:ln>
              <a:effectLst/>
            </c:spPr>
            <c:extLst>
              <c:ext xmlns:c16="http://schemas.microsoft.com/office/drawing/2014/chart" uri="{C3380CC4-5D6E-409C-BE32-E72D297353CC}">
                <c16:uniqueId val="{00000009-B0A6-44D9-BE52-92D4D30E9CAE}"/>
              </c:ext>
            </c:extLst>
          </c:dPt>
          <c:dPt>
            <c:idx val="5"/>
            <c:invertIfNegative val="0"/>
            <c:bubble3D val="0"/>
            <c:spPr>
              <a:solidFill>
                <a:srgbClr val="92D050"/>
              </a:solidFill>
              <a:ln>
                <a:noFill/>
              </a:ln>
              <a:effectLst/>
            </c:spPr>
            <c:extLst>
              <c:ext xmlns:c16="http://schemas.microsoft.com/office/drawing/2014/chart" uri="{C3380CC4-5D6E-409C-BE32-E72D297353CC}">
                <c16:uniqueId val="{0000000A-B0A6-44D9-BE52-92D4D30E9CAE}"/>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19315D"/>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Crack only (no opiates)</c:v>
                </c:pt>
                <c:pt idx="1">
                  <c:v>Non-opiates and alcohol (no crack)</c:v>
                </c:pt>
                <c:pt idx="2">
                  <c:v>Opiates and crack</c:v>
                </c:pt>
                <c:pt idx="3">
                  <c:v>Non-opiates only (no crack)</c:v>
                </c:pt>
                <c:pt idx="4">
                  <c:v>Alcohol only</c:v>
                </c:pt>
                <c:pt idx="5">
                  <c:v>Opiates only</c:v>
                </c:pt>
              </c:strCache>
            </c:strRef>
          </c:cat>
          <c:val>
            <c:numRef>
              <c:f>Sheet1!$B$2:$B$7</c:f>
              <c:numCache>
                <c:formatCode>0.00%</c:formatCode>
                <c:ptCount val="6"/>
                <c:pt idx="0">
                  <c:v>0.21</c:v>
                </c:pt>
                <c:pt idx="1">
                  <c:v>0.20499999999999999</c:v>
                </c:pt>
                <c:pt idx="2">
                  <c:v>0.18</c:v>
                </c:pt>
                <c:pt idx="3">
                  <c:v>0.16700000000000001</c:v>
                </c:pt>
                <c:pt idx="4">
                  <c:v>0.16300000000000001</c:v>
                </c:pt>
                <c:pt idx="5">
                  <c:v>0.121</c:v>
                </c:pt>
              </c:numCache>
            </c:numRef>
          </c:val>
          <c:extLst>
            <c:ext xmlns:c16="http://schemas.microsoft.com/office/drawing/2014/chart" uri="{C3380CC4-5D6E-409C-BE32-E72D297353CC}">
              <c16:uniqueId val="{00000000-B0A6-44D9-BE52-92D4D30E9CAE}"/>
            </c:ext>
          </c:extLst>
        </c:ser>
        <c:dLbls>
          <c:dLblPos val="outEnd"/>
          <c:showLegendKey val="0"/>
          <c:showVal val="1"/>
          <c:showCatName val="0"/>
          <c:showSerName val="0"/>
          <c:showPercent val="0"/>
          <c:showBubbleSize val="0"/>
        </c:dLbls>
        <c:gapWidth val="219"/>
        <c:overlap val="-27"/>
        <c:axId val="1829802111"/>
        <c:axId val="1829799231"/>
      </c:barChart>
      <c:catAx>
        <c:axId val="1829802111"/>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bg1"/>
                </a:solidFill>
                <a:latin typeface="+mn-lt"/>
                <a:ea typeface="+mn-ea"/>
                <a:cs typeface="+mn-cs"/>
              </a:defRPr>
            </a:pPr>
            <a:endParaRPr lang="en-US"/>
          </a:p>
        </c:txPr>
        <c:crossAx val="1829799231"/>
        <c:crosses val="autoZero"/>
        <c:auto val="1"/>
        <c:lblAlgn val="ctr"/>
        <c:lblOffset val="100"/>
        <c:noMultiLvlLbl val="0"/>
      </c:catAx>
      <c:valAx>
        <c:axId val="1829799231"/>
        <c:scaling>
          <c:orientation val="minMax"/>
        </c:scaling>
        <c:delete val="1"/>
        <c:axPos val="l"/>
        <c:numFmt formatCode="0.00%" sourceLinked="1"/>
        <c:majorTickMark val="none"/>
        <c:minorTickMark val="none"/>
        <c:tickLblPos val="nextTo"/>
        <c:crossAx val="18298021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962028011253512E-2"/>
          <c:y val="7.3240476298210733E-2"/>
          <c:w val="0.92807594397749293"/>
          <c:h val="0.78538632909505646"/>
        </c:manualLayout>
      </c:layout>
      <c:lineChart>
        <c:grouping val="standard"/>
        <c:varyColors val="0"/>
        <c:ser>
          <c:idx val="0"/>
          <c:order val="0"/>
          <c:tx>
            <c:strRef>
              <c:f>Sheet1!$B$1</c:f>
              <c:strCache>
                <c:ptCount val="1"/>
                <c:pt idx="0">
                  <c:v>Series 1</c:v>
                </c:pt>
              </c:strCache>
            </c:strRef>
          </c:tx>
          <c:spPr>
            <a:ln w="28575" cap="rnd">
              <a:solidFill>
                <a:srgbClr val="87ADBB"/>
              </a:solidFill>
              <a:round/>
            </a:ln>
            <a:effectLst/>
          </c:spPr>
          <c:marker>
            <c:symbol val="circle"/>
            <c:size val="7"/>
            <c:spPr>
              <a:solidFill>
                <a:srgbClr val="87ADBB"/>
              </a:solidFill>
              <a:ln w="9525">
                <a:noFill/>
              </a:ln>
              <a:effectLst/>
            </c:spPr>
          </c:marker>
          <c:dLbls>
            <c:dLbl>
              <c:idx val="4"/>
              <c:spPr>
                <a:noFill/>
                <a:ln>
                  <a:noFill/>
                </a:ln>
                <a:effectLst/>
              </c:spPr>
              <c:txPr>
                <a:bodyPr rot="0" spcFirstLastPara="1" vertOverflow="ellipsis" vert="horz" wrap="square" anchor="ctr" anchorCtr="1"/>
                <a:lstStyle/>
                <a:p>
                  <a:pPr>
                    <a:defRPr sz="1400" b="1"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3-B70C-4DC0-9023-C87920C0D39C}"/>
                </c:ext>
              </c:extLst>
            </c:dLbl>
            <c:spPr>
              <a:noFill/>
              <a:ln>
                <a:noFill/>
              </a:ln>
              <a:effectLst/>
            </c:spPr>
            <c:txPr>
              <a:bodyPr rot="0" spcFirstLastPara="1" vertOverflow="ellipsis" vert="horz" wrap="square" anchor="ctr" anchorCtr="1"/>
              <a:lstStyle/>
              <a:p>
                <a:pPr>
                  <a:defRPr sz="1400"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2019/20</c:v>
                </c:pt>
                <c:pt idx="1">
                  <c:v>2020/21</c:v>
                </c:pt>
                <c:pt idx="2">
                  <c:v>2021/22</c:v>
                </c:pt>
                <c:pt idx="3">
                  <c:v>2022/23</c:v>
                </c:pt>
                <c:pt idx="4">
                  <c:v>2023/24</c:v>
                </c:pt>
              </c:strCache>
            </c:strRef>
          </c:cat>
          <c:val>
            <c:numRef>
              <c:f>Sheet1!$B$2:$B$6</c:f>
              <c:numCache>
                <c:formatCode>General</c:formatCode>
                <c:ptCount val="5"/>
                <c:pt idx="0" formatCode="0.0">
                  <c:v>57</c:v>
                </c:pt>
                <c:pt idx="1">
                  <c:v>57.6</c:v>
                </c:pt>
                <c:pt idx="2">
                  <c:v>51.4</c:v>
                </c:pt>
                <c:pt idx="3">
                  <c:v>37.5</c:v>
                </c:pt>
                <c:pt idx="4">
                  <c:v>35.4</c:v>
                </c:pt>
              </c:numCache>
            </c:numRef>
          </c:val>
          <c:smooth val="0"/>
          <c:extLst>
            <c:ext xmlns:c16="http://schemas.microsoft.com/office/drawing/2014/chart" uri="{C3380CC4-5D6E-409C-BE32-E72D297353CC}">
              <c16:uniqueId val="{00000000-B70C-4DC0-9023-C87920C0D39C}"/>
            </c:ext>
          </c:extLst>
        </c:ser>
        <c:ser>
          <c:idx val="1"/>
          <c:order val="1"/>
          <c:tx>
            <c:strRef>
              <c:f>Sheet1!$C$1</c:f>
              <c:strCache>
                <c:ptCount val="1"/>
                <c:pt idx="0">
                  <c:v>Column1</c:v>
                </c:pt>
              </c:strCache>
            </c:strRef>
          </c:tx>
          <c:spPr>
            <a:ln w="28575" cap="rnd">
              <a:solidFill>
                <a:schemeClr val="accent2"/>
              </a:solidFill>
              <a:round/>
            </a:ln>
            <a:effectLst/>
          </c:spPr>
          <c:marker>
            <c:symbol val="none"/>
          </c:marker>
          <c:cat>
            <c:strRef>
              <c:f>Sheet1!$A$2:$A$6</c:f>
              <c:strCache>
                <c:ptCount val="5"/>
                <c:pt idx="0">
                  <c:v>2019/20</c:v>
                </c:pt>
                <c:pt idx="1">
                  <c:v>2020/21</c:v>
                </c:pt>
                <c:pt idx="2">
                  <c:v>2021/22</c:v>
                </c:pt>
                <c:pt idx="3">
                  <c:v>2022/23</c:v>
                </c:pt>
                <c:pt idx="4">
                  <c:v>2023/24</c:v>
                </c:pt>
              </c:strCache>
            </c:strRef>
          </c:cat>
          <c:val>
            <c:numRef>
              <c:f>Sheet1!$C$2:$C$6</c:f>
              <c:numCache>
                <c:formatCode>General</c:formatCode>
                <c:ptCount val="5"/>
              </c:numCache>
            </c:numRef>
          </c:val>
          <c:smooth val="0"/>
          <c:extLst>
            <c:ext xmlns:c16="http://schemas.microsoft.com/office/drawing/2014/chart" uri="{C3380CC4-5D6E-409C-BE32-E72D297353CC}">
              <c16:uniqueId val="{00000001-B70C-4DC0-9023-C87920C0D39C}"/>
            </c:ext>
          </c:extLst>
        </c:ser>
        <c:ser>
          <c:idx val="2"/>
          <c:order val="2"/>
          <c:tx>
            <c:strRef>
              <c:f>Sheet1!$D$1</c:f>
              <c:strCache>
                <c:ptCount val="1"/>
                <c:pt idx="0">
                  <c:v>Column2</c:v>
                </c:pt>
              </c:strCache>
            </c:strRef>
          </c:tx>
          <c:spPr>
            <a:ln w="28575" cap="rnd">
              <a:solidFill>
                <a:schemeClr val="accent3"/>
              </a:solidFill>
              <a:round/>
            </a:ln>
            <a:effectLst/>
          </c:spPr>
          <c:marker>
            <c:symbol val="none"/>
          </c:marker>
          <c:cat>
            <c:strRef>
              <c:f>Sheet1!$A$2:$A$6</c:f>
              <c:strCache>
                <c:ptCount val="5"/>
                <c:pt idx="0">
                  <c:v>2019/20</c:v>
                </c:pt>
                <c:pt idx="1">
                  <c:v>2020/21</c:v>
                </c:pt>
                <c:pt idx="2">
                  <c:v>2021/22</c:v>
                </c:pt>
                <c:pt idx="3">
                  <c:v>2022/23</c:v>
                </c:pt>
                <c:pt idx="4">
                  <c:v>2023/24</c:v>
                </c:pt>
              </c:strCache>
            </c:strRef>
          </c:cat>
          <c:val>
            <c:numRef>
              <c:f>Sheet1!$D$2:$D$6</c:f>
              <c:numCache>
                <c:formatCode>General</c:formatCode>
                <c:ptCount val="5"/>
              </c:numCache>
            </c:numRef>
          </c:val>
          <c:smooth val="0"/>
          <c:extLst>
            <c:ext xmlns:c16="http://schemas.microsoft.com/office/drawing/2014/chart" uri="{C3380CC4-5D6E-409C-BE32-E72D297353CC}">
              <c16:uniqueId val="{00000002-B70C-4DC0-9023-C87920C0D39C}"/>
            </c:ext>
          </c:extLst>
        </c:ser>
        <c:dLbls>
          <c:showLegendKey val="0"/>
          <c:showVal val="0"/>
          <c:showCatName val="0"/>
          <c:showSerName val="0"/>
          <c:showPercent val="0"/>
          <c:showBubbleSize val="0"/>
        </c:dLbls>
        <c:marker val="1"/>
        <c:smooth val="0"/>
        <c:axId val="1653152815"/>
        <c:axId val="1653157135"/>
      </c:lineChart>
      <c:catAx>
        <c:axId val="1653152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crossAx val="1653157135"/>
        <c:crosses val="autoZero"/>
        <c:auto val="1"/>
        <c:lblAlgn val="ctr"/>
        <c:lblOffset val="100"/>
        <c:noMultiLvlLbl val="0"/>
      </c:catAx>
      <c:valAx>
        <c:axId val="1653157135"/>
        <c:scaling>
          <c:orientation val="minMax"/>
        </c:scaling>
        <c:delete val="1"/>
        <c:axPos val="l"/>
        <c:numFmt formatCode="0.0" sourceLinked="1"/>
        <c:majorTickMark val="none"/>
        <c:minorTickMark val="none"/>
        <c:tickLblPos val="nextTo"/>
        <c:crossAx val="1653152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962028011253512E-2"/>
          <c:y val="7.3240476298210733E-2"/>
          <c:w val="0.92807594397749293"/>
          <c:h val="0.6711892967518529"/>
        </c:manualLayout>
      </c:layout>
      <c:lineChart>
        <c:grouping val="standard"/>
        <c:varyColors val="0"/>
        <c:ser>
          <c:idx val="0"/>
          <c:order val="0"/>
          <c:tx>
            <c:strRef>
              <c:f>Sheet1!$B$1</c:f>
              <c:strCache>
                <c:ptCount val="1"/>
                <c:pt idx="0">
                  <c:v>Males</c:v>
                </c:pt>
              </c:strCache>
            </c:strRef>
          </c:tx>
          <c:spPr>
            <a:ln w="28575" cap="rnd">
              <a:solidFill>
                <a:srgbClr val="00B0F0"/>
              </a:solidFill>
              <a:round/>
            </a:ln>
            <a:effectLst/>
          </c:spPr>
          <c:marker>
            <c:symbol val="circle"/>
            <c:size val="7"/>
            <c:spPr>
              <a:solidFill>
                <a:srgbClr val="00B0F0"/>
              </a:solidFill>
              <a:ln w="9525">
                <a:noFill/>
              </a:ln>
              <a:effectLst/>
            </c:spPr>
          </c:marker>
          <c:dLbls>
            <c:dLbl>
              <c:idx val="4"/>
              <c:numFmt formatCode="#,##0.0" sourceLinked="0"/>
              <c:spPr>
                <a:noFill/>
                <a:ln>
                  <a:noFill/>
                </a:ln>
                <a:effectLst/>
              </c:spPr>
              <c:txPr>
                <a:bodyPr rot="0" spcFirstLastPara="1" vertOverflow="ellipsis" vert="horz" wrap="square" anchor="ctr" anchorCtr="1"/>
                <a:lstStyle/>
                <a:p>
                  <a:pPr>
                    <a:defRPr sz="1400" b="1"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90AA-48C1-8F8B-17B05A57479D}"/>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2019/20</c:v>
                </c:pt>
                <c:pt idx="1">
                  <c:v>2020/21</c:v>
                </c:pt>
                <c:pt idx="2">
                  <c:v>2021/22</c:v>
                </c:pt>
                <c:pt idx="3">
                  <c:v>2022/23</c:v>
                </c:pt>
                <c:pt idx="4">
                  <c:v>2023/24</c:v>
                </c:pt>
              </c:strCache>
            </c:strRef>
          </c:cat>
          <c:val>
            <c:numRef>
              <c:f>Sheet1!$B$2:$B$6</c:f>
              <c:numCache>
                <c:formatCode>General</c:formatCode>
                <c:ptCount val="5"/>
                <c:pt idx="0" formatCode="0.0">
                  <c:v>82.2</c:v>
                </c:pt>
                <c:pt idx="1">
                  <c:v>82.3</c:v>
                </c:pt>
                <c:pt idx="2">
                  <c:v>73.5</c:v>
                </c:pt>
                <c:pt idx="3">
                  <c:v>56</c:v>
                </c:pt>
                <c:pt idx="4">
                  <c:v>56</c:v>
                </c:pt>
              </c:numCache>
            </c:numRef>
          </c:val>
          <c:smooth val="0"/>
          <c:extLst>
            <c:ext xmlns:c16="http://schemas.microsoft.com/office/drawing/2014/chart" uri="{C3380CC4-5D6E-409C-BE32-E72D297353CC}">
              <c16:uniqueId val="{00000001-90AA-48C1-8F8B-17B05A57479D}"/>
            </c:ext>
          </c:extLst>
        </c:ser>
        <c:ser>
          <c:idx val="1"/>
          <c:order val="1"/>
          <c:tx>
            <c:strRef>
              <c:f>Sheet1!$C$1</c:f>
              <c:strCache>
                <c:ptCount val="1"/>
                <c:pt idx="0">
                  <c:v>Females</c:v>
                </c:pt>
              </c:strCache>
            </c:strRef>
          </c:tx>
          <c:spPr>
            <a:ln w="28575" cap="rnd">
              <a:solidFill>
                <a:srgbClr val="FAB4D7"/>
              </a:solidFill>
              <a:round/>
            </a:ln>
            <a:effectLst/>
          </c:spPr>
          <c:marker>
            <c:symbol val="circle"/>
            <c:size val="7"/>
            <c:spPr>
              <a:solidFill>
                <a:srgbClr val="FAB4D7"/>
              </a:solidFill>
              <a:ln w="9525">
                <a:solidFill>
                  <a:srgbClr val="FAB4D7"/>
                </a:solidFill>
              </a:ln>
              <a:effectLst/>
            </c:spPr>
          </c:marker>
          <c:dLbls>
            <c:dLbl>
              <c:idx val="4"/>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4-90AA-48C1-8F8B-17B05A57479D}"/>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2019/20</c:v>
                </c:pt>
                <c:pt idx="1">
                  <c:v>2020/21</c:v>
                </c:pt>
                <c:pt idx="2">
                  <c:v>2021/22</c:v>
                </c:pt>
                <c:pt idx="3">
                  <c:v>2022/23</c:v>
                </c:pt>
                <c:pt idx="4">
                  <c:v>2023/24</c:v>
                </c:pt>
              </c:strCache>
            </c:strRef>
          </c:cat>
          <c:val>
            <c:numRef>
              <c:f>Sheet1!$C$2:$C$6</c:f>
              <c:numCache>
                <c:formatCode>General</c:formatCode>
                <c:ptCount val="5"/>
                <c:pt idx="0">
                  <c:v>32.9</c:v>
                </c:pt>
                <c:pt idx="1">
                  <c:v>34</c:v>
                </c:pt>
                <c:pt idx="2">
                  <c:v>30.3</c:v>
                </c:pt>
                <c:pt idx="3">
                  <c:v>19.899999999999999</c:v>
                </c:pt>
                <c:pt idx="4">
                  <c:v>21.5</c:v>
                </c:pt>
              </c:numCache>
            </c:numRef>
          </c:val>
          <c:smooth val="0"/>
          <c:extLst>
            <c:ext xmlns:c16="http://schemas.microsoft.com/office/drawing/2014/chart" uri="{C3380CC4-5D6E-409C-BE32-E72D297353CC}">
              <c16:uniqueId val="{00000002-90AA-48C1-8F8B-17B05A57479D}"/>
            </c:ext>
          </c:extLst>
        </c:ser>
        <c:dLbls>
          <c:showLegendKey val="0"/>
          <c:showVal val="0"/>
          <c:showCatName val="0"/>
          <c:showSerName val="0"/>
          <c:showPercent val="0"/>
          <c:showBubbleSize val="0"/>
        </c:dLbls>
        <c:marker val="1"/>
        <c:smooth val="0"/>
        <c:axId val="1653152815"/>
        <c:axId val="1653157135"/>
      </c:lineChart>
      <c:catAx>
        <c:axId val="1653152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crossAx val="1653157135"/>
        <c:crosses val="autoZero"/>
        <c:auto val="1"/>
        <c:lblAlgn val="ctr"/>
        <c:lblOffset val="100"/>
        <c:noMultiLvlLbl val="0"/>
      </c:catAx>
      <c:valAx>
        <c:axId val="1653157135"/>
        <c:scaling>
          <c:orientation val="minMax"/>
        </c:scaling>
        <c:delete val="1"/>
        <c:axPos val="l"/>
        <c:numFmt formatCode="0.0" sourceLinked="1"/>
        <c:majorTickMark val="none"/>
        <c:minorTickMark val="none"/>
        <c:tickLblPos val="nextTo"/>
        <c:crossAx val="1653152815"/>
        <c:crosses val="autoZero"/>
        <c:crossBetween val="between"/>
      </c:valAx>
      <c:spPr>
        <a:noFill/>
        <a:ln>
          <a:noFill/>
        </a:ln>
        <a:effectLst/>
      </c:spPr>
    </c:plotArea>
    <c:legend>
      <c:legendPos val="b"/>
      <c:layout>
        <c:manualLayout>
          <c:xMode val="edge"/>
          <c:yMode val="edge"/>
          <c:x val="0.25320511252871236"/>
          <c:y val="0.89016294236816296"/>
          <c:w val="0.49358951751932539"/>
          <c:h val="0.1098370576318371"/>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962028011253512E-2"/>
          <c:y val="7.3240476298210733E-2"/>
          <c:w val="0.92807594397749293"/>
          <c:h val="0.78538632909505646"/>
        </c:manualLayout>
      </c:layout>
      <c:lineChart>
        <c:grouping val="standard"/>
        <c:varyColors val="0"/>
        <c:ser>
          <c:idx val="0"/>
          <c:order val="0"/>
          <c:tx>
            <c:strRef>
              <c:f>Sheet1!$B$1</c:f>
              <c:strCache>
                <c:ptCount val="1"/>
                <c:pt idx="0">
                  <c:v>Series 1</c:v>
                </c:pt>
              </c:strCache>
            </c:strRef>
          </c:tx>
          <c:spPr>
            <a:ln w="28575" cap="rnd">
              <a:solidFill>
                <a:srgbClr val="B686DA"/>
              </a:solidFill>
              <a:round/>
            </a:ln>
            <a:effectLst/>
          </c:spPr>
          <c:marker>
            <c:symbol val="circle"/>
            <c:size val="7"/>
            <c:spPr>
              <a:solidFill>
                <a:srgbClr val="B686DA"/>
              </a:solidFill>
              <a:ln w="9525">
                <a:noFill/>
              </a:ln>
              <a:effectLst/>
            </c:spPr>
          </c:marker>
          <c:dLbls>
            <c:dLbl>
              <c:idx val="0"/>
              <c:layout>
                <c:manualLayout>
                  <c:x val="-9.5560916251721834E-2"/>
                  <c:y val="-7.352217043781923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481-48E2-A9B6-C469E8277851}"/>
                </c:ext>
              </c:extLst>
            </c:dLbl>
            <c:dLbl>
              <c:idx val="4"/>
              <c:spPr>
                <a:noFill/>
                <a:ln>
                  <a:noFill/>
                </a:ln>
                <a:effectLst/>
              </c:spPr>
              <c:txPr>
                <a:bodyPr rot="0" spcFirstLastPara="1" vertOverflow="ellipsis" vert="horz" wrap="square" anchor="ctr" anchorCtr="1"/>
                <a:lstStyle/>
                <a:p>
                  <a:pPr>
                    <a:defRPr sz="1400" b="1"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B481-48E2-A9B6-C469E8277851}"/>
                </c:ext>
              </c:extLst>
            </c:dLbl>
            <c:spPr>
              <a:noFill/>
              <a:ln>
                <a:noFill/>
              </a:ln>
              <a:effectLst/>
            </c:spPr>
            <c:txPr>
              <a:bodyPr rot="0" spcFirstLastPara="1" vertOverflow="ellipsis" vert="horz" wrap="square" anchor="ctr" anchorCtr="1"/>
              <a:lstStyle/>
              <a:p>
                <a:pPr>
                  <a:defRPr sz="1400"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2019/20</c:v>
                </c:pt>
                <c:pt idx="1">
                  <c:v>2020/21</c:v>
                </c:pt>
                <c:pt idx="2">
                  <c:v>2021/22</c:v>
                </c:pt>
                <c:pt idx="3">
                  <c:v>2022/23</c:v>
                </c:pt>
                <c:pt idx="4">
                  <c:v>2023/24</c:v>
                </c:pt>
              </c:strCache>
            </c:strRef>
          </c:cat>
          <c:val>
            <c:numRef>
              <c:f>Sheet1!$B$2:$B$6</c:f>
              <c:numCache>
                <c:formatCode>0.0</c:formatCode>
                <c:ptCount val="5"/>
                <c:pt idx="0">
                  <c:v>5.4</c:v>
                </c:pt>
                <c:pt idx="1">
                  <c:v>10</c:v>
                </c:pt>
                <c:pt idx="2" formatCode="General">
                  <c:v>7.4</c:v>
                </c:pt>
                <c:pt idx="3">
                  <c:v>5</c:v>
                </c:pt>
                <c:pt idx="4" formatCode="General">
                  <c:v>4.2</c:v>
                </c:pt>
              </c:numCache>
            </c:numRef>
          </c:val>
          <c:smooth val="0"/>
          <c:extLst>
            <c:ext xmlns:c16="http://schemas.microsoft.com/office/drawing/2014/chart" uri="{C3380CC4-5D6E-409C-BE32-E72D297353CC}">
              <c16:uniqueId val="{00000001-B481-48E2-A9B6-C469E8277851}"/>
            </c:ext>
          </c:extLst>
        </c:ser>
        <c:ser>
          <c:idx val="1"/>
          <c:order val="1"/>
          <c:tx>
            <c:strRef>
              <c:f>Sheet1!$C$1</c:f>
              <c:strCache>
                <c:ptCount val="1"/>
                <c:pt idx="0">
                  <c:v>Column1</c:v>
                </c:pt>
              </c:strCache>
            </c:strRef>
          </c:tx>
          <c:spPr>
            <a:ln w="28575" cap="rnd">
              <a:solidFill>
                <a:schemeClr val="accent2"/>
              </a:solidFill>
              <a:round/>
            </a:ln>
            <a:effectLst/>
          </c:spPr>
          <c:marker>
            <c:symbol val="none"/>
          </c:marker>
          <c:cat>
            <c:strRef>
              <c:f>Sheet1!$A$2:$A$6</c:f>
              <c:strCache>
                <c:ptCount val="5"/>
                <c:pt idx="0">
                  <c:v>2019/20</c:v>
                </c:pt>
                <c:pt idx="1">
                  <c:v>2020/21</c:v>
                </c:pt>
                <c:pt idx="2">
                  <c:v>2021/22</c:v>
                </c:pt>
                <c:pt idx="3">
                  <c:v>2022/23</c:v>
                </c:pt>
                <c:pt idx="4">
                  <c:v>2023/24</c:v>
                </c:pt>
              </c:strCache>
            </c:strRef>
          </c:cat>
          <c:val>
            <c:numRef>
              <c:f>Sheet1!$C$2:$C$6</c:f>
              <c:numCache>
                <c:formatCode>General</c:formatCode>
                <c:ptCount val="5"/>
              </c:numCache>
            </c:numRef>
          </c:val>
          <c:smooth val="0"/>
          <c:extLst>
            <c:ext xmlns:c16="http://schemas.microsoft.com/office/drawing/2014/chart" uri="{C3380CC4-5D6E-409C-BE32-E72D297353CC}">
              <c16:uniqueId val="{00000002-B481-48E2-A9B6-C469E8277851}"/>
            </c:ext>
          </c:extLst>
        </c:ser>
        <c:ser>
          <c:idx val="2"/>
          <c:order val="2"/>
          <c:tx>
            <c:strRef>
              <c:f>Sheet1!$D$1</c:f>
              <c:strCache>
                <c:ptCount val="1"/>
                <c:pt idx="0">
                  <c:v>Column2</c:v>
                </c:pt>
              </c:strCache>
            </c:strRef>
          </c:tx>
          <c:spPr>
            <a:ln w="28575" cap="rnd">
              <a:solidFill>
                <a:schemeClr val="accent3"/>
              </a:solidFill>
              <a:round/>
            </a:ln>
            <a:effectLst/>
          </c:spPr>
          <c:marker>
            <c:symbol val="none"/>
          </c:marker>
          <c:cat>
            <c:strRef>
              <c:f>Sheet1!$A$2:$A$6</c:f>
              <c:strCache>
                <c:ptCount val="5"/>
                <c:pt idx="0">
                  <c:v>2019/20</c:v>
                </c:pt>
                <c:pt idx="1">
                  <c:v>2020/21</c:v>
                </c:pt>
                <c:pt idx="2">
                  <c:v>2021/22</c:v>
                </c:pt>
                <c:pt idx="3">
                  <c:v>2022/23</c:v>
                </c:pt>
                <c:pt idx="4">
                  <c:v>2023/24</c:v>
                </c:pt>
              </c:strCache>
            </c:strRef>
          </c:cat>
          <c:val>
            <c:numRef>
              <c:f>Sheet1!$D$2:$D$6</c:f>
              <c:numCache>
                <c:formatCode>General</c:formatCode>
                <c:ptCount val="5"/>
              </c:numCache>
            </c:numRef>
          </c:val>
          <c:smooth val="0"/>
          <c:extLst>
            <c:ext xmlns:c16="http://schemas.microsoft.com/office/drawing/2014/chart" uri="{C3380CC4-5D6E-409C-BE32-E72D297353CC}">
              <c16:uniqueId val="{00000003-B481-48E2-A9B6-C469E8277851}"/>
            </c:ext>
          </c:extLst>
        </c:ser>
        <c:dLbls>
          <c:showLegendKey val="0"/>
          <c:showVal val="0"/>
          <c:showCatName val="0"/>
          <c:showSerName val="0"/>
          <c:showPercent val="0"/>
          <c:showBubbleSize val="0"/>
        </c:dLbls>
        <c:marker val="1"/>
        <c:smooth val="0"/>
        <c:axId val="1653152815"/>
        <c:axId val="1653157135"/>
      </c:lineChart>
      <c:catAx>
        <c:axId val="1653152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crossAx val="1653157135"/>
        <c:crosses val="autoZero"/>
        <c:auto val="1"/>
        <c:lblAlgn val="ctr"/>
        <c:lblOffset val="100"/>
        <c:noMultiLvlLbl val="0"/>
      </c:catAx>
      <c:valAx>
        <c:axId val="1653157135"/>
        <c:scaling>
          <c:orientation val="minMax"/>
        </c:scaling>
        <c:delete val="1"/>
        <c:axPos val="l"/>
        <c:numFmt formatCode="0.0" sourceLinked="1"/>
        <c:majorTickMark val="none"/>
        <c:minorTickMark val="none"/>
        <c:tickLblPos val="nextTo"/>
        <c:crossAx val="165315281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64193639169271E-2"/>
          <c:y val="0.12060203431354048"/>
          <c:w val="0.92644521076448283"/>
          <c:h val="0.63441184066219702"/>
        </c:manualLayout>
      </c:layout>
      <c:lineChart>
        <c:grouping val="standard"/>
        <c:varyColors val="0"/>
        <c:ser>
          <c:idx val="0"/>
          <c:order val="0"/>
          <c:tx>
            <c:strRef>
              <c:f>Sheet1!$B$1</c:f>
              <c:strCache>
                <c:ptCount val="1"/>
                <c:pt idx="0">
                  <c:v>Series 1</c:v>
                </c:pt>
              </c:strCache>
            </c:strRef>
          </c:tx>
          <c:spPr>
            <a:ln w="28575" cap="rnd">
              <a:solidFill>
                <a:srgbClr val="F7D63A"/>
              </a:solidFill>
              <a:round/>
            </a:ln>
            <a:effectLst/>
          </c:spPr>
          <c:marker>
            <c:symbol val="circle"/>
            <c:size val="7"/>
            <c:spPr>
              <a:solidFill>
                <a:srgbClr val="F7D63A"/>
              </a:solidFill>
              <a:ln w="9525">
                <a:noFill/>
              </a:ln>
              <a:effectLst/>
            </c:spPr>
          </c:marker>
          <c:dLbls>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4-956D-48B0-B5A1-93506A77C43A}"/>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2019/20</c:v>
                </c:pt>
                <c:pt idx="1">
                  <c:v>2020/21</c:v>
                </c:pt>
                <c:pt idx="2">
                  <c:v>2021/22</c:v>
                </c:pt>
                <c:pt idx="3">
                  <c:v>2022/23</c:v>
                </c:pt>
                <c:pt idx="4">
                  <c:v>2024/25</c:v>
                </c:pt>
              </c:strCache>
            </c:strRef>
          </c:cat>
          <c:val>
            <c:numRef>
              <c:f>Sheet1!$B$2:$B$6</c:f>
              <c:numCache>
                <c:formatCode>General</c:formatCode>
                <c:ptCount val="5"/>
                <c:pt idx="0">
                  <c:v>57</c:v>
                </c:pt>
                <c:pt idx="1">
                  <c:v>59</c:v>
                </c:pt>
                <c:pt idx="2">
                  <c:v>87</c:v>
                </c:pt>
                <c:pt idx="3">
                  <c:v>123</c:v>
                </c:pt>
                <c:pt idx="4">
                  <c:v>120</c:v>
                </c:pt>
              </c:numCache>
            </c:numRef>
          </c:val>
          <c:smooth val="0"/>
          <c:extLst>
            <c:ext xmlns:c16="http://schemas.microsoft.com/office/drawing/2014/chart" uri="{C3380CC4-5D6E-409C-BE32-E72D297353CC}">
              <c16:uniqueId val="{00000000-956D-48B0-B5A1-93506A77C43A}"/>
            </c:ext>
          </c:extLst>
        </c:ser>
        <c:dLbls>
          <c:dLblPos val="t"/>
          <c:showLegendKey val="0"/>
          <c:showVal val="1"/>
          <c:showCatName val="0"/>
          <c:showSerName val="0"/>
          <c:showPercent val="0"/>
          <c:showBubbleSize val="0"/>
        </c:dLbls>
        <c:marker val="1"/>
        <c:smooth val="0"/>
        <c:axId val="1542125951"/>
        <c:axId val="1542124511"/>
      </c:lineChart>
      <c:catAx>
        <c:axId val="15421259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crossAx val="1542124511"/>
        <c:crosses val="autoZero"/>
        <c:auto val="1"/>
        <c:lblAlgn val="ctr"/>
        <c:lblOffset val="100"/>
        <c:noMultiLvlLbl val="0"/>
      </c:catAx>
      <c:valAx>
        <c:axId val="154212451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5421259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464193639169271E-2"/>
          <c:y val="0.12060233490092485"/>
          <c:w val="0.92644521076448283"/>
          <c:h val="0.63441184066219702"/>
        </c:manualLayout>
      </c:layout>
      <c:lineChart>
        <c:grouping val="standard"/>
        <c:varyColors val="0"/>
        <c:ser>
          <c:idx val="0"/>
          <c:order val="0"/>
          <c:tx>
            <c:strRef>
              <c:f>Sheet1!$B$1</c:f>
              <c:strCache>
                <c:ptCount val="1"/>
                <c:pt idx="0">
                  <c:v>Series 1</c:v>
                </c:pt>
              </c:strCache>
            </c:strRef>
          </c:tx>
          <c:spPr>
            <a:ln w="28575" cap="rnd">
              <a:solidFill>
                <a:srgbClr val="C5B7D7"/>
              </a:solidFill>
              <a:round/>
            </a:ln>
            <a:effectLst/>
          </c:spPr>
          <c:marker>
            <c:symbol val="circle"/>
            <c:size val="7"/>
            <c:spPr>
              <a:solidFill>
                <a:srgbClr val="C5B7D7"/>
              </a:solidFill>
              <a:ln w="9525">
                <a:noFill/>
              </a:ln>
              <a:effectLst/>
            </c:spPr>
          </c:marker>
          <c:dLbls>
            <c:dLbl>
              <c:idx val="3"/>
              <c:layout>
                <c:manualLayout>
                  <c:x val="-5.7790792172443595E-2"/>
                  <c:y val="-7.09668331326574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DA4-4296-8E58-A2692A417B9F}"/>
                </c:ext>
              </c:extLst>
            </c:dLbl>
            <c:dLbl>
              <c:idx val="4"/>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1ADF-44C3-BDB9-A858DB1CFA58}"/>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2019/20</c:v>
                </c:pt>
                <c:pt idx="1">
                  <c:v>2020/21</c:v>
                </c:pt>
                <c:pt idx="2">
                  <c:v>2021/22</c:v>
                </c:pt>
                <c:pt idx="3">
                  <c:v>2022/23</c:v>
                </c:pt>
                <c:pt idx="4">
                  <c:v>2024/25</c:v>
                </c:pt>
              </c:strCache>
            </c:strRef>
          </c:cat>
          <c:val>
            <c:numRef>
              <c:f>Sheet1!$B$2:$B$6</c:f>
              <c:numCache>
                <c:formatCode>General</c:formatCode>
                <c:ptCount val="5"/>
                <c:pt idx="0">
                  <c:v>30</c:v>
                </c:pt>
                <c:pt idx="1">
                  <c:v>40</c:v>
                </c:pt>
                <c:pt idx="2">
                  <c:v>58</c:v>
                </c:pt>
                <c:pt idx="3">
                  <c:v>76</c:v>
                </c:pt>
                <c:pt idx="4">
                  <c:v>66</c:v>
                </c:pt>
              </c:numCache>
            </c:numRef>
          </c:val>
          <c:smooth val="0"/>
          <c:extLst>
            <c:ext xmlns:c16="http://schemas.microsoft.com/office/drawing/2014/chart" uri="{C3380CC4-5D6E-409C-BE32-E72D297353CC}">
              <c16:uniqueId val="{00000001-1ADF-44C3-BDB9-A858DB1CFA58}"/>
            </c:ext>
          </c:extLst>
        </c:ser>
        <c:dLbls>
          <c:dLblPos val="t"/>
          <c:showLegendKey val="0"/>
          <c:showVal val="1"/>
          <c:showCatName val="0"/>
          <c:showSerName val="0"/>
          <c:showPercent val="0"/>
          <c:showBubbleSize val="0"/>
        </c:dLbls>
        <c:marker val="1"/>
        <c:smooth val="0"/>
        <c:axId val="1542125951"/>
        <c:axId val="1542124511"/>
      </c:lineChart>
      <c:catAx>
        <c:axId val="15421259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19315D"/>
                </a:solidFill>
                <a:latin typeface="Arial" panose="020B0604020202020204" pitchFamily="34" charset="0"/>
                <a:ea typeface="+mn-ea"/>
                <a:cs typeface="Arial" panose="020B0604020202020204" pitchFamily="34" charset="0"/>
              </a:defRPr>
            </a:pPr>
            <a:endParaRPr lang="en-US"/>
          </a:p>
        </c:txPr>
        <c:crossAx val="1542124511"/>
        <c:crosses val="autoZero"/>
        <c:auto val="1"/>
        <c:lblAlgn val="ctr"/>
        <c:lblOffset val="100"/>
        <c:noMultiLvlLbl val="0"/>
      </c:catAx>
      <c:valAx>
        <c:axId val="1542124511"/>
        <c:scaling>
          <c:orientation val="minMax"/>
        </c:scaling>
        <c:delete val="1"/>
        <c:axPos val="l"/>
        <c:majorGridlines>
          <c:spPr>
            <a:ln w="9525" cap="flat" cmpd="sng" algn="ctr">
              <a:noFill/>
              <a:round/>
            </a:ln>
            <a:effectLst/>
          </c:spPr>
        </c:majorGridlines>
        <c:numFmt formatCode="General" sourceLinked="1"/>
        <c:majorTickMark val="none"/>
        <c:minorTickMark val="none"/>
        <c:tickLblPos val="nextTo"/>
        <c:crossAx val="15421259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22747826086956"/>
          <c:y val="2.8098154247870395E-2"/>
          <c:w val="0.84588021412483727"/>
          <c:h val="0.97190183522779483"/>
        </c:manualLayout>
      </c:layout>
      <c:pieChart>
        <c:varyColors val="1"/>
        <c:ser>
          <c:idx val="0"/>
          <c:order val="0"/>
          <c:tx>
            <c:v>Gloucestershire</c:v>
          </c:tx>
          <c:spPr>
            <a:noFill/>
            <a:ln w="25400">
              <a:solidFill>
                <a:schemeClr val="bg1"/>
              </a:solidFill>
            </a:ln>
          </c:spPr>
          <c:dPt>
            <c:idx val="0"/>
            <c:bubble3D val="0"/>
            <c:spPr>
              <a:noFill/>
              <a:ln w="25400">
                <a:solidFill>
                  <a:schemeClr val="bg1"/>
                </a:solidFill>
              </a:ln>
              <a:effectLst/>
            </c:spPr>
            <c:extLst>
              <c:ext xmlns:c16="http://schemas.microsoft.com/office/drawing/2014/chart" uri="{C3380CC4-5D6E-409C-BE32-E72D297353CC}">
                <c16:uniqueId val="{00000001-EDC0-4601-9B08-0B050A596A69}"/>
              </c:ext>
            </c:extLst>
          </c:dPt>
          <c:dPt>
            <c:idx val="1"/>
            <c:bubble3D val="0"/>
            <c:spPr>
              <a:solidFill>
                <a:srgbClr val="F7D63A"/>
              </a:solidFill>
              <a:ln w="25400">
                <a:solidFill>
                  <a:schemeClr val="bg1"/>
                </a:solidFill>
              </a:ln>
              <a:effectLst/>
            </c:spPr>
            <c:extLst>
              <c:ext xmlns:c16="http://schemas.microsoft.com/office/drawing/2014/chart" uri="{C3380CC4-5D6E-409C-BE32-E72D297353CC}">
                <c16:uniqueId val="{00000005-EDC0-4601-9B08-0B050A596A69}"/>
              </c:ext>
            </c:extLst>
          </c:dPt>
          <c:dPt>
            <c:idx val="2"/>
            <c:bubble3D val="0"/>
            <c:spPr>
              <a:solidFill>
                <a:srgbClr val="C5B7D7"/>
              </a:solidFill>
              <a:ln w="25400">
                <a:solidFill>
                  <a:schemeClr val="bg1"/>
                </a:solidFill>
              </a:ln>
              <a:effectLst/>
            </c:spPr>
            <c:extLst>
              <c:ext xmlns:c16="http://schemas.microsoft.com/office/drawing/2014/chart" uri="{C3380CC4-5D6E-409C-BE32-E72D297353CC}">
                <c16:uniqueId val="{00000002-EDC0-4601-9B08-0B050A596A69}"/>
              </c:ext>
            </c:extLst>
          </c:dPt>
          <c:dPt>
            <c:idx val="3"/>
            <c:bubble3D val="0"/>
            <c:spPr>
              <a:solidFill>
                <a:srgbClr val="00B0F0"/>
              </a:solidFill>
              <a:ln w="25400">
                <a:solidFill>
                  <a:schemeClr val="bg1"/>
                </a:solidFill>
              </a:ln>
              <a:effectLst/>
            </c:spPr>
            <c:extLst>
              <c:ext xmlns:c16="http://schemas.microsoft.com/office/drawing/2014/chart" uri="{C3380CC4-5D6E-409C-BE32-E72D297353CC}">
                <c16:uniqueId val="{00000003-EDC0-4601-9B08-0B050A596A69}"/>
              </c:ext>
            </c:extLst>
          </c:dPt>
          <c:dPt>
            <c:idx val="4"/>
            <c:bubble3D val="0"/>
            <c:spPr>
              <a:solidFill>
                <a:srgbClr val="FAB4D7"/>
              </a:solidFill>
              <a:ln w="25400">
                <a:solidFill>
                  <a:schemeClr val="bg1"/>
                </a:solidFill>
              </a:ln>
              <a:effectLst/>
            </c:spPr>
            <c:extLst>
              <c:ext xmlns:c16="http://schemas.microsoft.com/office/drawing/2014/chart" uri="{C3380CC4-5D6E-409C-BE32-E72D297353CC}">
                <c16:uniqueId val="{00000004-EDC0-4601-9B08-0B050A596A69}"/>
              </c:ext>
            </c:extLst>
          </c:dPt>
          <c:dLbls>
            <c:dLbl>
              <c:idx val="0"/>
              <c:delete val="1"/>
              <c:extLst>
                <c:ext xmlns:c15="http://schemas.microsoft.com/office/drawing/2012/chart" uri="{CE6537A1-D6FC-4f65-9D91-7224C49458BB}"/>
                <c:ext xmlns:c16="http://schemas.microsoft.com/office/drawing/2014/chart" uri="{C3380CC4-5D6E-409C-BE32-E72D297353CC}">
                  <c16:uniqueId val="{00000001-EDC0-4601-9B08-0B050A596A69}"/>
                </c:ext>
              </c:extLst>
            </c:dLbl>
            <c:dLbl>
              <c:idx val="1"/>
              <c:layout>
                <c:manualLayout>
                  <c:x val="-0.12076003265906753"/>
                  <c:y val="0.1673279270439525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DC0-4601-9B08-0B050A596A69}"/>
                </c:ext>
              </c:extLst>
            </c:dLbl>
            <c:dLbl>
              <c:idx val="2"/>
              <c:layout>
                <c:manualLayout>
                  <c:x val="-0.15243262599741994"/>
                  <c:y val="-0.2274589246677014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DC0-4601-9B08-0B050A596A69}"/>
                </c:ext>
              </c:extLst>
            </c:dLbl>
            <c:dLbl>
              <c:idx val="3"/>
              <c:layout>
                <c:manualLayout>
                  <c:x val="0.1411323245027637"/>
                  <c:y val="-0.2183480100799549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DC0-4601-9B08-0B050A596A69}"/>
                </c:ext>
              </c:extLst>
            </c:dLbl>
            <c:dLbl>
              <c:idx val="4"/>
              <c:layout>
                <c:manualLayout>
                  <c:x val="0.11891990260983905"/>
                  <c:y val="0.21820957548122705"/>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DC0-4601-9B08-0B050A596A6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ct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'Age and gender'!$B$5:$B$9</c:f>
              <c:strCache>
                <c:ptCount val="5"/>
                <c:pt idx="0">
                  <c:v>Under 13</c:v>
                </c:pt>
                <c:pt idx="1">
                  <c:v>Aged 13 to 14</c:v>
                </c:pt>
                <c:pt idx="2">
                  <c:v>Aged 15</c:v>
                </c:pt>
                <c:pt idx="3">
                  <c:v>Aged 16</c:v>
                </c:pt>
                <c:pt idx="4">
                  <c:v>Aged 17</c:v>
                </c:pt>
              </c:strCache>
            </c:strRef>
          </c:cat>
          <c:val>
            <c:numRef>
              <c:f>'Age and gender'!$G$5:$G$9</c:f>
              <c:numCache>
                <c:formatCode>[$-10409]0.0%</c:formatCode>
                <c:ptCount val="5"/>
                <c:pt idx="0">
                  <c:v>0</c:v>
                </c:pt>
                <c:pt idx="1">
                  <c:v>0.19166666666666668</c:v>
                </c:pt>
                <c:pt idx="2">
                  <c:v>0.30833333333333335</c:v>
                </c:pt>
                <c:pt idx="3">
                  <c:v>0.28333333333333333</c:v>
                </c:pt>
                <c:pt idx="4">
                  <c:v>0.21666666666666667</c:v>
                </c:pt>
              </c:numCache>
            </c:numRef>
          </c:val>
          <c:extLst>
            <c:ext xmlns:c16="http://schemas.microsoft.com/office/drawing/2014/chart" uri="{C3380CC4-5D6E-409C-BE32-E72D297353CC}">
              <c16:uniqueId val="{00000000-EDC0-4601-9B08-0B050A596A69}"/>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dLbls>
          <c:showLegendKey val="0"/>
          <c:showVal val="0"/>
          <c:showCatName val="0"/>
          <c:showSerName val="0"/>
          <c:showPercent val="0"/>
          <c:showBubbleSize val="0"/>
          <c:showLeaderLines val="0"/>
        </c:dLbls>
        <c:firstSliceAng val="185"/>
        <c:holeSize val="61"/>
      </c:doughnutChart>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0.77634</cdr:x>
      <cdr:y>0.47222</cdr:y>
    </cdr:from>
    <cdr:to>
      <cdr:x>1</cdr:x>
      <cdr:y>1</cdr:y>
    </cdr:to>
    <cdr:sp macro="" textlink="">
      <cdr:nvSpPr>
        <cdr:cNvPr id="2" name="TextBox 1">
          <a:extLst xmlns:a="http://schemas.openxmlformats.org/drawingml/2006/main">
            <a:ext uri="{FF2B5EF4-FFF2-40B4-BE49-F238E27FC236}">
              <a16:creationId xmlns:a16="http://schemas.microsoft.com/office/drawing/2014/main" id="{3CF8C5C6-F3A7-0860-79DE-312826099C89}"/>
            </a:ext>
          </a:extLst>
        </cdr:cNvPr>
        <cdr:cNvSpPr txBox="1"/>
      </cdr:nvSpPr>
      <cdr:spPr>
        <a:xfrm xmlns:a="http://schemas.openxmlformats.org/drawingml/2006/main">
          <a:off x="3446677" y="997507"/>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kern="1200"/>
        </a:p>
      </cdr:txBody>
    </cdr:sp>
  </cdr:relSizeAnchor>
  <cdr:relSizeAnchor xmlns:cdr="http://schemas.openxmlformats.org/drawingml/2006/chartDrawing">
    <cdr:from>
      <cdr:x>0.22015</cdr:x>
      <cdr:y>0.08638</cdr:y>
    </cdr:from>
    <cdr:to>
      <cdr:x>0.46854</cdr:x>
      <cdr:y>0.3202</cdr:y>
    </cdr:to>
    <cdr:sp macro="" textlink="">
      <cdr:nvSpPr>
        <cdr:cNvPr id="3" name="TextBox 2">
          <a:extLst xmlns:a="http://schemas.openxmlformats.org/drawingml/2006/main">
            <a:ext uri="{FF2B5EF4-FFF2-40B4-BE49-F238E27FC236}">
              <a16:creationId xmlns:a16="http://schemas.microsoft.com/office/drawing/2014/main" id="{35733D5D-0AC0-76F3-5C74-9B20C3A9A004}"/>
            </a:ext>
          </a:extLst>
        </cdr:cNvPr>
        <cdr:cNvSpPr txBox="1"/>
      </cdr:nvSpPr>
      <cdr:spPr>
        <a:xfrm xmlns:a="http://schemas.openxmlformats.org/drawingml/2006/main">
          <a:off x="900055" y="149656"/>
          <a:ext cx="1015494" cy="4051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1400" b="1" kern="1200" dirty="0">
              <a:solidFill>
                <a:srgbClr val="19315D"/>
              </a:solidFill>
            </a:rPr>
            <a:t>Age 17</a:t>
          </a:r>
        </a:p>
      </cdr:txBody>
    </cdr:sp>
  </cdr:relSizeAnchor>
  <cdr:relSizeAnchor xmlns:cdr="http://schemas.openxmlformats.org/drawingml/2006/chartDrawing">
    <cdr:from>
      <cdr:x>0.75161</cdr:x>
      <cdr:y>0.58763</cdr:y>
    </cdr:from>
    <cdr:to>
      <cdr:x>1</cdr:x>
      <cdr:y>0.82145</cdr:y>
    </cdr:to>
    <cdr:sp macro="" textlink="">
      <cdr:nvSpPr>
        <cdr:cNvPr id="4" name="TextBox 1">
          <a:extLst xmlns:a="http://schemas.openxmlformats.org/drawingml/2006/main">
            <a:ext uri="{FF2B5EF4-FFF2-40B4-BE49-F238E27FC236}">
              <a16:creationId xmlns:a16="http://schemas.microsoft.com/office/drawing/2014/main" id="{FFC76CB1-4FAC-5CC7-C956-76B5D8F879C6}"/>
            </a:ext>
          </a:extLst>
        </cdr:cNvPr>
        <cdr:cNvSpPr txBox="1"/>
      </cdr:nvSpPr>
      <cdr:spPr>
        <a:xfrm xmlns:a="http://schemas.openxmlformats.org/drawingml/2006/main">
          <a:off x="3072804" y="1018095"/>
          <a:ext cx="1015494" cy="4051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400" b="1" kern="1200" dirty="0">
              <a:solidFill>
                <a:srgbClr val="19315D"/>
              </a:solidFill>
            </a:rPr>
            <a:t>Age 15</a:t>
          </a:r>
        </a:p>
      </cdr:txBody>
    </cdr:sp>
  </cdr:relSizeAnchor>
  <cdr:relSizeAnchor xmlns:cdr="http://schemas.openxmlformats.org/drawingml/2006/chartDrawing">
    <cdr:from>
      <cdr:x>0.71886</cdr:x>
      <cdr:y>0</cdr:y>
    </cdr:from>
    <cdr:to>
      <cdr:x>0.96725</cdr:x>
      <cdr:y>0.33538</cdr:y>
    </cdr:to>
    <cdr:sp macro="" textlink="">
      <cdr:nvSpPr>
        <cdr:cNvPr id="5" name="TextBox 1">
          <a:extLst xmlns:a="http://schemas.openxmlformats.org/drawingml/2006/main">
            <a:ext uri="{FF2B5EF4-FFF2-40B4-BE49-F238E27FC236}">
              <a16:creationId xmlns:a16="http://schemas.microsoft.com/office/drawing/2014/main" id="{FFC76CB1-4FAC-5CC7-C956-76B5D8F879C6}"/>
            </a:ext>
          </a:extLst>
        </cdr:cNvPr>
        <cdr:cNvSpPr txBox="1"/>
      </cdr:nvSpPr>
      <cdr:spPr>
        <a:xfrm xmlns:a="http://schemas.openxmlformats.org/drawingml/2006/main">
          <a:off x="2938930" y="-3027137"/>
          <a:ext cx="1015494" cy="581054"/>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400" b="1" kern="1200" dirty="0">
              <a:solidFill>
                <a:srgbClr val="19315D"/>
              </a:solidFill>
            </a:rPr>
            <a:t>Age 13 to 14</a:t>
          </a:r>
        </a:p>
      </cdr:txBody>
    </cdr:sp>
  </cdr:relSizeAnchor>
  <cdr:relSizeAnchor xmlns:cdr="http://schemas.openxmlformats.org/drawingml/2006/chartDrawing">
    <cdr:from>
      <cdr:x>0.20803</cdr:x>
      <cdr:y>0.74049</cdr:y>
    </cdr:from>
    <cdr:to>
      <cdr:x>0.45642</cdr:x>
      <cdr:y>0.9743</cdr:y>
    </cdr:to>
    <cdr:sp macro="" textlink="">
      <cdr:nvSpPr>
        <cdr:cNvPr id="6" name="TextBox 1">
          <a:extLst xmlns:a="http://schemas.openxmlformats.org/drawingml/2006/main">
            <a:ext uri="{FF2B5EF4-FFF2-40B4-BE49-F238E27FC236}">
              <a16:creationId xmlns:a16="http://schemas.microsoft.com/office/drawing/2014/main" id="{FFC76CB1-4FAC-5CC7-C956-76B5D8F879C6}"/>
            </a:ext>
          </a:extLst>
        </cdr:cNvPr>
        <cdr:cNvSpPr txBox="1"/>
      </cdr:nvSpPr>
      <cdr:spPr>
        <a:xfrm xmlns:a="http://schemas.openxmlformats.org/drawingml/2006/main">
          <a:off x="850496" y="1282932"/>
          <a:ext cx="1015494" cy="4051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GB" sz="1400" b="1" kern="1200" dirty="0">
              <a:solidFill>
                <a:srgbClr val="19315D"/>
              </a:solidFill>
            </a:rPr>
            <a:t>Age 16</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4C1BD8FC-7B36-4F13-8FAE-2A6E01C8A972}" type="datetimeFigureOut">
              <a:rPr lang="en-GB" smtClean="0"/>
              <a:t>24/09/2026</a:t>
            </a:fld>
            <a:endParaRPr lang="en-GB"/>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B1E85C7D-0732-4B2B-A6C4-3A8853F8CAC8}" type="slidenum">
              <a:rPr lang="en-GB" smtClean="0"/>
              <a:t>‹#›</a:t>
            </a:fld>
            <a:endParaRPr lang="en-GB"/>
          </a:p>
        </p:txBody>
      </p:sp>
    </p:spTree>
    <p:extLst>
      <p:ext uri="{BB962C8B-B14F-4D97-AF65-F5344CB8AC3E}">
        <p14:creationId xmlns:p14="http://schemas.microsoft.com/office/powerpoint/2010/main" val="3591852977"/>
      </p:ext>
    </p:extLst>
  </p:cSld>
  <p:clrMap bg1="lt1" tx1="dk1" bg2="lt2" tx2="dk2" accent1="accent1" accent2="accent2" accent3="accent3" accent4="accent4" accent5="accent5" accent6="accent6" hlink="hlink" folHlink="folHlink"/>
  <p:notesStyle>
    <a:lvl1pPr marL="0" algn="l" defTabSz="914393" rtl="0" eaLnBrk="1" latinLnBrk="0" hangingPunct="1">
      <a:defRPr sz="1200" kern="1200">
        <a:solidFill>
          <a:schemeClr val="tx1"/>
        </a:solidFill>
        <a:latin typeface="+mn-lt"/>
        <a:ea typeface="+mn-ea"/>
        <a:cs typeface="+mn-cs"/>
      </a:defRPr>
    </a:lvl1pPr>
    <a:lvl2pPr marL="457197" algn="l" defTabSz="914393" rtl="0" eaLnBrk="1" latinLnBrk="0" hangingPunct="1">
      <a:defRPr sz="1200" kern="1200">
        <a:solidFill>
          <a:schemeClr val="tx1"/>
        </a:solidFill>
        <a:latin typeface="+mn-lt"/>
        <a:ea typeface="+mn-ea"/>
        <a:cs typeface="+mn-cs"/>
      </a:defRPr>
    </a:lvl2pPr>
    <a:lvl3pPr marL="914393" algn="l" defTabSz="914393" rtl="0" eaLnBrk="1" latinLnBrk="0" hangingPunct="1">
      <a:defRPr sz="1200" kern="1200">
        <a:solidFill>
          <a:schemeClr val="tx1"/>
        </a:solidFill>
        <a:latin typeface="+mn-lt"/>
        <a:ea typeface="+mn-ea"/>
        <a:cs typeface="+mn-cs"/>
      </a:defRPr>
    </a:lvl3pPr>
    <a:lvl4pPr marL="1371589" algn="l" defTabSz="914393" rtl="0" eaLnBrk="1" latinLnBrk="0" hangingPunct="1">
      <a:defRPr sz="1200" kern="1200">
        <a:solidFill>
          <a:schemeClr val="tx1"/>
        </a:solidFill>
        <a:latin typeface="+mn-lt"/>
        <a:ea typeface="+mn-ea"/>
        <a:cs typeface="+mn-cs"/>
      </a:defRPr>
    </a:lvl4pPr>
    <a:lvl5pPr marL="1828785" algn="l" defTabSz="914393" rtl="0" eaLnBrk="1" latinLnBrk="0" hangingPunct="1">
      <a:defRPr sz="1200" kern="1200">
        <a:solidFill>
          <a:schemeClr val="tx1"/>
        </a:solidFill>
        <a:latin typeface="+mn-lt"/>
        <a:ea typeface="+mn-ea"/>
        <a:cs typeface="+mn-cs"/>
      </a:defRPr>
    </a:lvl5pPr>
    <a:lvl6pPr marL="2285982" algn="l" defTabSz="914393" rtl="0" eaLnBrk="1" latinLnBrk="0" hangingPunct="1">
      <a:defRPr sz="1200" kern="1200">
        <a:solidFill>
          <a:schemeClr val="tx1"/>
        </a:solidFill>
        <a:latin typeface="+mn-lt"/>
        <a:ea typeface="+mn-ea"/>
        <a:cs typeface="+mn-cs"/>
      </a:defRPr>
    </a:lvl6pPr>
    <a:lvl7pPr marL="2743178" algn="l" defTabSz="914393" rtl="0" eaLnBrk="1" latinLnBrk="0" hangingPunct="1">
      <a:defRPr sz="1200" kern="1200">
        <a:solidFill>
          <a:schemeClr val="tx1"/>
        </a:solidFill>
        <a:latin typeface="+mn-lt"/>
        <a:ea typeface="+mn-ea"/>
        <a:cs typeface="+mn-cs"/>
      </a:defRPr>
    </a:lvl7pPr>
    <a:lvl8pPr marL="3200375" algn="l" defTabSz="914393" rtl="0" eaLnBrk="1" latinLnBrk="0" hangingPunct="1">
      <a:defRPr sz="1200" kern="1200">
        <a:solidFill>
          <a:schemeClr val="tx1"/>
        </a:solidFill>
        <a:latin typeface="+mn-lt"/>
        <a:ea typeface="+mn-ea"/>
        <a:cs typeface="+mn-cs"/>
      </a:defRPr>
    </a:lvl8pPr>
    <a:lvl9pPr marL="3657570" algn="l" defTabSz="91439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E85C7D-0732-4B2B-A6C4-3A8853F8CAC8}"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1065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E85C7D-0732-4B2B-A6C4-3A8853F8CAC8}" type="slidenum">
              <a:rPr lang="en-GB" smtClean="0"/>
              <a:t>2</a:t>
            </a:fld>
            <a:endParaRPr lang="en-GB"/>
          </a:p>
        </p:txBody>
      </p:sp>
    </p:spTree>
    <p:extLst>
      <p:ext uri="{BB962C8B-B14F-4D97-AF65-F5344CB8AC3E}">
        <p14:creationId xmlns:p14="http://schemas.microsoft.com/office/powerpoint/2010/main" val="4031353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03DA57-6A4F-4A50-9976-477AC591230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6028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975C0-ADD6-C685-4F68-2B4C93319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1C8CB1-B2DE-2F8F-CDFF-2686245838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796AB-EE2C-13B5-BB4E-DCA9A825006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A85FD24-102A-29B9-E644-7A938AC883E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03DA57-6A4F-4A50-9976-477AC591230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0432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C7D0F-4F2F-8F53-DD0E-015CCE31B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3145D9-B13E-C9FC-2192-929B23FC13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1E7E94-8A0C-4F9F-A97B-A6EBE1F48D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949CF43-FC6E-F581-7BFC-A0EE3D2D59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03DA57-6A4F-4A50-9976-477AC591230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0260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1E85C7D-0732-4B2B-A6C4-3A8853F8CAC8}" type="slidenum">
              <a:rPr lang="en-GB" smtClean="0"/>
              <a:t>20</a:t>
            </a:fld>
            <a:endParaRPr lang="en-GB"/>
          </a:p>
        </p:txBody>
      </p:sp>
    </p:spTree>
    <p:extLst>
      <p:ext uri="{BB962C8B-B14F-4D97-AF65-F5344CB8AC3E}">
        <p14:creationId xmlns:p14="http://schemas.microsoft.com/office/powerpoint/2010/main" val="2151173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F5422-A5EC-9666-C055-7777068E8F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12D9D-A4D5-FA55-D48A-5483AC399A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FB2551-29FE-7DC5-4267-38B8DFF3F4A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D535C99-3436-214A-05E9-CB4D2D4B5F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03DA57-6A4F-4A50-9976-477AC591230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82016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620EA-30E1-451E-EA3D-11432FF803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C209F-7F03-9D71-ECBE-AB51B5B489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7DD20E-F3AC-AFA6-DF42-E205BF3268A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20F0BD0-0083-5253-E14C-5122B104E5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03DA57-6A4F-4A50-9976-477AC591230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5327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20040" indent="0" algn="ctr">
              <a:buNone/>
              <a:defRPr>
                <a:solidFill>
                  <a:schemeClr val="tx1">
                    <a:tint val="75000"/>
                  </a:schemeClr>
                </a:solidFill>
              </a:defRPr>
            </a:lvl2pPr>
            <a:lvl3pPr marL="640080" indent="0" algn="ctr">
              <a:buNone/>
              <a:defRPr>
                <a:solidFill>
                  <a:schemeClr val="tx1">
                    <a:tint val="75000"/>
                  </a:schemeClr>
                </a:solidFill>
              </a:defRPr>
            </a:lvl3pPr>
            <a:lvl4pPr marL="960120" indent="0" algn="ctr">
              <a:buNone/>
              <a:defRPr>
                <a:solidFill>
                  <a:schemeClr val="tx1">
                    <a:tint val="75000"/>
                  </a:schemeClr>
                </a:solidFill>
              </a:defRPr>
            </a:lvl4pPr>
            <a:lvl5pPr marL="1280160" indent="0" algn="ctr">
              <a:buNone/>
              <a:defRPr>
                <a:solidFill>
                  <a:schemeClr val="tx1">
                    <a:tint val="75000"/>
                  </a:schemeClr>
                </a:solidFill>
              </a:defRPr>
            </a:lvl5pPr>
            <a:lvl6pPr marL="1600200" indent="0" algn="ctr">
              <a:buNone/>
              <a:defRPr>
                <a:solidFill>
                  <a:schemeClr val="tx1">
                    <a:tint val="75000"/>
                  </a:schemeClr>
                </a:solidFill>
              </a:defRPr>
            </a:lvl6pPr>
            <a:lvl7pPr marL="1920240" indent="0" algn="ctr">
              <a:buNone/>
              <a:defRPr>
                <a:solidFill>
                  <a:schemeClr val="tx1">
                    <a:tint val="75000"/>
                  </a:schemeClr>
                </a:solidFill>
              </a:defRPr>
            </a:lvl7pPr>
            <a:lvl8pPr marL="2240280" indent="0" algn="ctr">
              <a:buNone/>
              <a:defRPr>
                <a:solidFill>
                  <a:schemeClr val="tx1">
                    <a:tint val="75000"/>
                  </a:schemeClr>
                </a:solidFill>
              </a:defRPr>
            </a:lvl8pPr>
            <a:lvl9pPr marL="256032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28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8"/>
          </a:xfrm>
        </p:spPr>
        <p:txBody>
          <a:bodyPr anchor="b"/>
          <a:lstStyle>
            <a:lvl1pPr marL="0" indent="0">
              <a:buNone/>
              <a:defRPr sz="1400">
                <a:solidFill>
                  <a:schemeClr val="tx1">
                    <a:tint val="75000"/>
                  </a:schemeClr>
                </a:solidFill>
              </a:defRPr>
            </a:lvl1pPr>
            <a:lvl2pPr marL="320040" indent="0">
              <a:buNone/>
              <a:defRPr sz="1260">
                <a:solidFill>
                  <a:schemeClr val="tx1">
                    <a:tint val="75000"/>
                  </a:schemeClr>
                </a:solidFill>
              </a:defRPr>
            </a:lvl2pPr>
            <a:lvl3pPr marL="640080" indent="0">
              <a:buNone/>
              <a:defRPr sz="1120">
                <a:solidFill>
                  <a:schemeClr val="tx1">
                    <a:tint val="75000"/>
                  </a:schemeClr>
                </a:solidFill>
              </a:defRPr>
            </a:lvl3pPr>
            <a:lvl4pPr marL="960120" indent="0">
              <a:buNone/>
              <a:defRPr sz="980">
                <a:solidFill>
                  <a:schemeClr val="tx1">
                    <a:tint val="75000"/>
                  </a:schemeClr>
                </a:solidFill>
              </a:defRPr>
            </a:lvl4pPr>
            <a:lvl5pPr marL="1280160" indent="0">
              <a:buNone/>
              <a:defRPr sz="980">
                <a:solidFill>
                  <a:schemeClr val="tx1">
                    <a:tint val="75000"/>
                  </a:schemeClr>
                </a:solidFill>
              </a:defRPr>
            </a:lvl5pPr>
            <a:lvl6pPr marL="1600200" indent="0">
              <a:buNone/>
              <a:defRPr sz="980">
                <a:solidFill>
                  <a:schemeClr val="tx1">
                    <a:tint val="75000"/>
                  </a:schemeClr>
                </a:solidFill>
              </a:defRPr>
            </a:lvl6pPr>
            <a:lvl7pPr marL="1920240" indent="0">
              <a:buNone/>
              <a:defRPr sz="980">
                <a:solidFill>
                  <a:schemeClr val="tx1">
                    <a:tint val="75000"/>
                  </a:schemeClr>
                </a:solidFill>
              </a:defRPr>
            </a:lvl7pPr>
            <a:lvl8pPr marL="2240280" indent="0">
              <a:buNone/>
              <a:defRPr sz="980">
                <a:solidFill>
                  <a:schemeClr val="tx1">
                    <a:tint val="75000"/>
                  </a:schemeClr>
                </a:solidFill>
              </a:defRPr>
            </a:lvl8pPr>
            <a:lvl9pPr marL="2560320" indent="0">
              <a:buNone/>
              <a:defRPr sz="9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1960"/>
            </a:lvl1pPr>
            <a:lvl2pPr>
              <a:defRPr sz="1680"/>
            </a:lvl2pPr>
            <a:lvl3pPr>
              <a:defRPr sz="1400"/>
            </a:lvl3pPr>
            <a:lvl4pPr>
              <a:defRPr sz="1260"/>
            </a:lvl4pPr>
            <a:lvl5pPr>
              <a:defRPr sz="1260"/>
            </a:lvl5pPr>
            <a:lvl6pPr>
              <a:defRPr sz="1260"/>
            </a:lvl6pPr>
            <a:lvl7pPr>
              <a:defRPr sz="1260"/>
            </a:lvl7pPr>
            <a:lvl8pPr>
              <a:defRPr sz="1260"/>
            </a:lvl8pPr>
            <a:lvl9pPr>
              <a:defRPr sz="12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1960"/>
            </a:lvl1pPr>
            <a:lvl2pPr>
              <a:defRPr sz="1680"/>
            </a:lvl2pPr>
            <a:lvl3pPr>
              <a:defRPr sz="1400"/>
            </a:lvl3pPr>
            <a:lvl4pPr>
              <a:defRPr sz="1260"/>
            </a:lvl4pPr>
            <a:lvl5pPr>
              <a:defRPr sz="1260"/>
            </a:lvl5pPr>
            <a:lvl6pPr>
              <a:defRPr sz="1260"/>
            </a:lvl6pPr>
            <a:lvl7pPr>
              <a:defRPr sz="1260"/>
            </a:lvl7pPr>
            <a:lvl8pPr>
              <a:defRPr sz="1260"/>
            </a:lvl8pPr>
            <a:lvl9pPr>
              <a:defRPr sz="126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9" cy="639762"/>
          </a:xfrm>
        </p:spPr>
        <p:txBody>
          <a:bodyPr anchor="b"/>
          <a:lstStyle>
            <a:lvl1pPr marL="0" indent="0">
              <a:buNone/>
              <a:defRPr sz="1680" b="1"/>
            </a:lvl1pPr>
            <a:lvl2pPr marL="320040" indent="0">
              <a:buNone/>
              <a:defRPr sz="1400" b="1"/>
            </a:lvl2pPr>
            <a:lvl3pPr marL="640080" indent="0">
              <a:buNone/>
              <a:defRPr sz="1260" b="1"/>
            </a:lvl3pPr>
            <a:lvl4pPr marL="960120" indent="0">
              <a:buNone/>
              <a:defRPr sz="1120" b="1"/>
            </a:lvl4pPr>
            <a:lvl5pPr marL="1280160" indent="0">
              <a:buNone/>
              <a:defRPr sz="1120" b="1"/>
            </a:lvl5pPr>
            <a:lvl6pPr marL="1600200" indent="0">
              <a:buNone/>
              <a:defRPr sz="1120" b="1"/>
            </a:lvl6pPr>
            <a:lvl7pPr marL="1920240" indent="0">
              <a:buNone/>
              <a:defRPr sz="1120" b="1"/>
            </a:lvl7pPr>
            <a:lvl8pPr marL="2240280" indent="0">
              <a:buNone/>
              <a:defRPr sz="1120" b="1"/>
            </a:lvl8pPr>
            <a:lvl9pPr marL="2560320" indent="0">
              <a:buNone/>
              <a:defRPr sz="1120" b="1"/>
            </a:lvl9pPr>
          </a:lstStyle>
          <a:p>
            <a:pPr lvl="0"/>
            <a:r>
              <a:rPr lang="en-US"/>
              <a:t>Click to edit Master text styles</a:t>
            </a:r>
          </a:p>
        </p:txBody>
      </p:sp>
      <p:sp>
        <p:nvSpPr>
          <p:cNvPr id="4" name="Content Placeholder 3"/>
          <p:cNvSpPr>
            <a:spLocks noGrp="1"/>
          </p:cNvSpPr>
          <p:nvPr>
            <p:ph sz="half" idx="2"/>
          </p:nvPr>
        </p:nvSpPr>
        <p:spPr>
          <a:xfrm>
            <a:off x="457200" y="2174875"/>
            <a:ext cx="4040189" cy="3951288"/>
          </a:xfrm>
        </p:spPr>
        <p:txBody>
          <a:bodyPr/>
          <a:lstStyle>
            <a:lvl1pPr>
              <a:defRPr sz="1680"/>
            </a:lvl1pPr>
            <a:lvl2pPr>
              <a:defRPr sz="1400"/>
            </a:lvl2pPr>
            <a:lvl3pPr>
              <a:defRPr sz="1260"/>
            </a:lvl3pPr>
            <a:lvl4pPr>
              <a:defRPr sz="1120"/>
            </a:lvl4pPr>
            <a:lvl5pPr>
              <a:defRPr sz="1120"/>
            </a:lvl5pPr>
            <a:lvl6pPr>
              <a:defRPr sz="1120"/>
            </a:lvl6pPr>
            <a:lvl7pPr>
              <a:defRPr sz="1120"/>
            </a:lvl7pPr>
            <a:lvl8pPr>
              <a:defRPr sz="1120"/>
            </a:lvl8pPr>
            <a:lvl9pPr>
              <a:defRPr sz="1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6" cy="639762"/>
          </a:xfrm>
        </p:spPr>
        <p:txBody>
          <a:bodyPr anchor="b"/>
          <a:lstStyle>
            <a:lvl1pPr marL="0" indent="0">
              <a:buNone/>
              <a:defRPr sz="1680" b="1"/>
            </a:lvl1pPr>
            <a:lvl2pPr marL="320040" indent="0">
              <a:buNone/>
              <a:defRPr sz="1400" b="1"/>
            </a:lvl2pPr>
            <a:lvl3pPr marL="640080" indent="0">
              <a:buNone/>
              <a:defRPr sz="1260" b="1"/>
            </a:lvl3pPr>
            <a:lvl4pPr marL="960120" indent="0">
              <a:buNone/>
              <a:defRPr sz="1120" b="1"/>
            </a:lvl4pPr>
            <a:lvl5pPr marL="1280160" indent="0">
              <a:buNone/>
              <a:defRPr sz="1120" b="1"/>
            </a:lvl5pPr>
            <a:lvl6pPr marL="1600200" indent="0">
              <a:buNone/>
              <a:defRPr sz="1120" b="1"/>
            </a:lvl6pPr>
            <a:lvl7pPr marL="1920240" indent="0">
              <a:buNone/>
              <a:defRPr sz="1120" b="1"/>
            </a:lvl7pPr>
            <a:lvl8pPr marL="2240280" indent="0">
              <a:buNone/>
              <a:defRPr sz="1120" b="1"/>
            </a:lvl8pPr>
            <a:lvl9pPr marL="2560320" indent="0">
              <a:buNone/>
              <a:defRPr sz="1120" b="1"/>
            </a:lvl9pPr>
          </a:lstStyle>
          <a:p>
            <a:pPr lvl="0"/>
            <a:r>
              <a:rPr lang="en-US"/>
              <a:t>Click to edit Master text styles</a:t>
            </a:r>
          </a:p>
        </p:txBody>
      </p:sp>
      <p:sp>
        <p:nvSpPr>
          <p:cNvPr id="6" name="Content Placeholder 5"/>
          <p:cNvSpPr>
            <a:spLocks noGrp="1"/>
          </p:cNvSpPr>
          <p:nvPr>
            <p:ph sz="quarter" idx="4"/>
          </p:nvPr>
        </p:nvSpPr>
        <p:spPr>
          <a:xfrm>
            <a:off x="4645026" y="2174875"/>
            <a:ext cx="4041776" cy="3951288"/>
          </a:xfrm>
        </p:spPr>
        <p:txBody>
          <a:bodyPr/>
          <a:lstStyle>
            <a:lvl1pPr>
              <a:defRPr sz="1680"/>
            </a:lvl1pPr>
            <a:lvl2pPr>
              <a:defRPr sz="1400"/>
            </a:lvl2pPr>
            <a:lvl3pPr>
              <a:defRPr sz="1260"/>
            </a:lvl3pPr>
            <a:lvl4pPr>
              <a:defRPr sz="1120"/>
            </a:lvl4pPr>
            <a:lvl5pPr>
              <a:defRPr sz="1120"/>
            </a:lvl5pPr>
            <a:lvl6pPr>
              <a:defRPr sz="1120"/>
            </a:lvl6pPr>
            <a:lvl7pPr>
              <a:defRPr sz="1120"/>
            </a:lvl7pPr>
            <a:lvl8pPr>
              <a:defRPr sz="1120"/>
            </a:lvl8pPr>
            <a:lvl9pPr>
              <a:defRPr sz="1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400" b="1"/>
            </a:lvl1pPr>
          </a:lstStyle>
          <a:p>
            <a:r>
              <a:rPr lang="en-US"/>
              <a:t>Click to edit Master title style</a:t>
            </a:r>
          </a:p>
        </p:txBody>
      </p:sp>
      <p:sp>
        <p:nvSpPr>
          <p:cNvPr id="3" name="Content Placeholder 2"/>
          <p:cNvSpPr>
            <a:spLocks noGrp="1"/>
          </p:cNvSpPr>
          <p:nvPr>
            <p:ph idx="1"/>
          </p:nvPr>
        </p:nvSpPr>
        <p:spPr>
          <a:xfrm>
            <a:off x="3575051" y="273051"/>
            <a:ext cx="5111750" cy="5853113"/>
          </a:xfrm>
        </p:spPr>
        <p:txBody>
          <a:bodyPr/>
          <a:lstStyle>
            <a:lvl1pPr>
              <a:defRPr sz="2240"/>
            </a:lvl1pPr>
            <a:lvl2pPr>
              <a:defRPr sz="1960"/>
            </a:lvl2pPr>
            <a:lvl3pPr>
              <a:defRPr sz="168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1"/>
            <a:ext cx="3008313" cy="4691063"/>
          </a:xfrm>
        </p:spPr>
        <p:txBody>
          <a:bodyPr/>
          <a:lstStyle>
            <a:lvl1pPr marL="0" indent="0">
              <a:buNone/>
              <a:defRPr sz="980"/>
            </a:lvl1pPr>
            <a:lvl2pPr marL="320040" indent="0">
              <a:buNone/>
              <a:defRPr sz="840"/>
            </a:lvl2pPr>
            <a:lvl3pPr marL="640080" indent="0">
              <a:buNone/>
              <a:defRPr sz="700"/>
            </a:lvl3pPr>
            <a:lvl4pPr marL="960120" indent="0">
              <a:buNone/>
              <a:defRPr sz="630"/>
            </a:lvl4pPr>
            <a:lvl5pPr marL="1280160" indent="0">
              <a:buNone/>
              <a:defRPr sz="630"/>
            </a:lvl5pPr>
            <a:lvl6pPr marL="1600200" indent="0">
              <a:buNone/>
              <a:defRPr sz="630"/>
            </a:lvl6pPr>
            <a:lvl7pPr marL="1920240" indent="0">
              <a:buNone/>
              <a:defRPr sz="630"/>
            </a:lvl7pPr>
            <a:lvl8pPr marL="2240280" indent="0">
              <a:buNone/>
              <a:defRPr sz="630"/>
            </a:lvl8pPr>
            <a:lvl9pPr marL="2560320" indent="0">
              <a:buNone/>
              <a:defRPr sz="63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9" y="4800600"/>
            <a:ext cx="5486400" cy="566738"/>
          </a:xfrm>
        </p:spPr>
        <p:txBody>
          <a:bodyPr anchor="b"/>
          <a:lstStyle>
            <a:lvl1pPr algn="l">
              <a:defRPr sz="1400" b="1"/>
            </a:lvl1pPr>
          </a:lstStyle>
          <a:p>
            <a:r>
              <a:rPr lang="en-US"/>
              <a:t>Click to edit Master title style</a:t>
            </a:r>
          </a:p>
        </p:txBody>
      </p:sp>
      <p:sp>
        <p:nvSpPr>
          <p:cNvPr id="3" name="Picture Placeholder 2"/>
          <p:cNvSpPr>
            <a:spLocks noGrp="1"/>
          </p:cNvSpPr>
          <p:nvPr>
            <p:ph type="pic" idx="1"/>
          </p:nvPr>
        </p:nvSpPr>
        <p:spPr>
          <a:xfrm>
            <a:off x="1792289" y="612775"/>
            <a:ext cx="5486400" cy="4114800"/>
          </a:xfrm>
        </p:spPr>
        <p:txBody>
          <a:bodyPr/>
          <a:lstStyle>
            <a:lvl1pPr marL="0" indent="0">
              <a:buNone/>
              <a:defRPr sz="2240"/>
            </a:lvl1pPr>
            <a:lvl2pPr marL="320040" indent="0">
              <a:buNone/>
              <a:defRPr sz="1960"/>
            </a:lvl2pPr>
            <a:lvl3pPr marL="640080" indent="0">
              <a:buNone/>
              <a:defRPr sz="1680"/>
            </a:lvl3pPr>
            <a:lvl4pPr marL="960120" indent="0">
              <a:buNone/>
              <a:defRPr sz="1400"/>
            </a:lvl4pPr>
            <a:lvl5pPr marL="1280160" indent="0">
              <a:buNone/>
              <a:defRPr sz="1400"/>
            </a:lvl5pPr>
            <a:lvl6pPr marL="1600200" indent="0">
              <a:buNone/>
              <a:defRPr sz="1400"/>
            </a:lvl6pPr>
            <a:lvl7pPr marL="1920240" indent="0">
              <a:buNone/>
              <a:defRPr sz="1400"/>
            </a:lvl7pPr>
            <a:lvl8pPr marL="2240280" indent="0">
              <a:buNone/>
              <a:defRPr sz="1400"/>
            </a:lvl8pPr>
            <a:lvl9pPr marL="2560320" indent="0">
              <a:buNone/>
              <a:defRPr sz="1400"/>
            </a:lvl9pPr>
          </a:lstStyle>
          <a:p>
            <a:endParaRPr lang="en-US"/>
          </a:p>
        </p:txBody>
      </p:sp>
      <p:sp>
        <p:nvSpPr>
          <p:cNvPr id="4" name="Text Placeholder 3"/>
          <p:cNvSpPr>
            <a:spLocks noGrp="1"/>
          </p:cNvSpPr>
          <p:nvPr>
            <p:ph type="body" sz="half" idx="2"/>
          </p:nvPr>
        </p:nvSpPr>
        <p:spPr>
          <a:xfrm>
            <a:off x="1792289" y="5367338"/>
            <a:ext cx="5486400" cy="804863"/>
          </a:xfrm>
        </p:spPr>
        <p:txBody>
          <a:bodyPr/>
          <a:lstStyle>
            <a:lvl1pPr marL="0" indent="0">
              <a:buNone/>
              <a:defRPr sz="980"/>
            </a:lvl1pPr>
            <a:lvl2pPr marL="320040" indent="0">
              <a:buNone/>
              <a:defRPr sz="840"/>
            </a:lvl2pPr>
            <a:lvl3pPr marL="640080" indent="0">
              <a:buNone/>
              <a:defRPr sz="700"/>
            </a:lvl3pPr>
            <a:lvl4pPr marL="960120" indent="0">
              <a:buNone/>
              <a:defRPr sz="630"/>
            </a:lvl4pPr>
            <a:lvl5pPr marL="1280160" indent="0">
              <a:buNone/>
              <a:defRPr sz="630"/>
            </a:lvl5pPr>
            <a:lvl6pPr marL="1600200" indent="0">
              <a:buNone/>
              <a:defRPr sz="630"/>
            </a:lvl6pPr>
            <a:lvl7pPr marL="1920240" indent="0">
              <a:buNone/>
              <a:defRPr sz="630"/>
            </a:lvl7pPr>
            <a:lvl8pPr marL="2240280" indent="0">
              <a:buNone/>
              <a:defRPr sz="630"/>
            </a:lvl8pPr>
            <a:lvl9pPr marL="2560320" indent="0">
              <a:buNone/>
              <a:defRPr sz="63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28113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39602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62630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75095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95735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44346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91351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1274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65903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386633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493085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8761E-8CB5-F07E-FD88-946636E4A5F6}"/>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GB"/>
          </a:p>
        </p:txBody>
      </p:sp>
      <p:sp>
        <p:nvSpPr>
          <p:cNvPr id="3" name="Subtitle 2">
            <a:extLst>
              <a:ext uri="{FF2B5EF4-FFF2-40B4-BE49-F238E27FC236}">
                <a16:creationId xmlns:a16="http://schemas.microsoft.com/office/drawing/2014/main" id="{C326CC58-B842-EAC3-A657-E35CB741008F}"/>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BDCD40F-D9DC-0294-DFE7-B69093DE2A7F}"/>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5" name="Footer Placeholder 4">
            <a:extLst>
              <a:ext uri="{FF2B5EF4-FFF2-40B4-BE49-F238E27FC236}">
                <a16:creationId xmlns:a16="http://schemas.microsoft.com/office/drawing/2014/main" id="{B517E284-2F5B-F3DB-604E-54ACBFCC2C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B4CCFA-C0A1-D04F-D29D-ED7B7AA6B3BA}"/>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77389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16E25-787D-1166-90E9-44F6585762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846C8D9-0C61-04C2-A91F-0F569B23CF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3975C6-D46A-8F2D-A5B3-9B1EB1A291AE}"/>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5" name="Footer Placeholder 4">
            <a:extLst>
              <a:ext uri="{FF2B5EF4-FFF2-40B4-BE49-F238E27FC236}">
                <a16:creationId xmlns:a16="http://schemas.microsoft.com/office/drawing/2014/main" id="{FD635A41-0861-352C-711C-FB45235E0E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BB44B1-269E-4E0F-F5A5-6AF502371D59}"/>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36268754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C3497-E087-E36E-F81B-A1DE813B9BE2}"/>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540B120-7088-E5B5-3C2E-867B785A8DCD}"/>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84F559A-DF49-51E1-6BF9-A647BFF811DA}"/>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5" name="Footer Placeholder 4">
            <a:extLst>
              <a:ext uri="{FF2B5EF4-FFF2-40B4-BE49-F238E27FC236}">
                <a16:creationId xmlns:a16="http://schemas.microsoft.com/office/drawing/2014/main" id="{747935B3-5CE4-E97C-6237-4D564026B71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954F4B-0723-A802-89AD-9708B5258F96}"/>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3694278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FA20F-7F8A-59CD-51B3-506E319905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20D1CE-3649-89F8-BB6E-9711C36D41C9}"/>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DBE6C22-3A33-6EEC-A117-F41DB8936D86}"/>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4EF2DEA-FA19-A3A7-F63A-5B86C4F7D59D}"/>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6" name="Footer Placeholder 5">
            <a:extLst>
              <a:ext uri="{FF2B5EF4-FFF2-40B4-BE49-F238E27FC236}">
                <a16:creationId xmlns:a16="http://schemas.microsoft.com/office/drawing/2014/main" id="{A5BB7EF0-9F50-34F1-84AE-EED633C0DF5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EBA5C2-4DD1-587C-F07F-9259BA8CDE11}"/>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39355299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6E06D-CEF9-1F95-F604-8A3475CFE0BA}"/>
              </a:ext>
            </a:extLst>
          </p:cNvPr>
          <p:cNvSpPr>
            <a:spLocks noGrp="1"/>
          </p:cNvSpPr>
          <p:nvPr>
            <p:ph type="title"/>
          </p:nvPr>
        </p:nvSpPr>
        <p:spPr>
          <a:xfrm>
            <a:off x="1259682" y="547688"/>
            <a:ext cx="15773400" cy="1988345"/>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DD43939-8AAC-03E0-91F3-7070E53A3797}"/>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388C1C40-DDFA-D92D-D4C9-9243801541E8}"/>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D98C8D9-2401-E145-BFBE-B298F191315C}"/>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F7B28954-BEA0-48BC-98A6-7AACCB70FC1E}"/>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22E3201-CCA9-D8E4-6980-BB42FA1139A6}"/>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8" name="Footer Placeholder 7">
            <a:extLst>
              <a:ext uri="{FF2B5EF4-FFF2-40B4-BE49-F238E27FC236}">
                <a16:creationId xmlns:a16="http://schemas.microsoft.com/office/drawing/2014/main" id="{D676C475-984F-6BCD-16FC-62589322184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ADA6EF1-AF92-E11D-896F-7C3BC43F3D69}"/>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23749194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D0BD9-7B15-83D9-DD76-4E3E498D2D9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4AE5075-9243-5B1D-77DC-D845FCBDD402}"/>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4" name="Footer Placeholder 3">
            <a:extLst>
              <a:ext uri="{FF2B5EF4-FFF2-40B4-BE49-F238E27FC236}">
                <a16:creationId xmlns:a16="http://schemas.microsoft.com/office/drawing/2014/main" id="{76179955-D947-721A-57ED-4D23A560EDC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8D9A393-C338-C84B-44E7-1A865BFAEFE3}"/>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18087197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DC945-7511-4AC1-B59A-D986F6079227}"/>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3" name="Footer Placeholder 2">
            <a:extLst>
              <a:ext uri="{FF2B5EF4-FFF2-40B4-BE49-F238E27FC236}">
                <a16:creationId xmlns:a16="http://schemas.microsoft.com/office/drawing/2014/main" id="{4A9BC03F-32F2-C0FF-8C45-A069D30A12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3AFFB6A-8B09-B9BF-6984-A7BE268D8EEA}"/>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18226379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1081B-43FB-3D2A-D97A-2DBBA79601A3}"/>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287E566-04D9-9696-F69B-19252E40CB6C}"/>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601A589-ECD1-AC19-F67E-1DE37FF66EBC}"/>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42047245-C4BB-D127-10F2-A13F89FE907C}"/>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6" name="Footer Placeholder 5">
            <a:extLst>
              <a:ext uri="{FF2B5EF4-FFF2-40B4-BE49-F238E27FC236}">
                <a16:creationId xmlns:a16="http://schemas.microsoft.com/office/drawing/2014/main" id="{DBB50972-96CC-7C9F-6646-8F460685979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4DE629C-3846-A460-2FB3-30AA60456342}"/>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40614511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2A328-D224-49D3-8E77-22AAD5C9FC99}"/>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6B1C614-FA84-B864-B792-3443BEDD2AAB}"/>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GB"/>
          </a:p>
        </p:txBody>
      </p:sp>
      <p:sp>
        <p:nvSpPr>
          <p:cNvPr id="4" name="Text Placeholder 3">
            <a:extLst>
              <a:ext uri="{FF2B5EF4-FFF2-40B4-BE49-F238E27FC236}">
                <a16:creationId xmlns:a16="http://schemas.microsoft.com/office/drawing/2014/main" id="{B6557C0C-2846-D917-FDBC-C3C07A54B146}"/>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6960F986-8D34-0F1F-2008-A8C1BEA1A59D}"/>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6" name="Footer Placeholder 5">
            <a:extLst>
              <a:ext uri="{FF2B5EF4-FFF2-40B4-BE49-F238E27FC236}">
                <a16:creationId xmlns:a16="http://schemas.microsoft.com/office/drawing/2014/main" id="{C29D38F3-344B-BF58-03F6-C85A0276D17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19A1D99-59EF-1DFD-C59A-11A103EF581B}"/>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32196564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A2867-DC97-D982-3644-4C218C9E70E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B56EFF-F45B-A26E-FD14-C3EA1FB951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961482-155C-8BC1-34C8-FECC6F034CFA}"/>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5" name="Footer Placeholder 4">
            <a:extLst>
              <a:ext uri="{FF2B5EF4-FFF2-40B4-BE49-F238E27FC236}">
                <a16:creationId xmlns:a16="http://schemas.microsoft.com/office/drawing/2014/main" id="{57B3F172-FE22-6DBD-BFB9-B4FC672A3A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40B1105-8EF3-C7E6-AE86-4B6E33F1BD8F}"/>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25110149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FEF696-2C1F-2B4F-5C7E-D91A181398F9}"/>
              </a:ext>
            </a:extLst>
          </p:cNvPr>
          <p:cNvSpPr>
            <a:spLocks noGrp="1"/>
          </p:cNvSpPr>
          <p:nvPr>
            <p:ph type="title" orient="vert"/>
          </p:nvPr>
        </p:nvSpPr>
        <p:spPr>
          <a:xfrm>
            <a:off x="13087350" y="547688"/>
            <a:ext cx="3943350" cy="8717757"/>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23DBDD4-47A5-A130-E00B-CF720395A85A}"/>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31BF3D-AA56-1FA0-AB59-B010BFE7AD53}"/>
              </a:ext>
            </a:extLst>
          </p:cNvPr>
          <p:cNvSpPr>
            <a:spLocks noGrp="1"/>
          </p:cNvSpPr>
          <p:nvPr>
            <p:ph type="dt" sz="half" idx="10"/>
          </p:nvPr>
        </p:nvSpPr>
        <p:spPr/>
        <p:txBody>
          <a:bodyPr/>
          <a:lstStyle/>
          <a:p>
            <a:fld id="{C49472BF-ACAB-4FB1-A361-662E15F7CEA7}" type="datetimeFigureOut">
              <a:rPr lang="en-GB" smtClean="0"/>
              <a:t>24/09/2026</a:t>
            </a:fld>
            <a:endParaRPr lang="en-GB"/>
          </a:p>
        </p:txBody>
      </p:sp>
      <p:sp>
        <p:nvSpPr>
          <p:cNvPr id="5" name="Footer Placeholder 4">
            <a:extLst>
              <a:ext uri="{FF2B5EF4-FFF2-40B4-BE49-F238E27FC236}">
                <a16:creationId xmlns:a16="http://schemas.microsoft.com/office/drawing/2014/main" id="{A7D4854E-0670-9B37-DEDB-46F78FB29F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A05CB7-2DED-F4CD-36CC-59800A9B85AD}"/>
              </a:ext>
            </a:extLst>
          </p:cNvPr>
          <p:cNvSpPr>
            <a:spLocks noGrp="1"/>
          </p:cNvSpPr>
          <p:nvPr>
            <p:ph type="sldNum" sz="quarter" idx="12"/>
          </p:nvPr>
        </p:nvSpPr>
        <p:spPr/>
        <p:txBody>
          <a:bodyPr/>
          <a:lstStyle/>
          <a:p>
            <a:fld id="{E7B9B981-620B-46A3-85FC-DC1FC0D40CF4}" type="slidenum">
              <a:rPr lang="en-GB" smtClean="0"/>
              <a:t>‹#›</a:t>
            </a:fld>
            <a:endParaRPr lang="en-GB"/>
          </a:p>
        </p:txBody>
      </p:sp>
    </p:spTree>
    <p:extLst>
      <p:ext uri="{BB962C8B-B14F-4D97-AF65-F5344CB8AC3E}">
        <p14:creationId xmlns:p14="http://schemas.microsoft.com/office/powerpoint/2010/main" val="1430918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4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84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84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0080" rtl="0" eaLnBrk="1" latinLnBrk="0" hangingPunct="1">
        <a:spcBef>
          <a:spcPct val="0"/>
        </a:spcBef>
        <a:buNone/>
        <a:defRPr sz="3080" kern="1200">
          <a:solidFill>
            <a:schemeClr val="tx1"/>
          </a:solidFill>
          <a:latin typeface="+mj-lt"/>
          <a:ea typeface="+mj-ea"/>
          <a:cs typeface="+mj-cs"/>
        </a:defRPr>
      </a:lvl1pPr>
    </p:titleStyle>
    <p:bodyStyle>
      <a:lvl1pPr marL="240030" indent="-240030" algn="l" defTabSz="640080" rtl="0" eaLnBrk="1" latinLnBrk="0" hangingPunct="1">
        <a:spcBef>
          <a:spcPct val="20000"/>
        </a:spcBef>
        <a:buFont typeface="Arial" pitchFamily="34" charset="0"/>
        <a:buChar char="•"/>
        <a:defRPr sz="2240" kern="1200">
          <a:solidFill>
            <a:schemeClr val="tx1"/>
          </a:solidFill>
          <a:latin typeface="+mn-lt"/>
          <a:ea typeface="+mn-ea"/>
          <a:cs typeface="+mn-cs"/>
        </a:defRPr>
      </a:lvl1pPr>
      <a:lvl2pPr marL="520065" indent="-200025" algn="l" defTabSz="640080" rtl="0" eaLnBrk="1" latinLnBrk="0" hangingPunct="1">
        <a:spcBef>
          <a:spcPct val="20000"/>
        </a:spcBef>
        <a:buFont typeface="Arial" pitchFamily="34" charset="0"/>
        <a:buChar char="–"/>
        <a:defRPr sz="1960" kern="1200">
          <a:solidFill>
            <a:schemeClr val="tx1"/>
          </a:solidFill>
          <a:latin typeface="+mn-lt"/>
          <a:ea typeface="+mn-ea"/>
          <a:cs typeface="+mn-cs"/>
        </a:defRPr>
      </a:lvl2pPr>
      <a:lvl3pPr marL="800100" indent="-160020" algn="l" defTabSz="640080" rtl="0" eaLnBrk="1" latinLnBrk="0" hangingPunct="1">
        <a:spcBef>
          <a:spcPct val="20000"/>
        </a:spcBef>
        <a:buFont typeface="Arial" pitchFamily="34" charset="0"/>
        <a:buChar char="•"/>
        <a:defRPr sz="1680" kern="1200">
          <a:solidFill>
            <a:schemeClr val="tx1"/>
          </a:solidFill>
          <a:latin typeface="+mn-lt"/>
          <a:ea typeface="+mn-ea"/>
          <a:cs typeface="+mn-cs"/>
        </a:defRPr>
      </a:lvl3pPr>
      <a:lvl4pPr marL="11201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4pPr>
      <a:lvl5pPr marL="144018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5pPr>
      <a:lvl6pPr marL="176022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6pPr>
      <a:lvl7pPr marL="208026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7pPr>
      <a:lvl8pPr marL="240030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8pPr>
      <a:lvl9pPr marL="2720340" indent="-160020" algn="l" defTabSz="640080" rtl="0" eaLnBrk="1" latinLnBrk="0" hangingPunct="1">
        <a:spcBef>
          <a:spcPct val="20000"/>
        </a:spcBef>
        <a:buFont typeface="Arial" pitchFamily="34" charset="0"/>
        <a:buChar char="•"/>
        <a:defRPr sz="1400" kern="1200">
          <a:solidFill>
            <a:schemeClr val="tx1"/>
          </a:solidFill>
          <a:latin typeface="+mn-lt"/>
          <a:ea typeface="+mn-ea"/>
          <a:cs typeface="+mn-cs"/>
        </a:defRPr>
      </a:lvl9pPr>
    </p:bodyStyle>
    <p:otherStyle>
      <a:defPPr>
        <a:defRPr lang="en-US"/>
      </a:defPPr>
      <a:lvl1pPr marL="0" algn="l" defTabSz="640080" rtl="0" eaLnBrk="1" latinLnBrk="0" hangingPunct="1">
        <a:defRPr sz="1260" kern="1200">
          <a:solidFill>
            <a:schemeClr val="tx1"/>
          </a:solidFill>
          <a:latin typeface="+mn-lt"/>
          <a:ea typeface="+mn-ea"/>
          <a:cs typeface="+mn-cs"/>
        </a:defRPr>
      </a:lvl1pPr>
      <a:lvl2pPr marL="320040" algn="l" defTabSz="640080" rtl="0" eaLnBrk="1" latinLnBrk="0" hangingPunct="1">
        <a:defRPr sz="1260" kern="1200">
          <a:solidFill>
            <a:schemeClr val="tx1"/>
          </a:solidFill>
          <a:latin typeface="+mn-lt"/>
          <a:ea typeface="+mn-ea"/>
          <a:cs typeface="+mn-cs"/>
        </a:defRPr>
      </a:lvl2pPr>
      <a:lvl3pPr marL="640080" algn="l" defTabSz="640080" rtl="0" eaLnBrk="1" latinLnBrk="0" hangingPunct="1">
        <a:defRPr sz="1260" kern="1200">
          <a:solidFill>
            <a:schemeClr val="tx1"/>
          </a:solidFill>
          <a:latin typeface="+mn-lt"/>
          <a:ea typeface="+mn-ea"/>
          <a:cs typeface="+mn-cs"/>
        </a:defRPr>
      </a:lvl3pPr>
      <a:lvl4pPr marL="960120" algn="l" defTabSz="640080" rtl="0" eaLnBrk="1" latinLnBrk="0" hangingPunct="1">
        <a:defRPr sz="1260" kern="1200">
          <a:solidFill>
            <a:schemeClr val="tx1"/>
          </a:solidFill>
          <a:latin typeface="+mn-lt"/>
          <a:ea typeface="+mn-ea"/>
          <a:cs typeface="+mn-cs"/>
        </a:defRPr>
      </a:lvl4pPr>
      <a:lvl5pPr marL="1280160" algn="l" defTabSz="640080" rtl="0" eaLnBrk="1" latinLnBrk="0" hangingPunct="1">
        <a:defRPr sz="1260" kern="1200">
          <a:solidFill>
            <a:schemeClr val="tx1"/>
          </a:solidFill>
          <a:latin typeface="+mn-lt"/>
          <a:ea typeface="+mn-ea"/>
          <a:cs typeface="+mn-cs"/>
        </a:defRPr>
      </a:lvl5pPr>
      <a:lvl6pPr marL="1600200" algn="l" defTabSz="640080" rtl="0" eaLnBrk="1" latinLnBrk="0" hangingPunct="1">
        <a:defRPr sz="1260" kern="1200">
          <a:solidFill>
            <a:schemeClr val="tx1"/>
          </a:solidFill>
          <a:latin typeface="+mn-lt"/>
          <a:ea typeface="+mn-ea"/>
          <a:cs typeface="+mn-cs"/>
        </a:defRPr>
      </a:lvl6pPr>
      <a:lvl7pPr marL="1920240" algn="l" defTabSz="640080" rtl="0" eaLnBrk="1" latinLnBrk="0" hangingPunct="1">
        <a:defRPr sz="1260" kern="1200">
          <a:solidFill>
            <a:schemeClr val="tx1"/>
          </a:solidFill>
          <a:latin typeface="+mn-lt"/>
          <a:ea typeface="+mn-ea"/>
          <a:cs typeface="+mn-cs"/>
        </a:defRPr>
      </a:lvl7pPr>
      <a:lvl8pPr marL="2240280" algn="l" defTabSz="640080" rtl="0" eaLnBrk="1" latinLnBrk="0" hangingPunct="1">
        <a:defRPr sz="1260" kern="1200">
          <a:solidFill>
            <a:schemeClr val="tx1"/>
          </a:solidFill>
          <a:latin typeface="+mn-lt"/>
          <a:ea typeface="+mn-ea"/>
          <a:cs typeface="+mn-cs"/>
        </a:defRPr>
      </a:lvl8pPr>
      <a:lvl9pPr marL="2560320" algn="l" defTabSz="640080" rtl="0" eaLnBrk="1" latinLnBrk="0" hangingPunct="1">
        <a:defRPr sz="12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4419543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253045-B97E-B458-9E78-F7BAC0E6ACF1}"/>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29C02C-427A-392F-43E8-62F09B15D289}"/>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FBC0E7-D1B3-11ED-6442-B15E52218809}"/>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49472BF-ACAB-4FB1-A361-662E15F7CEA7}" type="datetimeFigureOut">
              <a:rPr lang="en-GB" smtClean="0"/>
              <a:t>24/09/2026</a:t>
            </a:fld>
            <a:endParaRPr lang="en-GB"/>
          </a:p>
        </p:txBody>
      </p:sp>
      <p:sp>
        <p:nvSpPr>
          <p:cNvPr id="5" name="Footer Placeholder 4">
            <a:extLst>
              <a:ext uri="{FF2B5EF4-FFF2-40B4-BE49-F238E27FC236}">
                <a16:creationId xmlns:a16="http://schemas.microsoft.com/office/drawing/2014/main" id="{2A192FEF-F7F1-FC8A-9135-9C32FD1F99C7}"/>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87F82A9-0A9B-74B4-14B4-DBFBC1D5473A}"/>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E7B9B981-620B-46A3-85FC-DC1FC0D40CF4}" type="slidenum">
              <a:rPr lang="en-GB" smtClean="0"/>
              <a:t>‹#›</a:t>
            </a:fld>
            <a:endParaRPr lang="en-GB"/>
          </a:p>
        </p:txBody>
      </p:sp>
    </p:spTree>
    <p:extLst>
      <p:ext uri="{BB962C8B-B14F-4D97-AF65-F5344CB8AC3E}">
        <p14:creationId xmlns:p14="http://schemas.microsoft.com/office/powerpoint/2010/main" val="70329528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gov.uk/government/collections/independent-review-of-drugs-by-professor-dame-carol-black" TargetMode="Externa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hyperlink" Target="https://www.gov.uk/government/publications/from-harm-to-hope-a-10-year-drugs-plan-to-cut-crime-and-save-liv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nelsontrust.com/" TargetMode="External"/><Relationship Id="rId2" Type="http://schemas.openxmlformats.org/officeDocument/2006/relationships/hyperlink" Target="https://www.youngglos.org.uk/" TargetMode="Externa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hyperlink" Target="https://www.viaorg.uk/services/gloucestershire/https:/www.nelsontrust.com/" TargetMode="External"/><Relationship Id="rId4" Type="http://schemas.openxmlformats.org/officeDocument/2006/relationships/hyperlink" Target="https://www.emergingfutures.org.uk/wp-content/uploads/2017/11/EF-Impact-Gloucester-08_19-FINAL2.pdf"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2.svg"/><Relationship Id="rId3" Type="http://schemas.openxmlformats.org/officeDocument/2006/relationships/image" Target="../media/image6.svg"/><Relationship Id="rId7" Type="http://schemas.openxmlformats.org/officeDocument/2006/relationships/image" Target="../media/image7.svg"/><Relationship Id="rId12"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chart" Target="../charts/chart3.xml"/><Relationship Id="rId11" Type="http://schemas.openxmlformats.org/officeDocument/2006/relationships/image" Target="../media/image10.svg"/><Relationship Id="rId5" Type="http://schemas.openxmlformats.org/officeDocument/2006/relationships/chart" Target="../charts/chart2.xml"/><Relationship Id="rId15" Type="http://schemas.openxmlformats.org/officeDocument/2006/relationships/chart" Target="../charts/chart5.xml"/><Relationship Id="rId10" Type="http://schemas.openxmlformats.org/officeDocument/2006/relationships/chart" Target="../charts/chart4.xml"/><Relationship Id="rId4" Type="http://schemas.openxmlformats.org/officeDocument/2006/relationships/chart" Target="../charts/chart1.xml"/><Relationship Id="rId9" Type="http://schemas.openxmlformats.org/officeDocument/2006/relationships/image" Target="../media/image9.svg"/><Relationship Id="rId1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hyperlink" Target="https://www.gov.uk/government/statistics/substance-misuse-treatment-for-adults-statistics-2024-to-2025/adult-substance-misuse-treatment-statistics-2024-to-2025-report" TargetMode="External"/><Relationship Id="rId2" Type="http://schemas.openxmlformats.org/officeDocument/2006/relationships/hyperlink" Target="https://www.ons.gov.uk/peoplepopulationandcommunity/crimeandjustice/articles/drugmisuseinenglandandwales/yearendingmarch2025" TargetMode="Externa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hyperlink" Target="https://www.gov.uk/government/publications/understanding-organised-crime-estimating-the-scale-and-the-social-and-economic-costs" TargetMode="External"/><Relationship Id="rId4" Type="http://schemas.openxmlformats.org/officeDocument/2006/relationships/hyperlink" Target="https://www.ons.gov.uk/peoplepopulationandcommunity/birthsdeathsandmarriages/deaths/bulletins/deathsrelatedtodrugpoisoninginenglandandwales/2024registrations"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fingertips.phe.org.uk/search/alcohol#page/4/gid/8000063/pat/15/ati/502/are/E10000013/iid/90929/age/1/sex/4/cat/-1/ctp/-1/yrr/1/cid/4/tbm/1/page-options/car-do-0" TargetMode="External"/><Relationship Id="rId2" Type="http://schemas.openxmlformats.org/officeDocument/2006/relationships/hyperlink" Target="https://digital.nhs.uk/data-and-information/publications/statistical/statistics-on-alcohol/2020/part-1" TargetMode="Externa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hyperlink" Target="https://www.gov.uk/government/publications/opiate-and-crack-cocaine-use-prevalence-estimates-2022-to-2023" TargetMode="External"/><Relationship Id="rId4" Type="http://schemas.openxmlformats.org/officeDocument/2006/relationships/hyperlink" Target="https://www.ons.gov.uk/peoplepopulationandcommunity/crimeandjustice/articles/drugmisuseinenglandandwales/latest"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NDTMS.%20Adult%20Quarterly%20Activity%20Partnership%20Report%20CDSP." TargetMode="External"/><Relationship Id="rId2" Type="http://schemas.openxmlformats.org/officeDocument/2006/relationships/hyperlink" Target="NDTMS.%20Treatment%20and%20recovery%20unmet%20need%20toolkit" TargetMode="Externa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hyperlink" Target="Office%20for%20National%20Statistics.%20Census%202021:%20Ethnic%20group" TargetMode="Externa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7" Type="http://schemas.openxmlformats.org/officeDocument/2006/relationships/image" Target="../media/image11.sv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10.svg"/><Relationship Id="rId5" Type="http://schemas.openxmlformats.org/officeDocument/2006/relationships/chart" Target="../charts/chart8.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19.%09%20%20OHID%20Fingertips.%20Public%20Health%20Profiles" TargetMode="Externa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19.svg"/><Relationship Id="rId4" Type="http://schemas.openxmlformats.org/officeDocument/2006/relationships/image" Target="../media/image18.sv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hyperlink" Target="https://www.ons.gov.uk/peoplepopulationandcommunity/crimeandjustice/datasets/drugmisuseinenglandandwalesappendixtable" TargetMode="External"/><Relationship Id="rId2" Type="http://schemas.openxmlformats.org/officeDocument/2006/relationships/image" Target="../media/image20.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hyperlink" Target="NDTMS.%20Local%20Outcomes%20Framework." TargetMode="External"/><Relationship Id="rId2" Type="http://schemas.openxmlformats.org/officeDocument/2006/relationships/hyperlink" Target="https://www.gov.uk/government/publications/opiate-and-crack-cocaine-use-prevalence-estimates-2022-to-2023" TargetMode="Externa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hyperlink" Target="Hospital%20Episodes%20Statistics.%20Admitted%20Patient%20Car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hyperlink" Target="NDTMS.%20Treatment%20and%20recovery%20unmet%20need%20toolkit" TargetMode="External"/><Relationship Id="rId2" Type="http://schemas.openxmlformats.org/officeDocument/2006/relationships/image" Target="../media/image26.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hyperlink" Target="#_ednref1"/><Relationship Id="rId2" Type="http://schemas.openxmlformats.org/officeDocument/2006/relationships/hyperlink" Target="Gloucestershire%20VIA.%20Drug%20and%20Alcohol%20Treatment%20Population%20broken%20down%20by%20Gloucestershire%20district,%202024-25." TargetMode="Externa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NDTMS.%20Local%20outcomes%20framework" TargetMode="Externa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hyperlink" Target="Co-occurring%20mental%20health%20and%20substance%20use%20delivery%20framework%20-%20GOV.UK" TargetMode="External"/><Relationship Id="rId2" Type="http://schemas.openxmlformats.org/officeDocument/2006/relationships/hyperlink" Target="https://www.cam.ac.uk/research/news/substance-use-disorders-linked-to-poor-health-outcomes-in-wide-range-of-physical-health-conditions" TargetMode="Externa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37.xml.rels><?xml version="1.0" encoding="UTF-8" standalone="yes"?>
<Relationships xmlns="http://schemas.openxmlformats.org/package/2006/relationships"><Relationship Id="rId8" Type="http://schemas.openxmlformats.org/officeDocument/2006/relationships/hyperlink" Target="Hospital%20Episodes%20Statistics" TargetMode="External"/><Relationship Id="rId3" Type="http://schemas.openxmlformats.org/officeDocument/2006/relationships/hyperlink" Target="Adult%20substance%20misuse%20treatment%20statistics%202024%20to%202025:%20report%20-%20GOV.UK" TargetMode="External"/><Relationship Id="rId7" Type="http://schemas.openxmlformats.org/officeDocument/2006/relationships/hyperlink" Target="NDTMS.%20New%20Community%20Adult%20Partnership%20Activity%20Report%20Beta" TargetMode="External"/><Relationship Id="rId2" Type="http://schemas.openxmlformats.org/officeDocument/2006/relationships/hyperlink" Target="Co-occurring%20mental%20health%20and%20substance%20use%20delivery%20framework%20-%20GOV.UK" TargetMode="External"/><Relationship Id="rId1" Type="http://schemas.openxmlformats.org/officeDocument/2006/relationships/slideLayout" Target="../slideLayouts/slideLayout18.xml"/><Relationship Id="rId6" Type="http://schemas.openxmlformats.org/officeDocument/2006/relationships/hyperlink" Target="https://fingertips.phe.org.uk/search/mental%20health#page/4/gid/1/pat/15/ati/502/are/E10000013/iid/94199/age/1/sex/4/cat/-1/ctp/-1/yrr/1/cid/4/tbm/1" TargetMode="External"/><Relationship Id="rId5" Type="http://schemas.openxmlformats.org/officeDocument/2006/relationships/hyperlink" Target="OHID%20Fingertips,%20Public%20Health%20Outcomes%20framework." TargetMode="External"/><Relationship Id="rId4" Type="http://schemas.openxmlformats.org/officeDocument/2006/relationships/hyperlink" Target="NDTMS.%20Local%20Outcomes%20Framework." TargetMode="External"/><Relationship Id="rId9"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app.powerbi.com/view?r=eyJrIjoiZGJkNzNkNDctNWVhYi00MGM5LWI1ZWQtM2YwYTVkYzExMDM4IiwidCI6ImVlNGUxNDk5LTRhMzUtNGIyZS1hZDQ3LTVmM2NmOWRlODY2NiIsImMiOjh9" TargetMode="Externa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hyperlink" Target="OHID%20Fingertips." TargetMode="External"/><Relationship Id="rId2" Type="http://schemas.openxmlformats.org/officeDocument/2006/relationships/image" Target="../media/image31.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hyperlink" Target="NDTMS.%20Adult%20Quarterly%20Activity%20Partnership%20Report%20CDSP"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gov.uk/government/publications/independent-review-of-drugs-by-dame-carol-black-government-response" TargetMode="External"/><Relationship Id="rId2" Type="http://schemas.openxmlformats.org/officeDocument/2006/relationships/image" Target="../media/image34.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hyperlink" Target="https://fingertips.phe.org.uk/profile/local-alcohol-profiles" TargetMode="External"/><Relationship Id="rId2" Type="http://schemas.openxmlformats.org/officeDocument/2006/relationships/image" Target="../media/image35.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hyperlink" Target="https://apps.who.int/iris/bitstream/handle/10665/326375/9789289000284-eng.pdf?sequence=1&amp;isAllowed=y" TargetMode="External"/><Relationship Id="rId2" Type="http://schemas.openxmlformats.org/officeDocument/2006/relationships/hyperlink" Target="https://doi.org/10.1186/1741-7015-12-72" TargetMode="External"/><Relationship Id="rId1" Type="http://schemas.openxmlformats.org/officeDocument/2006/relationships/slideLayout" Target="../slideLayouts/slideLayout18.xml"/><Relationship Id="rId6" Type="http://schemas.openxmlformats.org/officeDocument/2006/relationships/image" Target="../media/image3.png"/><Relationship Id="rId5" Type="http://schemas.openxmlformats.org/officeDocument/2006/relationships/hyperlink" Target="https://assets.publishing.service.gov.uk/government/uploads/system/uploads/attachment_data/file/733108/alcohol_public_health_burden_evidence_review_update_2018.pdf" TargetMode="External"/><Relationship Id="rId4" Type="http://schemas.openxmlformats.org/officeDocument/2006/relationships/hyperlink" Target="aces-2024-v21.pdf"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chart" Target="../charts/chart13.xml"/><Relationship Id="rId7" Type="http://schemas.openxmlformats.org/officeDocument/2006/relationships/image" Target="../media/image10.sv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sv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svg"/><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svg"/><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svg"/><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svg"/><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svg"/><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58.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4.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8.xml.rels><?xml version="1.0" encoding="UTF-8" standalone="yes"?>
<Relationships xmlns="http://schemas.openxmlformats.org/package/2006/relationships"><Relationship Id="rId8" Type="http://schemas.openxmlformats.org/officeDocument/2006/relationships/hyperlink" Target="https://www.ons.gov.uk/peoplepopulationandcommunity/birthsdeathsandmarriages/deaths/bulletins/deathsrelatedtodrugpoisoninginenglandandwales/2024registrations" TargetMode="External"/><Relationship Id="rId13" Type="http://schemas.openxmlformats.org/officeDocument/2006/relationships/hyperlink" Target="https://www.ons.gov.uk/peoplepopulationandcommunity/crimeandjustice/articles/drugmisuseinenglandandwales/latest" TargetMode="External"/><Relationship Id="rId3" Type="http://schemas.openxmlformats.org/officeDocument/2006/relationships/hyperlink" Target="https://www.youngglos.org.uk/" TargetMode="External"/><Relationship Id="rId7" Type="http://schemas.openxmlformats.org/officeDocument/2006/relationships/hyperlink" Target="https://www.gov.uk/government/publications/understanding-organised-crime-estimating-the-scale-and-the-social-and-economic-costs" TargetMode="External"/><Relationship Id="rId12" Type="http://schemas.openxmlformats.org/officeDocument/2006/relationships/hyperlink" Target="https://fingertips.phe.org.uk/search/alcohol#page/4/gid/8000063/pat/15/ati/502/are/E10000013/iid/90929/age/1/sex/4/cat/-1/ctp/-1/yrr/1/cid/4/tbm/1/page-options/car-do-0" TargetMode="External"/><Relationship Id="rId2" Type="http://schemas.openxmlformats.org/officeDocument/2006/relationships/hyperlink" Target="https://www.gov.uk/government/collections/independent-review-of-drugs-by-professor-dame-carol-black" TargetMode="External"/><Relationship Id="rId1" Type="http://schemas.openxmlformats.org/officeDocument/2006/relationships/slideLayout" Target="../slideLayouts/slideLayout18.xml"/><Relationship Id="rId6" Type="http://schemas.openxmlformats.org/officeDocument/2006/relationships/hyperlink" Target="https://www.viaorg.uk/services/gloucestershire/https:/www.nelsontrust.com/" TargetMode="External"/><Relationship Id="rId11" Type="http://schemas.openxmlformats.org/officeDocument/2006/relationships/hyperlink" Target="https://digital.nhs.uk/data-and-information/publications/statistical/statistics-on-alcohol/2020/part-1" TargetMode="External"/><Relationship Id="rId5" Type="http://schemas.openxmlformats.org/officeDocument/2006/relationships/hyperlink" Target="https://www.emergingfutures.org.uk/wp-content/uploads/2017/11/EF-Impact-Gloucester-08_19-FINAL2.pdf" TargetMode="External"/><Relationship Id="rId15" Type="http://schemas.openxmlformats.org/officeDocument/2006/relationships/image" Target="../media/image3.png"/><Relationship Id="rId10" Type="http://schemas.openxmlformats.org/officeDocument/2006/relationships/hyperlink" Target="https://www.gov.uk/government/statistics/substance-misuse-treatment-for-adults-statistics-2024-to-2025/adult-substance-misuse-treatment-statistics-2024-to-2025-report" TargetMode="External"/><Relationship Id="rId4" Type="http://schemas.openxmlformats.org/officeDocument/2006/relationships/hyperlink" Target="https://www.nelsontrust.com/" TargetMode="External"/><Relationship Id="rId9" Type="http://schemas.openxmlformats.org/officeDocument/2006/relationships/hyperlink" Target="https://www.ons.gov.uk/peoplepopulationandcommunity/crimeandjustice/articles/drugmisuseinenglandandwales/yearendingmarch2025" TargetMode="External"/><Relationship Id="rId14" Type="http://schemas.openxmlformats.org/officeDocument/2006/relationships/hyperlink" Target="https://www.gov.uk/government/publications/opiate-and-crack-cocaine-use-prevalence-estimates-2022-to-2023" TargetMode="External"/></Relationships>
</file>

<file path=ppt/slides/_rels/slide69.xml.rels><?xml version="1.0" encoding="UTF-8" standalone="yes"?>
<Relationships xmlns="http://schemas.openxmlformats.org/package/2006/relationships"><Relationship Id="rId8" Type="http://schemas.openxmlformats.org/officeDocument/2006/relationships/hyperlink" Target="https://www.gov.uk/government/statistics/substance-misuse-treatment-for-adults-statistics-2024-to-2025/adult-substance-misuse-treatment-statistics-2024-to-2025-report#mentalhealth" TargetMode="External"/><Relationship Id="rId3" Type="http://schemas.openxmlformats.org/officeDocument/2006/relationships/hyperlink" Target="https://www.ons.gov.uk/peoplepopulationandcommunity/crimeandjustice/datasets/drugmisuseinenglandandwalesappendixtable" TargetMode="External"/><Relationship Id="rId7" Type="http://schemas.openxmlformats.org/officeDocument/2006/relationships/hyperlink" Target="https://www.gov.uk/government/publications/co-occurring-mental-health-and-substance-use-delivery-framework/co-occurring-mental-health-and-substance-use-delivery-framework#introduction" TargetMode="External"/><Relationship Id="rId2" Type="http://schemas.openxmlformats.org/officeDocument/2006/relationships/hyperlink" Target="https://fingertips.phe.org.uk/search/substance%20misuse#page/4/gid/1/pat/15/par/E92000001/ati/502/are/E10000013/iid/92544/age/168/sex/4/cat/-1/ctp/-1/yrr/1/cid/4/tbm/1/page-options/car-do-0" TargetMode="External"/><Relationship Id="rId1" Type="http://schemas.openxmlformats.org/officeDocument/2006/relationships/slideLayout" Target="../slideLayouts/slideLayout18.xml"/><Relationship Id="rId6" Type="http://schemas.openxmlformats.org/officeDocument/2006/relationships/hyperlink" Target="https://www.gov.uk/government/publications/co-occurring-mental-health-and-substance-use-delivery-framework/co-occurring-mental-health-and-substance-use-delivery-framework#:~:text=use%2Ddelivery%2Dframework-,Introduction,This%20must%20change." TargetMode="External"/><Relationship Id="rId11" Type="http://schemas.openxmlformats.org/officeDocument/2006/relationships/image" Target="../media/image3.png"/><Relationship Id="rId5" Type="http://schemas.openxmlformats.org/officeDocument/2006/relationships/hyperlink" Target="https://www.cam.ac.uk/research/news/substance-use-disorders-linked-to-poor-health-outcomes-in-wide-range-of-physical-health-conditions" TargetMode="External"/><Relationship Id="rId10" Type="http://schemas.openxmlformats.org/officeDocument/2006/relationships/hyperlink" Target="https://fingertips.phe.org.uk/search/mental%20health#page/4/gid/1/pat/15/ati/502/are/E10000013/iid/94199/age/1/sex/4/cat/-1/ctp/-1/yrr/1/cid/4/tbm/1" TargetMode="External"/><Relationship Id="rId4" Type="http://schemas.openxmlformats.org/officeDocument/2006/relationships/hyperlink" Target="https://www.gov.uk/government/publications/opiate-and-crack-cocaine-use-prevalence-estimates-2022-to-2023" TargetMode="External"/><Relationship Id="rId9" Type="http://schemas.openxmlformats.org/officeDocument/2006/relationships/hyperlink" Target="https://fingertips.phe.org.uk/search/mental%20health#page/4/gid/1/pat/15/ati/502/are/E10000013/iid/93767/age/1/sex/4/cat/-1/ctp/-1/yrr/1/cid/4/tbm/1" TargetMode="External"/></Relationships>
</file>

<file path=ppt/slides/_rels/slide7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app.powerbi.com/view?r=eyJrIjoiZGJkNzNkNDctNWVhYi00MGM5LWI1ZWQtM2YwYTVkYzExMDM4IiwidCI6ImVlNGUxNDk5LTRhMzUtNGIyZS1hZDQ3LTVmM2NmOWRlODY2NiIsImMiOjh9" TargetMode="External"/><Relationship Id="rId7" Type="http://schemas.openxmlformats.org/officeDocument/2006/relationships/hyperlink" Target="https://www.gloucestershire.gov.uk/media/fhbbnw45/aces-2024-v21.pdf" TargetMode="External"/><Relationship Id="rId2" Type="http://schemas.openxmlformats.org/officeDocument/2006/relationships/hyperlink" Target="https://fingertips.phe.org.uk/search/mental%20health#page/4/gid/1/pat/15/ati/502/are/E10000013/iid/94199/age/1/sex/4/cat/-1/ctp/-1/yrr/1/cid/4/tbm/1" TargetMode="External"/><Relationship Id="rId1" Type="http://schemas.openxmlformats.org/officeDocument/2006/relationships/slideLayout" Target="../slideLayouts/slideLayout18.xml"/><Relationship Id="rId6" Type="http://schemas.openxmlformats.org/officeDocument/2006/relationships/hyperlink" Target="https://doi.org/10.1186/1741-7015-12-72" TargetMode="External"/><Relationship Id="rId5" Type="http://schemas.openxmlformats.org/officeDocument/2006/relationships/hyperlink" Target="https://fingertips.phe.org.uk/profile/local-alcohol-profiles" TargetMode="External"/><Relationship Id="rId4" Type="http://schemas.openxmlformats.org/officeDocument/2006/relationships/hyperlink" Target="https://www.gov.uk/government/publications/independent-review-of-drugs-by-dame-carol-black-government-respon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4"/>
          <p:cNvSpPr txBox="1"/>
          <p:nvPr/>
        </p:nvSpPr>
        <p:spPr>
          <a:xfrm>
            <a:off x="1711289" y="1574327"/>
            <a:ext cx="8270911" cy="3035773"/>
          </a:xfrm>
          <a:prstGeom prst="rect">
            <a:avLst/>
          </a:prstGeom>
        </p:spPr>
        <p:txBody>
          <a:bodyPr lIns="0" tIns="0" rIns="0" bIns="0" rtlCol="0" anchor="t">
            <a:spAutoFit/>
          </a:bodyPr>
          <a:lstStyle/>
          <a:p>
            <a:pPr marL="0" marR="0" lvl="0" indent="0" algn="l" defTabSz="914400" rtl="0" eaLnBrk="1" fontAlgn="auto" latinLnBrk="0" hangingPunct="1">
              <a:lnSpc>
                <a:spcPts val="11503"/>
              </a:lnSpc>
              <a:spcBef>
                <a:spcPts val="0"/>
              </a:spcBef>
              <a:spcAft>
                <a:spcPts val="0"/>
              </a:spcAft>
              <a:buClrTx/>
              <a:buSzTx/>
              <a:buFontTx/>
              <a:buNone/>
              <a:tabLst/>
              <a:defRPr/>
            </a:pPr>
            <a:r>
              <a:rPr kumimoji="0" lang="en-US" sz="11500" b="1" i="0" u="none" strike="noStrike" kern="1200" cap="none" spc="0" normalizeH="0" baseline="0" noProof="0" dirty="0">
                <a:ln>
                  <a:noFill/>
                </a:ln>
                <a:solidFill>
                  <a:srgbClr val="19315D"/>
                </a:solidFill>
                <a:effectLst/>
                <a:uLnTx/>
                <a:uFillTx/>
                <a:latin typeface="Arial Black" panose="020B0A04020102020204" pitchFamily="34" charset="0"/>
                <a:ea typeface="Poppins Bold"/>
                <a:cs typeface="Poppins Black" panose="020B0502040204020203" pitchFamily="2" charset="0"/>
                <a:sym typeface="Poppins Bold"/>
              </a:rPr>
              <a:t>Drug and Alcohol</a:t>
            </a:r>
          </a:p>
        </p:txBody>
      </p:sp>
      <p:sp>
        <p:nvSpPr>
          <p:cNvPr id="5" name="TextBox 5"/>
          <p:cNvSpPr txBox="1"/>
          <p:nvPr/>
        </p:nvSpPr>
        <p:spPr>
          <a:xfrm>
            <a:off x="1662126" y="4838700"/>
            <a:ext cx="9234474" cy="2956322"/>
          </a:xfrm>
          <a:prstGeom prst="rect">
            <a:avLst/>
          </a:prstGeom>
        </p:spPr>
        <p:txBody>
          <a:bodyPr wrap="square" lIns="0" tIns="0" rIns="0" bIns="0" rtlCol="0" anchor="t">
            <a:spAutoFit/>
          </a:bodyPr>
          <a:lstStyle/>
          <a:p>
            <a:pPr marL="0" marR="0" lvl="0" indent="0" algn="l" defTabSz="914400" rtl="0" eaLnBrk="1" fontAlgn="auto" latinLnBrk="0" hangingPunct="1">
              <a:lnSpc>
                <a:spcPts val="11503"/>
              </a:lnSpc>
              <a:spcBef>
                <a:spcPts val="0"/>
              </a:spcBef>
              <a:spcAft>
                <a:spcPts val="0"/>
              </a:spcAft>
              <a:buClrTx/>
              <a:buSzTx/>
              <a:buFontTx/>
              <a:buNone/>
              <a:tabLst/>
              <a:defRPr/>
            </a:pPr>
            <a:r>
              <a:rPr kumimoji="0" lang="en-US" sz="10457" b="1" i="0" u="none" strike="noStrike" kern="1200" cap="none" spc="0" normalizeH="0" baseline="0" noProof="0" dirty="0">
                <a:ln>
                  <a:noFill/>
                </a:ln>
                <a:solidFill>
                  <a:srgbClr val="19315D"/>
                </a:solidFill>
                <a:effectLst/>
                <a:uLnTx/>
                <a:uFillTx/>
                <a:latin typeface="Arial Black" panose="020B0A04020102020204" pitchFamily="34" charset="0"/>
                <a:ea typeface="Poppins Bold"/>
                <a:cs typeface="Poppins Black" panose="00000A00000000000000" pitchFamily="2" charset="0"/>
                <a:sym typeface="Poppins Bold"/>
              </a:rPr>
              <a:t>Needs Assessment </a:t>
            </a:r>
          </a:p>
        </p:txBody>
      </p:sp>
      <p:sp>
        <p:nvSpPr>
          <p:cNvPr id="7" name="TextBox 7"/>
          <p:cNvSpPr txBox="1"/>
          <p:nvPr/>
        </p:nvSpPr>
        <p:spPr>
          <a:xfrm>
            <a:off x="1752600" y="8343900"/>
            <a:ext cx="10210802" cy="369717"/>
          </a:xfrm>
          <a:prstGeom prst="rect">
            <a:avLst/>
          </a:prstGeom>
        </p:spPr>
        <p:txBody>
          <a:bodyPr wrap="square" lIns="0" tIns="0" rIns="0" bIns="0" rtlCol="0" anchor="t">
            <a:spAutoFit/>
          </a:bodyPr>
          <a:lstStyle/>
          <a:p>
            <a:pPr marL="0" marR="0" lvl="0" indent="0" algn="l" defTabSz="914400" rtl="0" eaLnBrk="1" fontAlgn="auto" latinLnBrk="0" hangingPunct="1">
              <a:lnSpc>
                <a:spcPts val="252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19315D"/>
                </a:solidFill>
                <a:effectLst/>
                <a:uLnTx/>
                <a:uFillTx/>
                <a:latin typeface="Arial Black" panose="020B0A04020102020204" pitchFamily="34" charset="0"/>
                <a:ea typeface="Poppins Bold"/>
                <a:cs typeface="Poppins Black" panose="00000A00000000000000" pitchFamily="2" charset="0"/>
                <a:sym typeface="Poppins Bold"/>
              </a:rPr>
              <a:t>2026 </a:t>
            </a:r>
          </a:p>
        </p:txBody>
      </p:sp>
      <p:pic>
        <p:nvPicPr>
          <p:cNvPr id="12" name="Picture 11" descr="A black and white logo&#10;&#10;AI-generated content may be incorrect.">
            <a:extLst>
              <a:ext uri="{FF2B5EF4-FFF2-40B4-BE49-F238E27FC236}">
                <a16:creationId xmlns:a16="http://schemas.microsoft.com/office/drawing/2014/main" id="{1513105A-F67A-323F-3AE6-6E296C692E84}"/>
              </a:ext>
            </a:extLst>
          </p:cNvPr>
          <p:cNvPicPr>
            <a:picLocks noChangeAspect="1"/>
          </p:cNvPicPr>
          <p:nvPr/>
        </p:nvPicPr>
        <p:blipFill>
          <a:blip r:embed="rId3" cstate="print">
            <a:extLst>
              <a:ext uri="{28A0092B-C50C-407E-A947-70E740481C1C}">
                <a14:useLocalDpi xmlns:a14="http://schemas.microsoft.com/office/drawing/2010/main" val="0"/>
              </a:ext>
            </a:extLst>
          </a:blip>
          <a:srcRect b="21953"/>
          <a:stretch>
            <a:fillRect/>
          </a:stretch>
        </p:blipFill>
        <p:spPr>
          <a:xfrm>
            <a:off x="11594527" y="1382404"/>
            <a:ext cx="4636073" cy="6084834"/>
          </a:xfrm>
          <a:prstGeom prst="rect">
            <a:avLst/>
          </a:prstGeom>
        </p:spPr>
      </p:pic>
      <p:pic>
        <p:nvPicPr>
          <p:cNvPr id="3" name="Picture 2">
            <a:extLst>
              <a:ext uri="{FF2B5EF4-FFF2-40B4-BE49-F238E27FC236}">
                <a16:creationId xmlns:a16="http://schemas.microsoft.com/office/drawing/2014/main" id="{50020F57-DCA8-6FE2-24E3-0664AC1C6DD2}"/>
              </a:ext>
            </a:extLst>
          </p:cNvPr>
          <p:cNvPicPr>
            <a:picLocks noChangeAspect="1"/>
          </p:cNvPicPr>
          <p:nvPr/>
        </p:nvPicPr>
        <p:blipFill>
          <a:blip r:embed="rId4">
            <a:extLst>
              <a:ext uri="{28A0092B-C50C-407E-A947-70E740481C1C}">
                <a14:useLocalDpi xmlns:a14="http://schemas.microsoft.com/office/drawing/2010/main" val="0"/>
              </a:ext>
            </a:extLst>
          </a:blip>
          <a:srcRect b="25097"/>
          <a:stretch>
            <a:fillRect/>
          </a:stretch>
        </p:blipFill>
        <p:spPr>
          <a:xfrm>
            <a:off x="11301976" y="1184565"/>
            <a:ext cx="5361817" cy="6197489"/>
          </a:xfrm>
          <a:prstGeom prst="rect">
            <a:avLst/>
          </a:prstGeom>
        </p:spPr>
      </p:pic>
      <p:pic>
        <p:nvPicPr>
          <p:cNvPr id="9" name="Picture 8">
            <a:extLst>
              <a:ext uri="{FF2B5EF4-FFF2-40B4-BE49-F238E27FC236}">
                <a16:creationId xmlns:a16="http://schemas.microsoft.com/office/drawing/2014/main" id="{BA7F7B17-FFE5-A3D7-FDCA-FD0EAE3EF7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E487A9C7-4060-5BBF-172B-4D4864146AB9}"/>
              </a:ext>
            </a:extLst>
          </p:cNvPr>
          <p:cNvSpPr/>
          <p:nvPr/>
        </p:nvSpPr>
        <p:spPr>
          <a:xfrm flipV="1">
            <a:off x="1303020" y="6134100"/>
            <a:ext cx="10431780" cy="14585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88">
              <a:solidFill>
                <a:srgbClr val="19315D"/>
              </a:solidFill>
              <a:latin typeface="Arial Black" panose="020B0A04020102020204" pitchFamily="34" charset="0"/>
            </a:endParaRPr>
          </a:p>
        </p:txBody>
      </p:sp>
      <p:sp>
        <p:nvSpPr>
          <p:cNvPr id="41" name="TextBox 40">
            <a:extLst>
              <a:ext uri="{FF2B5EF4-FFF2-40B4-BE49-F238E27FC236}">
                <a16:creationId xmlns:a16="http://schemas.microsoft.com/office/drawing/2014/main" id="{42678CDC-DE1E-8EF9-4659-1E20BD0E64B4}"/>
              </a:ext>
            </a:extLst>
          </p:cNvPr>
          <p:cNvSpPr txBox="1"/>
          <p:nvPr/>
        </p:nvSpPr>
        <p:spPr>
          <a:xfrm>
            <a:off x="1381688" y="2386251"/>
            <a:ext cx="10431779" cy="1251625"/>
          </a:xfrm>
          <a:prstGeom prst="rect">
            <a:avLst/>
          </a:prstGeom>
          <a:noFill/>
        </p:spPr>
        <p:txBody>
          <a:bodyPr wrap="square" rtlCol="0">
            <a:spAutoFit/>
          </a:bodyPr>
          <a:lstStyle/>
          <a:p>
            <a:pPr marL="480060" indent="-480060" defTabSz="246784">
              <a:spcAft>
                <a:spcPts val="246"/>
              </a:spcAft>
              <a:buFont typeface="Arial" panose="020B0604020202020204" pitchFamily="34" charset="0"/>
              <a:buChar char="•"/>
            </a:pPr>
            <a:r>
              <a:rPr lang="en-GB" sz="2400" b="1">
                <a:solidFill>
                  <a:srgbClr val="19315D"/>
                </a:solidFill>
                <a:latin typeface="Poppins" panose="00000500000000000000" pitchFamily="2" charset="0"/>
                <a:cs typeface="Poppins" panose="00000500000000000000" pitchFamily="2" charset="0"/>
              </a:rPr>
              <a:t>National priorities</a:t>
            </a:r>
          </a:p>
          <a:p>
            <a:pPr marL="480060" indent="-480060" defTabSz="246784">
              <a:spcAft>
                <a:spcPts val="246"/>
              </a:spcAft>
              <a:buFont typeface="Arial" panose="020B0604020202020204" pitchFamily="34" charset="0"/>
              <a:buChar char="•"/>
            </a:pPr>
            <a:r>
              <a:rPr lang="en-GB" sz="2400" b="1">
                <a:solidFill>
                  <a:srgbClr val="19315D"/>
                </a:solidFill>
                <a:latin typeface="Poppins" panose="00000500000000000000" pitchFamily="2" charset="0"/>
                <a:cs typeface="Poppins" panose="00000500000000000000" pitchFamily="2" charset="0"/>
              </a:rPr>
              <a:t>Our approach to meeting the Harm to Hope aims</a:t>
            </a:r>
          </a:p>
          <a:p>
            <a:pPr defTabSz="246784">
              <a:spcAft>
                <a:spcPts val="246"/>
              </a:spcAft>
            </a:pPr>
            <a:endParaRPr lang="en-GB" sz="2400" b="1">
              <a:solidFill>
                <a:srgbClr val="19315D"/>
              </a:solidFill>
              <a:latin typeface="Poppins" panose="00000500000000000000" pitchFamily="2" charset="0"/>
              <a:cs typeface="Poppins" panose="00000500000000000000" pitchFamily="2" charset="0"/>
            </a:endParaRPr>
          </a:p>
        </p:txBody>
      </p:sp>
      <p:sp>
        <p:nvSpPr>
          <p:cNvPr id="42" name="TextBox 41">
            <a:extLst>
              <a:ext uri="{FF2B5EF4-FFF2-40B4-BE49-F238E27FC236}">
                <a16:creationId xmlns:a16="http://schemas.microsoft.com/office/drawing/2014/main" id="{EADCCBA1-C4FE-13DD-B64D-F25A7DD15DA1}"/>
              </a:ext>
            </a:extLst>
          </p:cNvPr>
          <p:cNvSpPr txBox="1"/>
          <p:nvPr/>
        </p:nvSpPr>
        <p:spPr>
          <a:xfrm>
            <a:off x="1402080" y="4405275"/>
            <a:ext cx="10027920" cy="2041585"/>
          </a:xfrm>
          <a:prstGeom prst="rect">
            <a:avLst/>
          </a:prstGeom>
          <a:noFill/>
          <a:ln>
            <a:noFill/>
          </a:ln>
        </p:spPr>
        <p:txBody>
          <a:bodyPr wrap="square" rtlCol="0">
            <a:spAutoFit/>
          </a:bodyPr>
          <a:lstStyle/>
          <a:p>
            <a:pPr marL="480060" indent="-480060" defTabSz="246784">
              <a:spcAft>
                <a:spcPts val="246"/>
              </a:spcAft>
              <a:buFont typeface="Arial" panose="020B0604020202020204" pitchFamily="34" charset="0"/>
              <a:buChar char="•"/>
            </a:pPr>
            <a:r>
              <a:rPr lang="en-GB" sz="2400" b="1" dirty="0">
                <a:solidFill>
                  <a:srgbClr val="19315D"/>
                </a:solidFill>
                <a:latin typeface="Poppins" panose="00000500000000000000" pitchFamily="2" charset="0"/>
                <a:cs typeface="Poppins" panose="00000500000000000000" pitchFamily="2" charset="0"/>
              </a:rPr>
              <a:t>The national picture</a:t>
            </a:r>
          </a:p>
          <a:p>
            <a:pPr marL="480060" indent="-480060" defTabSz="246784">
              <a:spcAft>
                <a:spcPts val="246"/>
              </a:spcAft>
              <a:buFont typeface="Arial" panose="020B0604020202020204" pitchFamily="34" charset="0"/>
              <a:buChar char="•"/>
            </a:pPr>
            <a:r>
              <a:rPr lang="en-GB" sz="2400" b="1" dirty="0">
                <a:solidFill>
                  <a:srgbClr val="19315D"/>
                </a:solidFill>
                <a:latin typeface="Poppins" panose="00000500000000000000" pitchFamily="2" charset="0"/>
                <a:cs typeface="Poppins" panose="00000500000000000000" pitchFamily="2" charset="0"/>
              </a:rPr>
              <a:t>What the local data is telling us</a:t>
            </a:r>
          </a:p>
          <a:p>
            <a:pPr marL="480060" indent="-480060" defTabSz="246784">
              <a:spcAft>
                <a:spcPts val="246"/>
              </a:spcAft>
              <a:buFont typeface="Arial" panose="020B0604020202020204" pitchFamily="34" charset="0"/>
              <a:buChar char="•"/>
            </a:pPr>
            <a:r>
              <a:rPr lang="en-GB" sz="2400" b="1" dirty="0">
                <a:solidFill>
                  <a:srgbClr val="19315D"/>
                </a:solidFill>
                <a:latin typeface="Poppins" panose="00000500000000000000" pitchFamily="2" charset="0"/>
                <a:cs typeface="Poppins" panose="00000500000000000000" pitchFamily="2" charset="0"/>
              </a:rPr>
              <a:t>Overview of delivery: Pillars 1, 2, and 3 </a:t>
            </a:r>
          </a:p>
          <a:p>
            <a:pPr marL="480060" indent="-480060" defTabSz="246784">
              <a:spcAft>
                <a:spcPts val="246"/>
              </a:spcAft>
              <a:buFont typeface="Arial" panose="020B0604020202020204" pitchFamily="34" charset="0"/>
              <a:buChar char="•"/>
            </a:pPr>
            <a:r>
              <a:rPr lang="en-GB" sz="2400" b="1" dirty="0">
                <a:solidFill>
                  <a:srgbClr val="19315D"/>
                </a:solidFill>
                <a:latin typeface="Poppins" panose="00000500000000000000" pitchFamily="2" charset="0"/>
                <a:cs typeface="Poppins" panose="00000500000000000000" pitchFamily="2" charset="0"/>
              </a:rPr>
              <a:t>Learning from partners and service users</a:t>
            </a:r>
          </a:p>
          <a:p>
            <a:pPr defTabSz="246784">
              <a:spcAft>
                <a:spcPts val="246"/>
              </a:spcAft>
            </a:pPr>
            <a:endParaRPr lang="en-GB" sz="2400" b="1" dirty="0">
              <a:solidFill>
                <a:srgbClr val="19315D"/>
              </a:solidFill>
              <a:latin typeface="Poppins" panose="00000500000000000000" pitchFamily="2" charset="0"/>
              <a:cs typeface="Poppins" panose="00000500000000000000" pitchFamily="2" charset="0"/>
            </a:endParaRPr>
          </a:p>
        </p:txBody>
      </p:sp>
      <p:sp>
        <p:nvSpPr>
          <p:cNvPr id="44" name="TextBox 43">
            <a:extLst>
              <a:ext uri="{FF2B5EF4-FFF2-40B4-BE49-F238E27FC236}">
                <a16:creationId xmlns:a16="http://schemas.microsoft.com/office/drawing/2014/main" id="{8687464C-39C4-81C0-7C96-22FC0AA25F48}"/>
              </a:ext>
            </a:extLst>
          </p:cNvPr>
          <p:cNvSpPr txBox="1"/>
          <p:nvPr/>
        </p:nvSpPr>
        <p:spPr>
          <a:xfrm>
            <a:off x="1288801" y="1710352"/>
            <a:ext cx="5855614" cy="646331"/>
          </a:xfrm>
          <a:prstGeom prst="rect">
            <a:avLst/>
          </a:prstGeom>
          <a:noFill/>
        </p:spPr>
        <p:txBody>
          <a:bodyPr wrap="square" rtlCol="0">
            <a:spAutoFit/>
          </a:bodyPr>
          <a:lstStyle/>
          <a:p>
            <a:pPr defTabSz="246784">
              <a:spcAft>
                <a:spcPts val="246"/>
              </a:spcAft>
            </a:pPr>
            <a:r>
              <a:rPr lang="en-GB" sz="3600" b="1" dirty="0">
                <a:solidFill>
                  <a:srgbClr val="19315D"/>
                </a:solidFill>
                <a:latin typeface="Poppins Bold" panose="00000800000000000000" charset="0"/>
                <a:cs typeface="Poppins Bold" panose="00000800000000000000" charset="0"/>
              </a:rPr>
              <a:t>01.   Strategic Context</a:t>
            </a:r>
          </a:p>
        </p:txBody>
      </p:sp>
      <p:sp>
        <p:nvSpPr>
          <p:cNvPr id="45" name="TextBox 44">
            <a:extLst>
              <a:ext uri="{FF2B5EF4-FFF2-40B4-BE49-F238E27FC236}">
                <a16:creationId xmlns:a16="http://schemas.microsoft.com/office/drawing/2014/main" id="{AD3832D4-785D-1623-5459-8D943A8F50BE}"/>
              </a:ext>
            </a:extLst>
          </p:cNvPr>
          <p:cNvSpPr txBox="1"/>
          <p:nvPr/>
        </p:nvSpPr>
        <p:spPr>
          <a:xfrm>
            <a:off x="1288801" y="3848100"/>
            <a:ext cx="9064794" cy="566309"/>
          </a:xfrm>
          <a:prstGeom prst="rect">
            <a:avLst/>
          </a:prstGeom>
          <a:noFill/>
        </p:spPr>
        <p:txBody>
          <a:bodyPr wrap="square" rtlCol="0">
            <a:spAutoFit/>
          </a:bodyPr>
          <a:lstStyle/>
          <a:p>
            <a:pPr defTabSz="246784">
              <a:spcAft>
                <a:spcPts val="246"/>
              </a:spcAft>
            </a:pPr>
            <a:r>
              <a:rPr lang="en-GB" sz="3080" b="1">
                <a:solidFill>
                  <a:srgbClr val="19315D"/>
                </a:solidFill>
                <a:latin typeface="Poppins Bold" panose="00000800000000000000" charset="0"/>
                <a:cs typeface="Poppins Bold" panose="00000800000000000000" charset="0"/>
              </a:rPr>
              <a:t>02.  Local and National Intelligence</a:t>
            </a:r>
          </a:p>
        </p:txBody>
      </p:sp>
      <p:sp>
        <p:nvSpPr>
          <p:cNvPr id="46" name="TextBox 45">
            <a:extLst>
              <a:ext uri="{FF2B5EF4-FFF2-40B4-BE49-F238E27FC236}">
                <a16:creationId xmlns:a16="http://schemas.microsoft.com/office/drawing/2014/main" id="{8D94A4E0-322D-B43D-24AC-242E8BE5C1CC}"/>
              </a:ext>
            </a:extLst>
          </p:cNvPr>
          <p:cNvSpPr txBox="1"/>
          <p:nvPr/>
        </p:nvSpPr>
        <p:spPr>
          <a:xfrm>
            <a:off x="1298406" y="6515100"/>
            <a:ext cx="13712994" cy="523220"/>
          </a:xfrm>
          <a:prstGeom prst="rect">
            <a:avLst/>
          </a:prstGeom>
          <a:noFill/>
        </p:spPr>
        <p:txBody>
          <a:bodyPr wrap="square" rtlCol="0">
            <a:spAutoFit/>
          </a:bodyPr>
          <a:lstStyle/>
          <a:p>
            <a:pPr defTabSz="246784">
              <a:spcAft>
                <a:spcPts val="246"/>
              </a:spcAft>
            </a:pPr>
            <a:r>
              <a:rPr lang="en-GB" sz="2800" b="1">
                <a:solidFill>
                  <a:srgbClr val="19315D"/>
                </a:solidFill>
                <a:latin typeface="Poppins Bold" panose="00000800000000000000" charset="0"/>
                <a:cs typeface="Poppins Bold" panose="00000800000000000000" charset="0"/>
              </a:rPr>
              <a:t>03.  Our Gloucestershire Priorities and Recommendations</a:t>
            </a:r>
          </a:p>
        </p:txBody>
      </p:sp>
      <p:sp>
        <p:nvSpPr>
          <p:cNvPr id="47" name="TextBox 4">
            <a:extLst>
              <a:ext uri="{FF2B5EF4-FFF2-40B4-BE49-F238E27FC236}">
                <a16:creationId xmlns:a16="http://schemas.microsoft.com/office/drawing/2014/main" id="{4C66A37A-9E86-AE6E-9EA0-C660B3C72D1F}"/>
              </a:ext>
            </a:extLst>
          </p:cNvPr>
          <p:cNvSpPr txBox="1"/>
          <p:nvPr/>
        </p:nvSpPr>
        <p:spPr>
          <a:xfrm>
            <a:off x="1373162" y="373494"/>
            <a:ext cx="5789638" cy="960006"/>
          </a:xfrm>
          <a:prstGeom prst="rect">
            <a:avLst/>
          </a:prstGeom>
        </p:spPr>
        <p:txBody>
          <a:bodyPr lIns="0" tIns="0" rIns="0" bIns="0" rtlCol="0" anchor="t">
            <a:spAutoFit/>
          </a:bodyPr>
          <a:lstStyle/>
          <a:p>
            <a:pPr>
              <a:lnSpc>
                <a:spcPts val="8052"/>
              </a:lnSpc>
            </a:pPr>
            <a:r>
              <a:rPr lang="en-US" sz="4800" b="1" dirty="0">
                <a:solidFill>
                  <a:srgbClr val="19315D"/>
                </a:solidFill>
                <a:latin typeface="Poppins Bold" panose="00000800000000000000" charset="0"/>
                <a:ea typeface="Poppins Bold"/>
                <a:cs typeface="Poppins Bold" panose="00000800000000000000" charset="0"/>
                <a:sym typeface="Poppins Bold"/>
              </a:rPr>
              <a:t>Contents</a:t>
            </a:r>
          </a:p>
        </p:txBody>
      </p:sp>
      <p:sp>
        <p:nvSpPr>
          <p:cNvPr id="49" name="AutoShape 7">
            <a:extLst>
              <a:ext uri="{FF2B5EF4-FFF2-40B4-BE49-F238E27FC236}">
                <a16:creationId xmlns:a16="http://schemas.microsoft.com/office/drawing/2014/main" id="{B48FD798-C163-9A89-EA17-263F49B5C964}"/>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50" name="TextBox 10">
            <a:extLst>
              <a:ext uri="{FF2B5EF4-FFF2-40B4-BE49-F238E27FC236}">
                <a16:creationId xmlns:a16="http://schemas.microsoft.com/office/drawing/2014/main" id="{253312B5-FCFE-3AF2-EAA8-9F2395106471}"/>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02</a:t>
            </a:r>
          </a:p>
        </p:txBody>
      </p:sp>
      <p:sp>
        <p:nvSpPr>
          <p:cNvPr id="51" name="TextBox 12">
            <a:extLst>
              <a:ext uri="{FF2B5EF4-FFF2-40B4-BE49-F238E27FC236}">
                <a16:creationId xmlns:a16="http://schemas.microsoft.com/office/drawing/2014/main" id="{FC195896-FAA3-0D3E-1E97-D2553F496208}"/>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a:t>
            </a:r>
          </a:p>
        </p:txBody>
      </p:sp>
      <p:pic>
        <p:nvPicPr>
          <p:cNvPr id="52" name="Picture 51" descr="A close-up of a logo&#10;&#10;AI-generated content may be incorrect.">
            <a:extLst>
              <a:ext uri="{FF2B5EF4-FFF2-40B4-BE49-F238E27FC236}">
                <a16:creationId xmlns:a16="http://schemas.microsoft.com/office/drawing/2014/main" id="{805A1035-773E-D237-8120-77F2718BE3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0585" y="8918428"/>
            <a:ext cx="4318464" cy="797072"/>
          </a:xfrm>
          <a:prstGeom prst="rect">
            <a:avLst/>
          </a:prstGeom>
        </p:spPr>
      </p:pic>
      <p:sp>
        <p:nvSpPr>
          <p:cNvPr id="54" name="TextBox 53">
            <a:extLst>
              <a:ext uri="{FF2B5EF4-FFF2-40B4-BE49-F238E27FC236}">
                <a16:creationId xmlns:a16="http://schemas.microsoft.com/office/drawing/2014/main" id="{4EB7DBD8-26EC-4D58-BAF1-D9FB41EC4C4C}"/>
              </a:ext>
            </a:extLst>
          </p:cNvPr>
          <p:cNvSpPr txBox="1"/>
          <p:nvPr/>
        </p:nvSpPr>
        <p:spPr>
          <a:xfrm>
            <a:off x="1298406" y="7007556"/>
            <a:ext cx="9293394" cy="1646605"/>
          </a:xfrm>
          <a:prstGeom prst="rect">
            <a:avLst/>
          </a:prstGeom>
          <a:noFill/>
        </p:spPr>
        <p:txBody>
          <a:bodyPr wrap="square" rtlCol="0">
            <a:spAutoFit/>
          </a:bodyPr>
          <a:lstStyle/>
          <a:p>
            <a:pPr marL="480060" indent="-480060" defTabSz="246784">
              <a:spcAft>
                <a:spcPts val="246"/>
              </a:spcAft>
              <a:buFont typeface="Arial" panose="020B0604020202020204" pitchFamily="34" charset="0"/>
              <a:buChar char="•"/>
            </a:pPr>
            <a:r>
              <a:rPr lang="en-GB" sz="2400" b="1">
                <a:solidFill>
                  <a:srgbClr val="19315D"/>
                </a:solidFill>
                <a:latin typeface="Poppins" panose="00000500000000000000" pitchFamily="2" charset="0"/>
                <a:cs typeface="Poppins" panose="00000500000000000000" pitchFamily="2" charset="0"/>
              </a:rPr>
              <a:t>How we developed our priorities</a:t>
            </a:r>
          </a:p>
          <a:p>
            <a:pPr marL="480060" indent="-480060" defTabSz="246784">
              <a:spcAft>
                <a:spcPts val="246"/>
              </a:spcAft>
              <a:buFont typeface="Arial" panose="020B0604020202020204" pitchFamily="34" charset="0"/>
              <a:buChar char="•"/>
            </a:pPr>
            <a:r>
              <a:rPr lang="en-GB" sz="2400" b="1">
                <a:solidFill>
                  <a:srgbClr val="19315D"/>
                </a:solidFill>
                <a:latin typeface="Poppins" panose="00000500000000000000" pitchFamily="2" charset="0"/>
                <a:cs typeface="Poppins" panose="00000500000000000000" pitchFamily="2" charset="0"/>
              </a:rPr>
              <a:t>Recommendations</a:t>
            </a:r>
          </a:p>
          <a:p>
            <a:pPr marL="480060" indent="-480060" defTabSz="246784">
              <a:spcAft>
                <a:spcPts val="246"/>
              </a:spcAft>
              <a:buFont typeface="Arial" panose="020B0604020202020204" pitchFamily="34" charset="0"/>
              <a:buChar char="•"/>
            </a:pPr>
            <a:r>
              <a:rPr lang="en-GB" sz="2400" b="1">
                <a:solidFill>
                  <a:srgbClr val="19315D"/>
                </a:solidFill>
                <a:latin typeface="Poppins" panose="00000500000000000000" pitchFamily="2" charset="0"/>
                <a:cs typeface="Poppins" panose="00000500000000000000" pitchFamily="2" charset="0"/>
              </a:rPr>
              <a:t>How we will deliver change</a:t>
            </a:r>
          </a:p>
          <a:p>
            <a:pPr defTabSz="246784">
              <a:spcAft>
                <a:spcPts val="246"/>
              </a:spcAft>
            </a:pPr>
            <a:endParaRPr lang="en-GB" sz="2400" b="1">
              <a:solidFill>
                <a:srgbClr val="19315D"/>
              </a:solidFill>
              <a:latin typeface="Poppins" panose="00000500000000000000" pitchFamily="2" charset="0"/>
              <a:cs typeface="Poppins" panose="00000500000000000000" pitchFamily="2" charset="0"/>
            </a:endParaRPr>
          </a:p>
        </p:txBody>
      </p:sp>
      <p:sp>
        <p:nvSpPr>
          <p:cNvPr id="2" name="Rectangle 1">
            <a:extLst>
              <a:ext uri="{FF2B5EF4-FFF2-40B4-BE49-F238E27FC236}">
                <a16:creationId xmlns:a16="http://schemas.microsoft.com/office/drawing/2014/main" id="{06AF5025-4E06-6849-5398-9F96C6D7FF9F}"/>
              </a:ext>
            </a:extLst>
          </p:cNvPr>
          <p:cNvSpPr/>
          <p:nvPr/>
        </p:nvSpPr>
        <p:spPr>
          <a:xfrm flipV="1">
            <a:off x="1295400" y="3473641"/>
            <a:ext cx="10431780" cy="14585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88">
              <a:solidFill>
                <a:srgbClr val="19315D"/>
              </a:solidFill>
              <a:latin typeface="Arial Black" panose="020B0A04020102020204" pitchFamily="34" charset="0"/>
            </a:endParaRPr>
          </a:p>
        </p:txBody>
      </p:sp>
      <p:sp>
        <p:nvSpPr>
          <p:cNvPr id="3" name="Rectangle 2">
            <a:extLst>
              <a:ext uri="{FF2B5EF4-FFF2-40B4-BE49-F238E27FC236}">
                <a16:creationId xmlns:a16="http://schemas.microsoft.com/office/drawing/2014/main" id="{8BD4FCC7-37F2-1117-5BDD-9F036CCDB970}"/>
              </a:ext>
            </a:extLst>
          </p:cNvPr>
          <p:cNvSpPr/>
          <p:nvPr/>
        </p:nvSpPr>
        <p:spPr>
          <a:xfrm flipV="1">
            <a:off x="1295400" y="8350441"/>
            <a:ext cx="10431780" cy="14585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988">
              <a:solidFill>
                <a:srgbClr val="19315D"/>
              </a:solidFill>
              <a:latin typeface="Arial Black" panose="020B0A04020102020204" pitchFamily="34" charset="0"/>
            </a:endParaRPr>
          </a:p>
        </p:txBody>
      </p:sp>
      <p:pic>
        <p:nvPicPr>
          <p:cNvPr id="4" name="Picture 3">
            <a:extLst>
              <a:ext uri="{FF2B5EF4-FFF2-40B4-BE49-F238E27FC236}">
                <a16:creationId xmlns:a16="http://schemas.microsoft.com/office/drawing/2014/main" id="{DBFACEA3-AD68-DE26-3158-7CF7E17EA8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8"/>
          <p:cNvGrpSpPr/>
          <p:nvPr/>
        </p:nvGrpSpPr>
        <p:grpSpPr>
          <a:xfrm rot="5400000">
            <a:off x="3727290" y="-781333"/>
            <a:ext cx="184786" cy="6115368"/>
            <a:chOff x="0" y="0"/>
            <a:chExt cx="343797" cy="3194727"/>
          </a:xfrm>
        </p:grpSpPr>
        <p:sp>
          <p:nvSpPr>
            <p:cNvPr id="9" name="Freeform 9"/>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0" name="TextBox 10"/>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4" name="TextBox 14"/>
          <p:cNvSpPr txBox="1"/>
          <p:nvPr/>
        </p:nvSpPr>
        <p:spPr>
          <a:xfrm>
            <a:off x="890412" y="868759"/>
            <a:ext cx="6424788"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1 - The Strategic Context</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16" name="TextBox 16"/>
          <p:cNvSpPr txBox="1"/>
          <p:nvPr/>
        </p:nvSpPr>
        <p:spPr>
          <a:xfrm>
            <a:off x="761999" y="2937330"/>
            <a:ext cx="6826155" cy="2757678"/>
          </a:xfrm>
          <a:prstGeom prst="rect">
            <a:avLst/>
          </a:prstGeom>
        </p:spPr>
        <p:txBody>
          <a:bodyPr wrap="square" lIns="0" tIns="0" rIns="0" bIns="0" rtlCol="0" anchor="t">
            <a:spAutoFit/>
          </a:bodyPr>
          <a:lstStyle/>
          <a:p>
            <a:pPr marL="0" marR="0" lvl="0" indent="0" algn="just" defTabSz="914400" rtl="0" eaLnBrk="1" fontAlgn="auto" latinLnBrk="0" hangingPunct="1">
              <a:lnSpc>
                <a:spcPts val="2362"/>
              </a:lnSpc>
              <a:spcBef>
                <a:spcPct val="0"/>
              </a:spcBef>
              <a:spcAft>
                <a:spcPts val="0"/>
              </a:spcAft>
              <a:buClrTx/>
              <a:buSzTx/>
              <a:buFontTx/>
              <a:buNone/>
              <a:tabLst/>
              <a:defRPr/>
            </a:pPr>
            <a:r>
              <a:rPr kumimoji="0" lang="en-GB" b="0" i="0"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rPr>
              <a:t>This Needs Assessment has been developed to inform commissioning of community-based alcohol and drug use treatment services in Gloucestershire. It will guide the work of the Gloucestershire Combating Drugs Partnership and provide an evidence base to support the development of services which best meet the needs of our population. It is supported by an action plan which sets out how we will collectively deliver and monitor progress over the next 3 years.</a:t>
            </a:r>
            <a:endParaRPr kumimoji="0" lang="en-US" b="0" i="0"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endParaRPr>
          </a:p>
        </p:txBody>
      </p:sp>
      <p:sp>
        <p:nvSpPr>
          <p:cNvPr id="2" name="TextBox 16">
            <a:extLst>
              <a:ext uri="{FF2B5EF4-FFF2-40B4-BE49-F238E27FC236}">
                <a16:creationId xmlns:a16="http://schemas.microsoft.com/office/drawing/2014/main" id="{B6CA9095-8111-CF0F-8F31-40E32FB808E6}"/>
              </a:ext>
            </a:extLst>
          </p:cNvPr>
          <p:cNvSpPr txBox="1"/>
          <p:nvPr/>
        </p:nvSpPr>
        <p:spPr>
          <a:xfrm>
            <a:off x="723900" y="5829064"/>
            <a:ext cx="6826155" cy="923330"/>
          </a:xfrm>
          <a:prstGeom prst="rect">
            <a:avLst/>
          </a:prstGeom>
        </p:spPr>
        <p:txBody>
          <a:bodyPr wrap="square" lIns="0" tIns="0" rIns="0" bIns="0" rtlCol="0" anchor="t">
            <a:spAutoFit/>
          </a:bodyPr>
          <a:lstStyle/>
          <a:p>
            <a:pPr marL="0" marR="0" lvl="0" indent="0" algn="just" defTabSz="914400" rtl="0" eaLnBrk="1" fontAlgn="auto" latinLnBrk="0" hangingPunct="1">
              <a:lnSpc>
                <a:spcPts val="2362"/>
              </a:lnSpc>
              <a:spcBef>
                <a:spcPct val="0"/>
              </a:spcBef>
              <a:spcAft>
                <a:spcPts val="0"/>
              </a:spcAft>
              <a:buClrTx/>
              <a:buSzTx/>
              <a:buFontTx/>
              <a:buNone/>
              <a:tabLst/>
              <a:defRPr/>
            </a:pPr>
            <a:r>
              <a:rPr kumimoji="0" lang="en-GB" b="0" i="0"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rPr>
              <a:t>This Needs Assessment has been developed to inform commissioning of community-based alcohol and drug use treatment services in Gloucestershire. </a:t>
            </a:r>
            <a:endParaRPr kumimoji="0" lang="en-US" b="0" i="0"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endParaRPr>
          </a:p>
        </p:txBody>
      </p:sp>
      <p:sp>
        <p:nvSpPr>
          <p:cNvPr id="5" name="TextBox 16">
            <a:extLst>
              <a:ext uri="{FF2B5EF4-FFF2-40B4-BE49-F238E27FC236}">
                <a16:creationId xmlns:a16="http://schemas.microsoft.com/office/drawing/2014/main" id="{D3826752-77F0-E6D4-EB07-1E4E69EB92E2}"/>
              </a:ext>
            </a:extLst>
          </p:cNvPr>
          <p:cNvSpPr txBox="1"/>
          <p:nvPr/>
        </p:nvSpPr>
        <p:spPr>
          <a:xfrm>
            <a:off x="9067800" y="506096"/>
            <a:ext cx="8458200" cy="3077766"/>
          </a:xfrm>
          <a:prstGeom prst="rect">
            <a:avLst/>
          </a:prstGeom>
        </p:spPr>
        <p:txBody>
          <a:bodyPr wrap="square" lIns="0" tIns="0" rIns="0" bIns="0" rtlCol="0" anchor="t">
            <a:spAutoFit/>
          </a:bodyPr>
          <a:lstStyle/>
          <a:p>
            <a:pPr marL="0" marR="0" lvl="0" indent="0" algn="just" defTabSz="914400" rtl="0" eaLnBrk="1" fontAlgn="auto" latinLnBrk="0" hangingPunct="1">
              <a:lnSpc>
                <a:spcPts val="2362"/>
              </a:lnSpc>
              <a:spcBef>
                <a:spcPct val="0"/>
              </a:spcBef>
              <a:spcAft>
                <a:spcPts val="0"/>
              </a:spcAft>
              <a:buClrTx/>
              <a:buSzTx/>
              <a:buFontTx/>
              <a:buNone/>
              <a:tabLst/>
              <a:defRPr/>
            </a:pPr>
            <a:r>
              <a:rPr kumimoji="0" lang="en-GB" sz="2000" b="0" i="1"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rPr>
              <a:t>“There is a very tragic human story behind this analysis. Drug deaths </a:t>
            </a:r>
            <a:r>
              <a:rPr kumimoji="0" lang="en-GB" sz="2000" b="0" i="1" u="none" strike="noStrike" kern="1200" cap="none" spc="0" normalizeH="0" baseline="0" noProof="0">
                <a:ln>
                  <a:noFill/>
                </a:ln>
                <a:solidFill>
                  <a:srgbClr val="19315D"/>
                </a:solidFill>
                <a:effectLst/>
                <a:uLnTx/>
                <a:uFillTx/>
                <a:latin typeface="Poppins" panose="00000500000000000000" pitchFamily="2" charset="0"/>
                <a:ea typeface="Poppins"/>
                <a:cs typeface="Poppins" panose="00000500000000000000" pitchFamily="2" charset="0"/>
                <a:sym typeface="Poppins"/>
              </a:rPr>
              <a:t>in 2018 </a:t>
            </a:r>
            <a:r>
              <a:rPr kumimoji="0" lang="en-GB" sz="2000" b="0" i="1"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rPr>
              <a:t>were the highest on record. </a:t>
            </a:r>
            <a:r>
              <a:rPr kumimoji="0" lang="en-GB" sz="2000" b="0" i="1" u="none" strike="noStrike" kern="1200" cap="none" spc="0" normalizeH="0" baseline="0" noProof="0">
                <a:ln>
                  <a:noFill/>
                </a:ln>
                <a:solidFill>
                  <a:srgbClr val="19315D"/>
                </a:solidFill>
                <a:effectLst/>
                <a:uLnTx/>
                <a:uFillTx/>
                <a:latin typeface="Poppins" panose="00000500000000000000" pitchFamily="2" charset="0"/>
                <a:ea typeface="Poppins"/>
                <a:cs typeface="Poppins" panose="00000500000000000000" pitchFamily="2" charset="0"/>
                <a:sym typeface="Poppins"/>
              </a:rPr>
              <a:t>Since 2012 </a:t>
            </a:r>
            <a:r>
              <a:rPr kumimoji="0" lang="en-GB" sz="2000" b="0" i="1"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rPr>
              <a:t>heroin-related deaths have more than doubled, while deaths involving cocaine have increased five-fold. We have the highest number of rough sleepers dying on our streets from drug poisoning since records began. Long-term drug users are cycling in and out of our prisons, at great expense but very rarely achieving recovery or finding meaningful work. Many of their children are taken into care. Problem drug use is highly correlated with poverty, and these problems blight our most deprived communities” </a:t>
            </a:r>
            <a:endParaRPr kumimoji="0" lang="en-US" sz="2000" b="0" i="1"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endParaRPr>
          </a:p>
        </p:txBody>
      </p:sp>
      <p:sp>
        <p:nvSpPr>
          <p:cNvPr id="7" name="TextBox 6">
            <a:extLst>
              <a:ext uri="{FF2B5EF4-FFF2-40B4-BE49-F238E27FC236}">
                <a16:creationId xmlns:a16="http://schemas.microsoft.com/office/drawing/2014/main" id="{840C4379-059E-95AD-3A48-56226E5C5B39}"/>
              </a:ext>
            </a:extLst>
          </p:cNvPr>
          <p:cNvSpPr txBox="1"/>
          <p:nvPr/>
        </p:nvSpPr>
        <p:spPr>
          <a:xfrm>
            <a:off x="723900" y="6933753"/>
            <a:ext cx="6864252" cy="1754326"/>
          </a:xfrm>
          <a:prstGeom prst="rect">
            <a:avLst/>
          </a:prstGeom>
          <a:noFill/>
        </p:spPr>
        <p:txBody>
          <a:bodyPr wrap="square">
            <a:spAutoFit/>
          </a:bodyPr>
          <a:lstStyle/>
          <a:p>
            <a:pPr algn="just"/>
            <a:r>
              <a:rPr kumimoji="0" lang="en-GB" b="0" i="0" u="none" strike="noStrike" kern="1200" cap="none" spc="0" normalizeH="0" baseline="0" noProof="0">
                <a:ln>
                  <a:noFill/>
                </a:ln>
                <a:solidFill>
                  <a:srgbClr val="19315D"/>
                </a:solidFill>
                <a:effectLst/>
                <a:uLnTx/>
                <a:uFillTx/>
                <a:latin typeface="Poppins" panose="00000500000000000000" pitchFamily="2" charset="0"/>
                <a:ea typeface="Poppins"/>
                <a:cs typeface="Poppins" panose="00000500000000000000" pitchFamily="2" charset="0"/>
                <a:sym typeface="Poppins"/>
              </a:rPr>
              <a:t>It will guide the work of the Gloucestershire Combating Drugs Partnership and provide an evidence base to support the development of services which best meet the needs of our population. It is supported by an action plan which sets out how we will collectively deliver and monitor progress over the next 3 years.</a:t>
            </a:r>
            <a:endParaRPr lang="en-GB">
              <a:solidFill>
                <a:srgbClr val="19315D"/>
              </a:solidFill>
              <a:latin typeface="Poppins" panose="00000500000000000000" pitchFamily="2" charset="0"/>
              <a:cs typeface="Poppins" panose="00000500000000000000" pitchFamily="2" charset="0"/>
            </a:endParaRPr>
          </a:p>
        </p:txBody>
      </p:sp>
      <p:sp>
        <p:nvSpPr>
          <p:cNvPr id="11" name="TextBox 10">
            <a:extLst>
              <a:ext uri="{FF2B5EF4-FFF2-40B4-BE49-F238E27FC236}">
                <a16:creationId xmlns:a16="http://schemas.microsoft.com/office/drawing/2014/main" id="{965B673A-4093-CFF7-A157-0537CA03C868}"/>
              </a:ext>
            </a:extLst>
          </p:cNvPr>
          <p:cNvSpPr txBox="1"/>
          <p:nvPr/>
        </p:nvSpPr>
        <p:spPr>
          <a:xfrm>
            <a:off x="8991600" y="3706496"/>
            <a:ext cx="8572500" cy="2031325"/>
          </a:xfrm>
          <a:prstGeom prst="rect">
            <a:avLst/>
          </a:prstGeom>
          <a:noFill/>
        </p:spPr>
        <p:txBody>
          <a:bodyPr wrap="square">
            <a:spAutoFit/>
          </a:bodyPr>
          <a:lstStyle/>
          <a:p>
            <a:pPr algn="just"/>
            <a:r>
              <a:rPr kumimoji="0" lang="en-GB" b="0" i="0"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rPr>
              <a:t>- Dame Carol Black , Review of Drugs February 2020  </a:t>
            </a:r>
          </a:p>
          <a:p>
            <a:pPr algn="just"/>
            <a:endParaRPr lang="en-GB" dirty="0">
              <a:solidFill>
                <a:srgbClr val="19315D"/>
              </a:solidFill>
              <a:latin typeface="Poppins" panose="00000500000000000000" pitchFamily="2" charset="0"/>
              <a:ea typeface="Poppins"/>
              <a:cs typeface="Poppins" panose="00000500000000000000" pitchFamily="2" charset="0"/>
              <a:sym typeface="Poppins"/>
            </a:endParaRPr>
          </a:p>
          <a:p>
            <a:pPr algn="just"/>
            <a:r>
              <a:rPr kumimoji="0" lang="en-GB" b="0" i="0" u="none" strike="noStrike" kern="1200" cap="none" spc="0" normalizeH="0" baseline="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rPr>
              <a:t>(Professor Dame Carol Black was appointed by the Home Office and the Department of Health and Social Care to lead a major national review into drug treatment, recovery and prevention with the aim that vulnerable people with substance misuse problems get the support they need to recover and turn their lives around)</a:t>
            </a:r>
            <a:r>
              <a:rPr kumimoji="0" lang="en-GB" b="0" i="0" u="none" strike="noStrike" kern="1200" cap="none" spc="0" normalizeH="0" baseline="30000" noProof="0" dirty="0">
                <a:ln>
                  <a:noFill/>
                </a:ln>
                <a:solidFill>
                  <a:srgbClr val="19315D"/>
                </a:solidFill>
                <a:effectLst/>
                <a:uLnTx/>
                <a:uFillTx/>
                <a:latin typeface="Poppins" panose="00000500000000000000" pitchFamily="2" charset="0"/>
                <a:ea typeface="Poppins"/>
                <a:cs typeface="Poppins" panose="00000500000000000000" pitchFamily="2" charset="0"/>
                <a:sym typeface="Poppins"/>
                <a:hlinkClick r:id="rId2">
                  <a:extLst>
                    <a:ext uri="{A12FA001-AC4F-418D-AE19-62706E023703}">
                      <ahyp:hlinkClr xmlns:ahyp="http://schemas.microsoft.com/office/drawing/2018/hyperlinkcolor" val="tx"/>
                    </a:ext>
                  </a:extLst>
                </a:hlinkClick>
              </a:rPr>
              <a:t>1</a:t>
            </a:r>
            <a:endParaRPr lang="en-GB" baseline="30000" dirty="0">
              <a:solidFill>
                <a:srgbClr val="19315D"/>
              </a:solidFill>
              <a:latin typeface="Poppins" panose="00000500000000000000" pitchFamily="2" charset="0"/>
              <a:cs typeface="Poppins" panose="00000500000000000000" pitchFamily="2" charset="0"/>
            </a:endParaRPr>
          </a:p>
        </p:txBody>
      </p:sp>
      <p:sp>
        <p:nvSpPr>
          <p:cNvPr id="12" name="AutoShape 7">
            <a:extLst>
              <a:ext uri="{FF2B5EF4-FFF2-40B4-BE49-F238E27FC236}">
                <a16:creationId xmlns:a16="http://schemas.microsoft.com/office/drawing/2014/main" id="{37F7412C-1361-4BAF-82EA-F3B9D03F8BC8}"/>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13" name="TextBox 10">
            <a:extLst>
              <a:ext uri="{FF2B5EF4-FFF2-40B4-BE49-F238E27FC236}">
                <a16:creationId xmlns:a16="http://schemas.microsoft.com/office/drawing/2014/main" id="{3BE85FE8-EEBF-43AA-8D48-E322A390A958}"/>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03</a:t>
            </a:r>
          </a:p>
        </p:txBody>
      </p:sp>
      <p:pic>
        <p:nvPicPr>
          <p:cNvPr id="18" name="Picture 17" descr="A close-up of a logo&#10;&#10;AI-generated content may be incorrect.">
            <a:extLst>
              <a:ext uri="{FF2B5EF4-FFF2-40B4-BE49-F238E27FC236}">
                <a16:creationId xmlns:a16="http://schemas.microsoft.com/office/drawing/2014/main" id="{6F2335B2-4B33-AC8D-41DD-D941AC7709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0585" y="8918428"/>
            <a:ext cx="4318464" cy="797072"/>
          </a:xfrm>
          <a:prstGeom prst="rect">
            <a:avLst/>
          </a:prstGeom>
        </p:spPr>
      </p:pic>
      <p:sp>
        <p:nvSpPr>
          <p:cNvPr id="4" name="TextBox 12">
            <a:extLst>
              <a:ext uri="{FF2B5EF4-FFF2-40B4-BE49-F238E27FC236}">
                <a16:creationId xmlns:a16="http://schemas.microsoft.com/office/drawing/2014/main" id="{770846D6-1900-0A60-9044-E95BF72FC020}"/>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a:t>
            </a:r>
          </a:p>
        </p:txBody>
      </p:sp>
      <p:pic>
        <p:nvPicPr>
          <p:cNvPr id="6" name="Picture 5">
            <a:extLst>
              <a:ext uri="{FF2B5EF4-FFF2-40B4-BE49-F238E27FC236}">
                <a16:creationId xmlns:a16="http://schemas.microsoft.com/office/drawing/2014/main" id="{A2A4C579-ED4B-08D4-F8FE-4B16C90EAC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8">
            <a:extLst>
              <a:ext uri="{FF2B5EF4-FFF2-40B4-BE49-F238E27FC236}">
                <a16:creationId xmlns:a16="http://schemas.microsoft.com/office/drawing/2014/main" id="{0A1DC5C2-97F4-93B5-E6FC-EB5357CCE77F}"/>
              </a:ext>
            </a:extLst>
          </p:cNvPr>
          <p:cNvGrpSpPr/>
          <p:nvPr/>
        </p:nvGrpSpPr>
        <p:grpSpPr>
          <a:xfrm rot="5400000">
            <a:off x="3855703" y="-773374"/>
            <a:ext cx="184786" cy="6115368"/>
            <a:chOff x="0" y="0"/>
            <a:chExt cx="343797" cy="3194727"/>
          </a:xfrm>
        </p:grpSpPr>
        <p:sp>
          <p:nvSpPr>
            <p:cNvPr id="3" name="Freeform 9">
              <a:extLst>
                <a:ext uri="{FF2B5EF4-FFF2-40B4-BE49-F238E27FC236}">
                  <a16:creationId xmlns:a16="http://schemas.microsoft.com/office/drawing/2014/main" id="{0729A177-119C-EC47-9DB0-8270A23818A0}"/>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4" name="TextBox 10">
              <a:extLst>
                <a:ext uri="{FF2B5EF4-FFF2-40B4-BE49-F238E27FC236}">
                  <a16:creationId xmlns:a16="http://schemas.microsoft.com/office/drawing/2014/main" id="{C313E9B9-6F7E-2767-0596-45F49DC9FFE8}"/>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2" name="TextBox 14">
            <a:extLst>
              <a:ext uri="{FF2B5EF4-FFF2-40B4-BE49-F238E27FC236}">
                <a16:creationId xmlns:a16="http://schemas.microsoft.com/office/drawing/2014/main" id="{A354014D-050E-CB50-C60E-C8A323BDFCC3}"/>
              </a:ext>
            </a:extLst>
          </p:cNvPr>
          <p:cNvSpPr txBox="1"/>
          <p:nvPr/>
        </p:nvSpPr>
        <p:spPr>
          <a:xfrm>
            <a:off x="890412" y="868759"/>
            <a:ext cx="6424788"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1 - The Strategic Context</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23" name="TextBox 15">
            <a:extLst>
              <a:ext uri="{FF2B5EF4-FFF2-40B4-BE49-F238E27FC236}">
                <a16:creationId xmlns:a16="http://schemas.microsoft.com/office/drawing/2014/main" id="{4463C68F-C1A0-4920-CDA5-A3AE6895F41E}"/>
              </a:ext>
            </a:extLst>
          </p:cNvPr>
          <p:cNvSpPr txBox="1"/>
          <p:nvPr/>
        </p:nvSpPr>
        <p:spPr>
          <a:xfrm>
            <a:off x="843146" y="2790159"/>
            <a:ext cx="5124769" cy="593239"/>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National Priorities</a:t>
            </a:r>
          </a:p>
        </p:txBody>
      </p:sp>
      <p:pic>
        <p:nvPicPr>
          <p:cNvPr id="27" name="Picture 26" descr="A poster of a drug store&#10;&#10;AI-generated content may be incorrect.">
            <a:extLst>
              <a:ext uri="{FF2B5EF4-FFF2-40B4-BE49-F238E27FC236}">
                <a16:creationId xmlns:a16="http://schemas.microsoft.com/office/drawing/2014/main" id="{4399FB8A-0947-6D22-6C3D-AEA164B887E2}"/>
              </a:ext>
            </a:extLst>
          </p:cNvPr>
          <p:cNvPicPr>
            <a:picLocks noChangeAspect="1"/>
          </p:cNvPicPr>
          <p:nvPr/>
        </p:nvPicPr>
        <p:blipFill>
          <a:blip r:embed="rId2"/>
          <a:stretch>
            <a:fillRect/>
          </a:stretch>
        </p:blipFill>
        <p:spPr>
          <a:xfrm>
            <a:off x="1028700" y="3796853"/>
            <a:ext cx="2857500" cy="3937447"/>
          </a:xfrm>
          <a:prstGeom prst="rect">
            <a:avLst/>
          </a:prstGeom>
        </p:spPr>
      </p:pic>
      <p:sp>
        <p:nvSpPr>
          <p:cNvPr id="39" name="AutoShape 7">
            <a:extLst>
              <a:ext uri="{FF2B5EF4-FFF2-40B4-BE49-F238E27FC236}">
                <a16:creationId xmlns:a16="http://schemas.microsoft.com/office/drawing/2014/main" id="{32A21463-A169-C5D9-C087-C6C142F39D1F}"/>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40" name="TextBox 10">
            <a:extLst>
              <a:ext uri="{FF2B5EF4-FFF2-40B4-BE49-F238E27FC236}">
                <a16:creationId xmlns:a16="http://schemas.microsoft.com/office/drawing/2014/main" id="{BCF25E8F-F374-6DCB-BE29-013B27E9C1D0}"/>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0</a:t>
            </a:r>
            <a:r>
              <a:rPr lang="en-US" spc="540" dirty="0">
                <a:solidFill>
                  <a:srgbClr val="19315D"/>
                </a:solidFill>
                <a:latin typeface="Poppins Bold" panose="00000800000000000000" charset="0"/>
                <a:ea typeface="Poppins"/>
                <a:cs typeface="Poppins Bold" panose="00000800000000000000" charset="0"/>
                <a:sym typeface="Poppins"/>
              </a:rPr>
              <a:t>4</a:t>
            </a:r>
            <a:endParaRPr lang="en-US" sz="1800" spc="540" dirty="0">
              <a:solidFill>
                <a:srgbClr val="19315D"/>
              </a:solidFill>
              <a:latin typeface="Poppins Bold" panose="00000800000000000000" charset="0"/>
              <a:ea typeface="Poppins"/>
              <a:cs typeface="Poppins Bold" panose="00000800000000000000" charset="0"/>
              <a:sym typeface="Poppins"/>
            </a:endParaRPr>
          </a:p>
        </p:txBody>
      </p:sp>
      <p:pic>
        <p:nvPicPr>
          <p:cNvPr id="42" name="Picture 41" descr="A close-up of a logo&#10;&#10;AI-generated content may be incorrect.">
            <a:extLst>
              <a:ext uri="{FF2B5EF4-FFF2-40B4-BE49-F238E27FC236}">
                <a16:creationId xmlns:a16="http://schemas.microsoft.com/office/drawing/2014/main" id="{B8557410-5FBC-76D0-461F-90F87F2496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80585" y="8918428"/>
            <a:ext cx="4318464" cy="797072"/>
          </a:xfrm>
          <a:prstGeom prst="rect">
            <a:avLst/>
          </a:prstGeom>
        </p:spPr>
      </p:pic>
      <p:sp>
        <p:nvSpPr>
          <p:cNvPr id="43" name="TextBox 42">
            <a:extLst>
              <a:ext uri="{FF2B5EF4-FFF2-40B4-BE49-F238E27FC236}">
                <a16:creationId xmlns:a16="http://schemas.microsoft.com/office/drawing/2014/main" id="{9B697C13-D81A-1DEB-4861-B11FE781CC76}"/>
              </a:ext>
            </a:extLst>
          </p:cNvPr>
          <p:cNvSpPr txBox="1"/>
          <p:nvPr/>
        </p:nvSpPr>
        <p:spPr>
          <a:xfrm>
            <a:off x="9243434" y="871333"/>
            <a:ext cx="7696200" cy="6740307"/>
          </a:xfrm>
          <a:prstGeom prst="rect">
            <a:avLst/>
          </a:prstGeom>
          <a:noFill/>
        </p:spPr>
        <p:txBody>
          <a:bodyPr wrap="square">
            <a:spAutoFit/>
          </a:bodyPr>
          <a:lstStyle/>
          <a:p>
            <a:pPr algn="just"/>
            <a:r>
              <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rPr>
              <a:t> </a:t>
            </a:r>
          </a:p>
          <a:p>
            <a:pPr algn="just"/>
            <a:r>
              <a:rPr kumimoji="0" lang="en-GB" sz="2400" b="1" i="0" u="none" strike="noStrike" kern="1200" cap="none" spc="0" normalizeH="0" baseline="0" noProof="0" dirty="0">
                <a:ln>
                  <a:noFill/>
                </a:ln>
                <a:solidFill>
                  <a:srgbClr val="19315D"/>
                </a:solidFill>
                <a:effectLst/>
                <a:uLnTx/>
                <a:uFillTx/>
                <a:latin typeface="Poppins"/>
                <a:ea typeface="Poppins"/>
                <a:cs typeface="Poppins"/>
                <a:sym typeface="Poppins"/>
              </a:rPr>
              <a:t>1. Breaking drug supply chains</a:t>
            </a:r>
            <a:r>
              <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rPr>
              <a:t> – through reducing the amount of drugs entering the country, closing county lines and disrupting drug gang operations. </a:t>
            </a:r>
          </a:p>
          <a:p>
            <a:pPr algn="just"/>
            <a:endPar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endParaRPr>
          </a:p>
          <a:p>
            <a:pPr algn="just"/>
            <a:r>
              <a:rPr kumimoji="0" lang="en-GB" sz="2400" b="1" i="0" u="none" strike="noStrike" kern="1200" cap="none" spc="0" normalizeH="0" baseline="0" noProof="0" dirty="0">
                <a:ln>
                  <a:noFill/>
                </a:ln>
                <a:solidFill>
                  <a:srgbClr val="19315D"/>
                </a:solidFill>
                <a:effectLst/>
                <a:uLnTx/>
                <a:uFillTx/>
                <a:latin typeface="Poppins"/>
                <a:ea typeface="Poppins"/>
                <a:cs typeface="Poppins"/>
                <a:sym typeface="Poppins"/>
              </a:rPr>
              <a:t>2. Delivering a world-class treatment and recovery system </a:t>
            </a:r>
            <a:r>
              <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rPr>
              <a:t>– through implementing Dame Carol Black’s key recommendations, better integrating services, rebuilding the Substance Misuse workforce , supporting service users with health, housing and employment. </a:t>
            </a:r>
          </a:p>
          <a:p>
            <a:pPr algn="just"/>
            <a:endPar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endParaRPr>
          </a:p>
          <a:p>
            <a:pPr algn="just"/>
            <a:r>
              <a:rPr kumimoji="0" lang="en-GB" sz="2400" b="1" i="0" u="none" strike="noStrike" kern="1200" cap="none" spc="0" normalizeH="0" baseline="0" noProof="0" dirty="0">
                <a:ln>
                  <a:noFill/>
                </a:ln>
                <a:solidFill>
                  <a:srgbClr val="19315D"/>
                </a:solidFill>
                <a:effectLst/>
                <a:uLnTx/>
                <a:uFillTx/>
                <a:latin typeface="Poppins"/>
                <a:ea typeface="Poppins"/>
                <a:cs typeface="Poppins"/>
                <a:sym typeface="Poppins"/>
              </a:rPr>
              <a:t>3. Achieving a generational shift in demand for drugs </a:t>
            </a:r>
            <a:r>
              <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rPr>
              <a:t>– through increasing intervention and prevention schemes in schools, supporting young people and families at highest risk of substance misuse.</a:t>
            </a:r>
          </a:p>
        </p:txBody>
      </p:sp>
      <p:sp>
        <p:nvSpPr>
          <p:cNvPr id="44" name="TextBox 16">
            <a:extLst>
              <a:ext uri="{FF2B5EF4-FFF2-40B4-BE49-F238E27FC236}">
                <a16:creationId xmlns:a16="http://schemas.microsoft.com/office/drawing/2014/main" id="{AB4B8D05-6EA4-0607-0513-D7BB80D51EEC}"/>
              </a:ext>
            </a:extLst>
          </p:cNvPr>
          <p:cNvSpPr txBox="1"/>
          <p:nvPr/>
        </p:nvSpPr>
        <p:spPr>
          <a:xfrm>
            <a:off x="4572001" y="3944877"/>
            <a:ext cx="3245164" cy="3394775"/>
          </a:xfrm>
          <a:prstGeom prst="rect">
            <a:avLst/>
          </a:prstGeom>
        </p:spPr>
        <p:txBody>
          <a:bodyPr wrap="square" lIns="0" tIns="0" rIns="0" bIns="0" rtlCol="0" anchor="t">
            <a:spAutoFit/>
          </a:bodyPr>
          <a:lstStyle/>
          <a:p>
            <a:pPr marL="0" marR="0" lvl="0" indent="0" algn="just" defTabSz="914400" rtl="0" eaLnBrk="1" fontAlgn="auto" latinLnBrk="0" hangingPunct="1">
              <a:lnSpc>
                <a:spcPts val="2362"/>
              </a:lnSpc>
              <a:spcBef>
                <a:spcPct val="0"/>
              </a:spcBef>
              <a:spcAft>
                <a:spcPts val="0"/>
              </a:spcAft>
              <a:buClrTx/>
              <a:buSzTx/>
              <a:buFontTx/>
              <a:buNone/>
              <a:tabLst/>
              <a:defRPr/>
            </a:pPr>
            <a:r>
              <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rPr>
              <a:t>In December 2021, the Government launched its </a:t>
            </a:r>
            <a:r>
              <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hlinkClick r:id="rId4">
                  <a:extLst>
                    <a:ext uri="{A12FA001-AC4F-418D-AE19-62706E023703}">
                      <ahyp:hlinkClr xmlns:ahyp="http://schemas.microsoft.com/office/drawing/2018/hyperlinkcolor" val="tx"/>
                    </a:ext>
                  </a:extLst>
                </a:hlinkClick>
              </a:rPr>
              <a:t>10-Year National Drug Strategy - From Harm to Hope. </a:t>
            </a:r>
            <a:endParaRPr kumimoji="0" lang="en-GB" sz="2400" b="0" i="0" u="none" strike="noStrike" kern="1200" cap="none" spc="0" normalizeH="0" baseline="0" noProof="0" dirty="0">
              <a:ln>
                <a:noFill/>
              </a:ln>
              <a:solidFill>
                <a:srgbClr val="19315D"/>
              </a:solidFill>
              <a:effectLst/>
              <a:uLnTx/>
              <a:uFillTx/>
              <a:latin typeface="Poppins"/>
              <a:ea typeface="Poppins"/>
              <a:cs typeface="Poppins"/>
              <a:sym typeface="Poppins"/>
            </a:endParaRPr>
          </a:p>
          <a:p>
            <a:pPr marL="0" marR="0" lvl="0" indent="0" algn="just" defTabSz="914400" rtl="0" eaLnBrk="1" fontAlgn="auto" latinLnBrk="0" hangingPunct="1">
              <a:lnSpc>
                <a:spcPts val="2362"/>
              </a:lnSpc>
              <a:spcBef>
                <a:spcPct val="0"/>
              </a:spcBef>
              <a:spcAft>
                <a:spcPts val="0"/>
              </a:spcAft>
              <a:buClrTx/>
              <a:buSzTx/>
              <a:buFontTx/>
              <a:buNone/>
              <a:tabLst/>
              <a:defRPr/>
            </a:pPr>
            <a:endParaRPr lang="en-GB" sz="2400" dirty="0">
              <a:solidFill>
                <a:srgbClr val="19315D"/>
              </a:solidFill>
              <a:latin typeface="Poppins"/>
              <a:ea typeface="Poppins"/>
              <a:cs typeface="Poppins"/>
              <a:sym typeface="Poppins"/>
            </a:endParaRPr>
          </a:p>
          <a:p>
            <a:pPr algn="just" defTabSz="914400">
              <a:lnSpc>
                <a:spcPts val="2362"/>
              </a:lnSpc>
              <a:spcBef>
                <a:spcPct val="0"/>
              </a:spcBef>
              <a:defRPr/>
            </a:pPr>
            <a:r>
              <a:rPr lang="en-GB" sz="2400" dirty="0">
                <a:solidFill>
                  <a:srgbClr val="19315D"/>
                </a:solidFill>
                <a:latin typeface="Poppins"/>
                <a:ea typeface="Poppins"/>
                <a:cs typeface="Poppins"/>
                <a:sym typeface="Poppins"/>
              </a:rPr>
              <a:t>Its focus is on delivering three strategic priorities:</a:t>
            </a:r>
          </a:p>
          <a:p>
            <a:pPr marL="0" marR="0" lvl="0" indent="0" algn="just" defTabSz="914400" rtl="0" eaLnBrk="1" fontAlgn="auto" latinLnBrk="0" hangingPunct="1">
              <a:lnSpc>
                <a:spcPts val="2362"/>
              </a:lnSpc>
              <a:spcBef>
                <a:spcPct val="0"/>
              </a:spcBef>
              <a:spcAft>
                <a:spcPts val="0"/>
              </a:spcAft>
              <a:buClrTx/>
              <a:buSzTx/>
              <a:buFontTx/>
              <a:buNone/>
              <a:tabLst/>
              <a:defRPr/>
            </a:pPr>
            <a:endParaRPr kumimoji="0" lang="en-US" sz="2400" b="0" i="0" u="none" strike="noStrike" kern="1200" cap="none" spc="0" normalizeH="0" baseline="0" noProof="0" dirty="0">
              <a:ln>
                <a:noFill/>
              </a:ln>
              <a:solidFill>
                <a:srgbClr val="19315D"/>
              </a:solidFill>
              <a:effectLst/>
              <a:uLnTx/>
              <a:uFillTx/>
              <a:latin typeface="Poppins"/>
              <a:ea typeface="Poppins"/>
              <a:cs typeface="Poppins"/>
              <a:sym typeface="Poppins"/>
            </a:endParaRPr>
          </a:p>
        </p:txBody>
      </p:sp>
      <p:sp>
        <p:nvSpPr>
          <p:cNvPr id="5" name="TextBox 12">
            <a:extLst>
              <a:ext uri="{FF2B5EF4-FFF2-40B4-BE49-F238E27FC236}">
                <a16:creationId xmlns:a16="http://schemas.microsoft.com/office/drawing/2014/main" id="{73D1F1EB-B9B3-FB96-5DDF-55619CE88DB1}"/>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6" name="Picture 5">
            <a:extLst>
              <a:ext uri="{FF2B5EF4-FFF2-40B4-BE49-F238E27FC236}">
                <a16:creationId xmlns:a16="http://schemas.microsoft.com/office/drawing/2014/main" id="{55BCA3AD-66D2-C89D-5879-FE9BA41676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AutoShape 7">
            <a:extLst>
              <a:ext uri="{FF2B5EF4-FFF2-40B4-BE49-F238E27FC236}">
                <a16:creationId xmlns:a16="http://schemas.microsoft.com/office/drawing/2014/main" id="{1F1C6FE6-A534-A096-DB46-0A50FF238DFF}"/>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EA58A9BE-2428-DEB6-7392-EC69A998FC90}"/>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05</a:t>
            </a:r>
          </a:p>
        </p:txBody>
      </p:sp>
      <p:grpSp>
        <p:nvGrpSpPr>
          <p:cNvPr id="19" name="Group 8">
            <a:extLst>
              <a:ext uri="{FF2B5EF4-FFF2-40B4-BE49-F238E27FC236}">
                <a16:creationId xmlns:a16="http://schemas.microsoft.com/office/drawing/2014/main" id="{AC42AFB4-1C51-5CC8-AE7A-C1F7D13CA0D2}"/>
              </a:ext>
            </a:extLst>
          </p:cNvPr>
          <p:cNvGrpSpPr/>
          <p:nvPr/>
        </p:nvGrpSpPr>
        <p:grpSpPr>
          <a:xfrm rot="5400000">
            <a:off x="3936523" y="-597377"/>
            <a:ext cx="184786" cy="6115368"/>
            <a:chOff x="0" y="0"/>
            <a:chExt cx="343797" cy="3194727"/>
          </a:xfrm>
        </p:grpSpPr>
        <p:sp>
          <p:nvSpPr>
            <p:cNvPr id="29" name="Freeform 9">
              <a:extLst>
                <a:ext uri="{FF2B5EF4-FFF2-40B4-BE49-F238E27FC236}">
                  <a16:creationId xmlns:a16="http://schemas.microsoft.com/office/drawing/2014/main" id="{3510D9CC-EDD1-1BBB-766A-650BB7DF2928}"/>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AFFC1A91-5AA9-F419-0228-5E33BBBFE9F0}"/>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19D77DED-D44F-BA4B-AEBD-F9AC1F245F5E}"/>
              </a:ext>
            </a:extLst>
          </p:cNvPr>
          <p:cNvSpPr txBox="1"/>
          <p:nvPr/>
        </p:nvSpPr>
        <p:spPr>
          <a:xfrm>
            <a:off x="890412" y="868759"/>
            <a:ext cx="6424788"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1 - The Strategic Context</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DB585B35-2AC9-E4F5-C174-9369505CE164}"/>
              </a:ext>
            </a:extLst>
          </p:cNvPr>
          <p:cNvSpPr txBox="1"/>
          <p:nvPr/>
        </p:nvSpPr>
        <p:spPr>
          <a:xfrm>
            <a:off x="971231" y="2825623"/>
            <a:ext cx="6767050" cy="1161600"/>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Our approach to meeting the From Harm to Hope aims</a:t>
            </a:r>
            <a:endParaRPr kumimoji="0" lang="en-US"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7" name="TextBox 36">
            <a:extLst>
              <a:ext uri="{FF2B5EF4-FFF2-40B4-BE49-F238E27FC236}">
                <a16:creationId xmlns:a16="http://schemas.microsoft.com/office/drawing/2014/main" id="{7E0EBC0D-C38C-45D1-367E-C05E702F4520}"/>
              </a:ext>
            </a:extLst>
          </p:cNvPr>
          <p:cNvSpPr txBox="1"/>
          <p:nvPr/>
        </p:nvSpPr>
        <p:spPr>
          <a:xfrm>
            <a:off x="890412" y="4502766"/>
            <a:ext cx="7358236" cy="3416320"/>
          </a:xfrm>
          <a:prstGeom prst="rect">
            <a:avLst/>
          </a:prstGeom>
          <a:noFill/>
        </p:spPr>
        <p:txBody>
          <a:bodyPr wrap="square">
            <a:spAutoFit/>
          </a:bodyPr>
          <a:lstStyle/>
          <a:p>
            <a:pPr algn="just"/>
            <a:r>
              <a:rPr kumimoji="0" lang="en-GB" sz="2000" b="1" i="0" u="none" strike="noStrike" kern="1200" cap="none" spc="0" normalizeH="0" baseline="0" noProof="0" dirty="0">
                <a:ln>
                  <a:noFill/>
                </a:ln>
                <a:solidFill>
                  <a:srgbClr val="19315D"/>
                </a:solidFill>
                <a:effectLst/>
                <a:uLnTx/>
                <a:uFillTx/>
                <a:latin typeface="Poppins"/>
                <a:ea typeface="Poppins"/>
                <a:cs typeface="Poppins"/>
                <a:sym typeface="Poppins"/>
              </a:rPr>
              <a:t>Key points</a:t>
            </a:r>
          </a:p>
          <a:p>
            <a:pPr marL="285750" indent="-285750" algn="just">
              <a:buFont typeface="Arial" panose="020B0604020202020204" pitchFamily="34" charset="0"/>
              <a:buChar char="•"/>
            </a:pPr>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Gloucestershire spends around £7.81m directly funding annually on providing substance use treatment and recovery services. This funding comes from the Public Health Grant, specific central government drug and alcohol grants and contributions from local partners such as the Office of the Police and Crime Commissioner </a:t>
            </a:r>
          </a:p>
          <a:p>
            <a:pPr marL="285750" indent="-285750" algn="just">
              <a:buFont typeface="Arial" panose="020B0604020202020204" pitchFamily="34" charset="0"/>
              <a:buChar char="•"/>
            </a:pPr>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The management of these grants and their impacts is overseen and co-ordinated by Gloucestershire County Council’s Public Health team. In future, all funding for this area of work will be through the Public Health grant and will be the responsibility of the Director of Public Health.</a:t>
            </a:r>
          </a:p>
        </p:txBody>
      </p:sp>
      <p:sp>
        <p:nvSpPr>
          <p:cNvPr id="39" name="TextBox 38">
            <a:extLst>
              <a:ext uri="{FF2B5EF4-FFF2-40B4-BE49-F238E27FC236}">
                <a16:creationId xmlns:a16="http://schemas.microsoft.com/office/drawing/2014/main" id="{41848B25-78B5-531C-36A7-5D21BE8FB1BE}"/>
              </a:ext>
            </a:extLst>
          </p:cNvPr>
          <p:cNvSpPr txBox="1"/>
          <p:nvPr/>
        </p:nvSpPr>
        <p:spPr>
          <a:xfrm>
            <a:off x="8817646" y="914164"/>
            <a:ext cx="8706478" cy="7571303"/>
          </a:xfrm>
          <a:prstGeom prst="rect">
            <a:avLst/>
          </a:prstGeom>
          <a:noFill/>
        </p:spPr>
        <p:txBody>
          <a:bodyPr wrap="square">
            <a:spAutoFit/>
          </a:bodyPr>
          <a:lstStyle/>
          <a:p>
            <a:pPr marL="285750" indent="-285750" algn="just">
              <a:buFont typeface="Arial" panose="020B0604020202020204" pitchFamily="34" charset="0"/>
              <a:buChar char="•"/>
            </a:pPr>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The Gloucestershire Combating Drugs Partnership   also have a significant role in leading and monitoring the impact of spending under the grant. This is an OHID-mandated senior strategic group, made up of partners from across the criminal justice system, health and local authority as well as regional partners and the voluntary and community sectors. Operational delivery is managed by commissioners at Gloucestershire County Council and through four sub-groups – Adult Treatment; Children and Families; Data; and Enforcement.</a:t>
            </a:r>
          </a:p>
          <a:p>
            <a:pPr marL="285750" indent="-285750" algn="just">
              <a:buFont typeface="Arial" panose="020B0604020202020204" pitchFamily="34" charset="0"/>
              <a:buChar char="•"/>
            </a:pPr>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Adult treatment and recovery services in Gloucestershire are commissioned by Gloucestershire County Council and delivered by Via Care Ltd. This arrangement started in April 2024. </a:t>
            </a:r>
          </a:p>
          <a:p>
            <a:pPr marL="285750" indent="-285750" algn="just">
              <a:buFont typeface="Arial" panose="020B0604020202020204" pitchFamily="34" charset="0"/>
              <a:buChar char="•"/>
            </a:pPr>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Dedicated services for children and young people are provided by the Youth Support Service  at an annual cost of around £340,000 per year. </a:t>
            </a:r>
          </a:p>
          <a:p>
            <a:pPr marL="285750" indent="-285750" algn="just">
              <a:buFont typeface="Arial" panose="020B0604020202020204" pitchFamily="34" charset="0"/>
              <a:buChar char="•"/>
            </a:pPr>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We also contribute to the funding of related services such as the hospital alcohol liaison team and specialist midwives at Gloucestershire Hospitals NHS Trust and co-occurring conditions work which links services for people with mental ill health and substance use needs delivered by Gloucestershire Health &amp; Care NHS Foundation Trust.</a:t>
            </a:r>
          </a:p>
          <a:p>
            <a:pPr algn="just"/>
            <a:endParaRPr lang="en-GB" dirty="0">
              <a:solidFill>
                <a:srgbClr val="19315D"/>
              </a:solidFill>
              <a:latin typeface="Poppins"/>
              <a:ea typeface="Poppins"/>
              <a:cs typeface="Poppins"/>
              <a:sym typeface="Poppins"/>
            </a:endParaRPr>
          </a:p>
          <a:p>
            <a:pPr algn="just"/>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Since our last Needs Assessment was completed, we have commissioned and successfully transitioned to a new treatment provider.  This new drug and alcohol service started on 1st April 2024 and is provided by Via Care Ltd  </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hlinkClick r:id="rId2">
                  <a:extLst>
                    <a:ext uri="{A12FA001-AC4F-418D-AE19-62706E023703}">
                      <ahyp:hlinkClr xmlns:ahyp="http://schemas.microsoft.com/office/drawing/2018/hyperlinkcolor" val="tx"/>
                    </a:ext>
                  </a:extLst>
                </a:hlinkClick>
              </a:rPr>
              <a:t>2</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rPr>
              <a:t>, </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hlinkClick r:id="rId3">
                  <a:extLst>
                    <a:ext uri="{A12FA001-AC4F-418D-AE19-62706E023703}">
                      <ahyp:hlinkClr xmlns:ahyp="http://schemas.microsoft.com/office/drawing/2018/hyperlinkcolor" val="tx"/>
                    </a:ext>
                  </a:extLst>
                </a:hlinkClick>
              </a:rPr>
              <a:t>3</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rPr>
              <a:t>, </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hlinkClick r:id="rId4">
                  <a:extLst>
                    <a:ext uri="{A12FA001-AC4F-418D-AE19-62706E023703}">
                      <ahyp:hlinkClr xmlns:ahyp="http://schemas.microsoft.com/office/drawing/2018/hyperlinkcolor" val="tx"/>
                    </a:ext>
                  </a:extLst>
                </a:hlinkClick>
              </a:rPr>
              <a:t>4</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rPr>
              <a:t>, </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hlinkClick r:id="rId5">
                  <a:extLst>
                    <a:ext uri="{A12FA001-AC4F-418D-AE19-62706E023703}">
                      <ahyp:hlinkClr xmlns:ahyp="http://schemas.microsoft.com/office/drawing/2018/hyperlinkcolor" val="tx"/>
                    </a:ext>
                  </a:extLst>
                </a:hlinkClick>
              </a:rPr>
              <a:t>5</a:t>
            </a:r>
            <a:r>
              <a:rPr kumimoji="0" lang="en-GB" b="0" i="0" u="none" strike="noStrike" kern="1200" cap="none" spc="0" normalizeH="0" baseline="30000" noProof="0" dirty="0">
                <a:ln>
                  <a:noFill/>
                </a:ln>
                <a:solidFill>
                  <a:srgbClr val="19315D"/>
                </a:solidFill>
                <a:effectLst/>
                <a:uLnTx/>
                <a:uFillTx/>
                <a:latin typeface="Poppins"/>
                <a:ea typeface="Poppins"/>
                <a:cs typeface="Poppins"/>
                <a:sym typeface="Poppins"/>
              </a:rPr>
              <a:t> </a:t>
            </a:r>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in partnership with The Nelson Trust, Emerging Futures, P3, Intuitive Thinking and Young Gloucestershire .   Via offer a range of interventions to support people with drug and/ or alcohol needs including structured treatment, access to residential rehab and detox, 1:1 counselling, group work and medical support. </a:t>
            </a:r>
          </a:p>
        </p:txBody>
      </p:sp>
      <p:sp>
        <p:nvSpPr>
          <p:cNvPr id="4" name="TextBox 12">
            <a:extLst>
              <a:ext uri="{FF2B5EF4-FFF2-40B4-BE49-F238E27FC236}">
                <a16:creationId xmlns:a16="http://schemas.microsoft.com/office/drawing/2014/main" id="{3FA942CE-44CE-87B8-757C-559946282592}"/>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6ABF5F83-1F62-501A-60A0-302A82AF14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699475-D16F-540B-EF56-C4E4B86F0637}"/>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5A0FF17-43C3-2A71-7922-AA4E03B82FB0}"/>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F801569D-F1FA-1E57-B196-B63B7F0DC89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06</a:t>
            </a:r>
          </a:p>
        </p:txBody>
      </p:sp>
      <p:grpSp>
        <p:nvGrpSpPr>
          <p:cNvPr id="19" name="Group 8">
            <a:extLst>
              <a:ext uri="{FF2B5EF4-FFF2-40B4-BE49-F238E27FC236}">
                <a16:creationId xmlns:a16="http://schemas.microsoft.com/office/drawing/2014/main" id="{D3F31421-EC4D-8649-1EFB-C921E0668A49}"/>
              </a:ext>
            </a:extLst>
          </p:cNvPr>
          <p:cNvGrpSpPr/>
          <p:nvPr/>
        </p:nvGrpSpPr>
        <p:grpSpPr>
          <a:xfrm rot="5400000">
            <a:off x="3936523" y="-597377"/>
            <a:ext cx="184786" cy="6115368"/>
            <a:chOff x="0" y="0"/>
            <a:chExt cx="343797" cy="3194727"/>
          </a:xfrm>
        </p:grpSpPr>
        <p:sp>
          <p:nvSpPr>
            <p:cNvPr id="29" name="Freeform 9">
              <a:extLst>
                <a:ext uri="{FF2B5EF4-FFF2-40B4-BE49-F238E27FC236}">
                  <a16:creationId xmlns:a16="http://schemas.microsoft.com/office/drawing/2014/main" id="{905A239A-A619-70F6-417B-89C2F4107F4F}"/>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B28260DD-7E7C-25AF-0D90-3F057C540E67}"/>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EC7BC7C2-D553-558C-A21D-B1EB26784568}"/>
              </a:ext>
            </a:extLst>
          </p:cNvPr>
          <p:cNvSpPr txBox="1"/>
          <p:nvPr/>
        </p:nvSpPr>
        <p:spPr>
          <a:xfrm>
            <a:off x="890412" y="868759"/>
            <a:ext cx="6424788"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1 - The Strategic Context</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D18856EF-CF8A-0921-0405-FBDE026EEEC9}"/>
              </a:ext>
            </a:extLst>
          </p:cNvPr>
          <p:cNvSpPr txBox="1"/>
          <p:nvPr/>
        </p:nvSpPr>
        <p:spPr>
          <a:xfrm>
            <a:off x="971231" y="2825623"/>
            <a:ext cx="6958118" cy="1161600"/>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Our approach to meeting the From Harm to Hope aims</a:t>
            </a:r>
            <a:endParaRPr kumimoji="0" lang="en-US"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7" name="TextBox 36">
            <a:extLst>
              <a:ext uri="{FF2B5EF4-FFF2-40B4-BE49-F238E27FC236}">
                <a16:creationId xmlns:a16="http://schemas.microsoft.com/office/drawing/2014/main" id="{CB95E2AA-FE1C-6493-2B86-F9B3BBD33C05}"/>
              </a:ext>
            </a:extLst>
          </p:cNvPr>
          <p:cNvSpPr txBox="1"/>
          <p:nvPr/>
        </p:nvSpPr>
        <p:spPr>
          <a:xfrm>
            <a:off x="890412" y="4678702"/>
            <a:ext cx="7358236" cy="2862322"/>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The commissioning of the service was built upon what the previous Needs Assessment told us, and its development will be informed by the findings of this refreshed Needs Assessment. Where there is evidence of changing need, we will have to consider how to change our services to best respond to shifting demand and opportunities. To give us the most reliable and insightful picture of substance use needs in the county, we have used a wide variety of data, including adding in information from newly available data sources and improved analysis techniques. </a:t>
            </a:r>
          </a:p>
        </p:txBody>
      </p:sp>
      <p:sp>
        <p:nvSpPr>
          <p:cNvPr id="39" name="TextBox 38">
            <a:extLst>
              <a:ext uri="{FF2B5EF4-FFF2-40B4-BE49-F238E27FC236}">
                <a16:creationId xmlns:a16="http://schemas.microsoft.com/office/drawing/2014/main" id="{FC95ED66-5FDE-8190-5E12-9629AD17B161}"/>
              </a:ext>
            </a:extLst>
          </p:cNvPr>
          <p:cNvSpPr txBox="1"/>
          <p:nvPr/>
        </p:nvSpPr>
        <p:spPr>
          <a:xfrm>
            <a:off x="9334818" y="1481875"/>
            <a:ext cx="7981950" cy="5078313"/>
          </a:xfrm>
          <a:prstGeom prst="rect">
            <a:avLst/>
          </a:prstGeom>
          <a:noFill/>
        </p:spPr>
        <p:txBody>
          <a:bodyPr wrap="square">
            <a:spAutoFit/>
          </a:bodyPr>
          <a:lstStyle/>
          <a:p>
            <a:pPr algn="just"/>
            <a:endParaRPr lang="en-GB" dirty="0">
              <a:solidFill>
                <a:srgbClr val="19315D"/>
              </a:solidFill>
              <a:latin typeface="Poppins"/>
              <a:ea typeface="Poppins"/>
              <a:cs typeface="Poppins"/>
              <a:sym typeface="Poppins"/>
            </a:endParaRPr>
          </a:p>
          <a:p>
            <a:pPr algn="just"/>
            <a:r>
              <a:rPr kumimoji="0" lang="en-GB" b="0" i="0" u="none" strike="noStrike" kern="1200" cap="none" spc="0" normalizeH="0" baseline="0" noProof="0" dirty="0">
                <a:ln>
                  <a:noFill/>
                </a:ln>
                <a:solidFill>
                  <a:srgbClr val="19315D"/>
                </a:solidFill>
                <a:effectLst/>
                <a:uLnTx/>
                <a:uFillTx/>
                <a:latin typeface="Poppins"/>
                <a:ea typeface="Poppins"/>
                <a:cs typeface="Poppins"/>
                <a:sym typeface="Poppins"/>
              </a:rPr>
              <a:t>This has enabled us to, for example, understand need at a much more local level than previously as well as giving us a more detailed understanding of our treatment population in terms of things like employment and educational status, presentations to hospital and to identify emerging trends. We have also asked key stakeholders and users of our services for their views and experiences to ensure we are capturing both hard intelligence from nationally approved sources as well as qualitative intelligence on the ground in Gloucestershire.</a:t>
            </a:r>
          </a:p>
          <a:p>
            <a:pPr algn="just"/>
            <a:endParaRPr lang="en-GB" dirty="0">
              <a:solidFill>
                <a:srgbClr val="19315D"/>
              </a:solidFill>
              <a:latin typeface="Poppins"/>
              <a:cs typeface="Poppins"/>
              <a:sym typeface="Poppins"/>
            </a:endParaRPr>
          </a:p>
          <a:p>
            <a:pPr algn="just"/>
            <a:r>
              <a:rPr lang="en-GB" dirty="0">
                <a:solidFill>
                  <a:srgbClr val="19315D"/>
                </a:solidFill>
                <a:latin typeface="Poppins"/>
                <a:cs typeface="Poppins"/>
              </a:rPr>
              <a:t>Gloucestershire is a county whose population is growing and ageing faster than the UK average. We have pockets of deprivation and health inequalities, which can be hidden as the county generally enjoys a high standard of living. Approximately 70% of people live in areas classed as ‘urban city or town’ or ‘rural town and fringe’. By contrast, 30% of the county is rural which can make access to services challenging. </a:t>
            </a:r>
          </a:p>
        </p:txBody>
      </p:sp>
      <p:sp>
        <p:nvSpPr>
          <p:cNvPr id="4" name="TextBox 12">
            <a:extLst>
              <a:ext uri="{FF2B5EF4-FFF2-40B4-BE49-F238E27FC236}">
                <a16:creationId xmlns:a16="http://schemas.microsoft.com/office/drawing/2014/main" id="{1F251CA1-2AA0-BD7A-3C01-1E5DB7954773}"/>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DAF613F9-FBEC-621D-1733-B7B25BFAF0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99167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3FDC6DA-EE79-8EAF-A49B-2E603A6CC4F0}"/>
              </a:ext>
            </a:extLst>
          </p:cNvPr>
          <p:cNvGrpSpPr/>
          <p:nvPr/>
        </p:nvGrpSpPr>
        <p:grpSpPr>
          <a:xfrm>
            <a:off x="7019346" y="2514133"/>
            <a:ext cx="5726085" cy="3345077"/>
            <a:chOff x="5047431" y="4406914"/>
            <a:chExt cx="3817390" cy="2230051"/>
          </a:xfrm>
        </p:grpSpPr>
        <p:sp>
          <p:nvSpPr>
            <p:cNvPr id="247" name="TextBox 246">
              <a:extLst>
                <a:ext uri="{FF2B5EF4-FFF2-40B4-BE49-F238E27FC236}">
                  <a16:creationId xmlns:a16="http://schemas.microsoft.com/office/drawing/2014/main" id="{66B4ED72-C9DD-C215-7EAB-5150A872D881}"/>
                </a:ext>
              </a:extLst>
            </p:cNvPr>
            <p:cNvSpPr txBox="1"/>
            <p:nvPr/>
          </p:nvSpPr>
          <p:spPr>
            <a:xfrm>
              <a:off x="5664421" y="4406914"/>
              <a:ext cx="3200400" cy="338554"/>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Median age</a:t>
              </a:r>
            </a:p>
          </p:txBody>
        </p:sp>
        <p:sp>
          <p:nvSpPr>
            <p:cNvPr id="248" name="TextBox 247">
              <a:extLst>
                <a:ext uri="{FF2B5EF4-FFF2-40B4-BE49-F238E27FC236}">
                  <a16:creationId xmlns:a16="http://schemas.microsoft.com/office/drawing/2014/main" id="{E990B0CF-F478-24E8-C546-F5E08EDD2A9A}"/>
                </a:ext>
              </a:extLst>
            </p:cNvPr>
            <p:cNvSpPr txBox="1"/>
            <p:nvPr/>
          </p:nvSpPr>
          <p:spPr>
            <a:xfrm>
              <a:off x="5047431" y="4790306"/>
              <a:ext cx="2789074" cy="1846659"/>
            </a:xfrm>
            <a:prstGeom prst="rect">
              <a:avLst/>
            </a:prstGeom>
            <a:noFill/>
          </p:spPr>
          <p:txBody>
            <a:bodyPr wrap="square" rtlCol="0">
              <a:spAutoFit/>
            </a:bodyPr>
            <a:lstStyle/>
            <a:p>
              <a:pPr algn="ctr" defTabSz="1371600">
                <a:defRPr/>
              </a:pPr>
              <a:r>
                <a:rPr lang="en-GB" sz="13200" b="1">
                  <a:ln w="28575">
                    <a:noFill/>
                  </a:ln>
                  <a:solidFill>
                    <a:srgbClr val="19315D"/>
                  </a:solidFill>
                  <a:latin typeface="Arial" panose="020B0604020202020204" pitchFamily="34" charset="0"/>
                  <a:cs typeface="Arial" panose="020B0604020202020204" pitchFamily="34" charset="0"/>
                </a:rPr>
                <a:t>43.8</a:t>
              </a:r>
              <a:r>
                <a:rPr lang="en-GB" sz="13200" b="1">
                  <a:ln w="19050">
                    <a:noFill/>
                  </a:ln>
                  <a:solidFill>
                    <a:srgbClr val="19315D"/>
                  </a:solidFill>
                  <a:latin typeface="Arial" panose="020B0604020202020204" pitchFamily="34" charset="0"/>
                  <a:cs typeface="Arial" panose="020B0604020202020204" pitchFamily="34" charset="0"/>
                </a:rPr>
                <a:t> </a:t>
              </a:r>
              <a:r>
                <a:rPr lang="en-GB" sz="4200" b="1">
                  <a:ln w="19050">
                    <a:noFill/>
                  </a:ln>
                  <a:solidFill>
                    <a:srgbClr val="19315D"/>
                  </a:solidFill>
                  <a:latin typeface="Arial" panose="020B0604020202020204" pitchFamily="34" charset="0"/>
                  <a:cs typeface="Arial" panose="020B0604020202020204" pitchFamily="34" charset="0"/>
                </a:rPr>
                <a:t>years</a:t>
              </a:r>
              <a:endParaRPr lang="en-GB" sz="13200" b="1">
                <a:ln w="19050">
                  <a:noFill/>
                </a:ln>
                <a:solidFill>
                  <a:srgbClr val="19315D"/>
                </a:solidFill>
                <a:latin typeface="Arial" panose="020B0604020202020204" pitchFamily="34" charset="0"/>
                <a:cs typeface="Arial" panose="020B0604020202020204" pitchFamily="34" charset="0"/>
              </a:endParaRPr>
            </a:p>
          </p:txBody>
        </p:sp>
      </p:grpSp>
      <p:cxnSp>
        <p:nvCxnSpPr>
          <p:cNvPr id="23" name="Straight Connector 22">
            <a:extLst>
              <a:ext uri="{FF2B5EF4-FFF2-40B4-BE49-F238E27FC236}">
                <a16:creationId xmlns:a16="http://schemas.microsoft.com/office/drawing/2014/main" id="{D2098375-C389-C122-8AAC-8E20CB3B431D}"/>
              </a:ext>
            </a:extLst>
          </p:cNvPr>
          <p:cNvCxnSpPr>
            <a:cxnSpLocks/>
          </p:cNvCxnSpPr>
          <p:nvPr/>
        </p:nvCxnSpPr>
        <p:spPr>
          <a:xfrm>
            <a:off x="-23009" y="2509914"/>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7A3665C-A763-5B90-8C91-F6B73B70A504}"/>
              </a:ext>
            </a:extLst>
          </p:cNvPr>
          <p:cNvCxnSpPr>
            <a:cxnSpLocks/>
          </p:cNvCxnSpPr>
          <p:nvPr/>
        </p:nvCxnSpPr>
        <p:spPr>
          <a:xfrm>
            <a:off x="125292" y="6098720"/>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F034B2D-B988-730C-78C6-632BE430C30D}"/>
              </a:ext>
            </a:extLst>
          </p:cNvPr>
          <p:cNvCxnSpPr>
            <a:cxnSpLocks/>
          </p:cNvCxnSpPr>
          <p:nvPr/>
        </p:nvCxnSpPr>
        <p:spPr>
          <a:xfrm>
            <a:off x="6443667" y="2561222"/>
            <a:ext cx="0" cy="7174524"/>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E46D31-390A-1243-1FA8-639F3B7B5733}"/>
              </a:ext>
            </a:extLst>
          </p:cNvPr>
          <p:cNvCxnSpPr>
            <a:cxnSpLocks/>
          </p:cNvCxnSpPr>
          <p:nvPr/>
        </p:nvCxnSpPr>
        <p:spPr>
          <a:xfrm>
            <a:off x="11754690" y="2526409"/>
            <a:ext cx="0" cy="7209338"/>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9D44A4E-875F-F457-83C7-0C8BC6FF74F2}"/>
              </a:ext>
            </a:extLst>
          </p:cNvPr>
          <p:cNvSpPr txBox="1"/>
          <p:nvPr/>
        </p:nvSpPr>
        <p:spPr>
          <a:xfrm>
            <a:off x="2760275" y="1567453"/>
            <a:ext cx="6272661" cy="769441"/>
          </a:xfrm>
          <a:prstGeom prst="rect">
            <a:avLst/>
          </a:prstGeom>
          <a:noFill/>
        </p:spPr>
        <p:txBody>
          <a:bodyPr wrap="square" rtlCol="0">
            <a:spAutoFit/>
          </a:bodyPr>
          <a:lstStyle/>
          <a:p>
            <a:pPr defTabSz="1371600">
              <a:defRPr/>
            </a:pPr>
            <a:r>
              <a:rPr lang="en-GB" sz="4400" b="1" dirty="0">
                <a:solidFill>
                  <a:srgbClr val="19315D"/>
                </a:solidFill>
                <a:latin typeface="Poppins Bold" panose="00000800000000000000" charset="0"/>
                <a:cs typeface="Poppins Bold" panose="00000800000000000000" charset="0"/>
              </a:rPr>
              <a:t>Mid-2024: 669,380</a:t>
            </a:r>
          </a:p>
        </p:txBody>
      </p:sp>
      <p:pic>
        <p:nvPicPr>
          <p:cNvPr id="34" name="Graphic 33" descr="Group outline">
            <a:extLst>
              <a:ext uri="{FF2B5EF4-FFF2-40B4-BE49-F238E27FC236}">
                <a16:creationId xmlns:a16="http://schemas.microsoft.com/office/drawing/2014/main" id="{D4DB71C1-17EC-2274-F4A8-2E50034A8BB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 y="571472"/>
            <a:ext cx="2228231" cy="2050731"/>
          </a:xfrm>
          <a:prstGeom prst="rect">
            <a:avLst/>
          </a:prstGeom>
        </p:spPr>
      </p:pic>
      <p:sp>
        <p:nvSpPr>
          <p:cNvPr id="35" name="Arrow: Up 34">
            <a:extLst>
              <a:ext uri="{FF2B5EF4-FFF2-40B4-BE49-F238E27FC236}">
                <a16:creationId xmlns:a16="http://schemas.microsoft.com/office/drawing/2014/main" id="{7EAEE5C8-198D-4CDC-CC2F-6D4E53B50F95}"/>
              </a:ext>
            </a:extLst>
          </p:cNvPr>
          <p:cNvSpPr/>
          <p:nvPr/>
        </p:nvSpPr>
        <p:spPr>
          <a:xfrm>
            <a:off x="10506023" y="655884"/>
            <a:ext cx="605958" cy="1533279"/>
          </a:xfrm>
          <a:prstGeom prst="upArrow">
            <a:avLst>
              <a:gd name="adj1" fmla="val 50000"/>
              <a:gd name="adj2" fmla="val 83803"/>
            </a:avLst>
          </a:prstGeom>
          <a:solidFill>
            <a:srgbClr val="19315D"/>
          </a:solidFill>
          <a:ln w="762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srgbClr val="19315D"/>
              </a:solidFill>
              <a:latin typeface="Calibri" panose="020F0502020204030204"/>
            </a:endParaRPr>
          </a:p>
        </p:txBody>
      </p:sp>
      <p:grpSp>
        <p:nvGrpSpPr>
          <p:cNvPr id="172" name="Group 171">
            <a:extLst>
              <a:ext uri="{FF2B5EF4-FFF2-40B4-BE49-F238E27FC236}">
                <a16:creationId xmlns:a16="http://schemas.microsoft.com/office/drawing/2014/main" id="{82354D2D-FA7A-467E-F5E6-09E16500782D}"/>
              </a:ext>
            </a:extLst>
          </p:cNvPr>
          <p:cNvGrpSpPr/>
          <p:nvPr/>
        </p:nvGrpSpPr>
        <p:grpSpPr>
          <a:xfrm>
            <a:off x="11111981" y="410438"/>
            <a:ext cx="6964424" cy="1927313"/>
            <a:chOff x="7456731" y="476105"/>
            <a:chExt cx="4642949" cy="1284875"/>
          </a:xfrm>
        </p:grpSpPr>
        <p:sp>
          <p:nvSpPr>
            <p:cNvPr id="36" name="TextBox 35">
              <a:extLst>
                <a:ext uri="{FF2B5EF4-FFF2-40B4-BE49-F238E27FC236}">
                  <a16:creationId xmlns:a16="http://schemas.microsoft.com/office/drawing/2014/main" id="{B22C2941-72BC-DE1D-F19B-2028B38EE01C}"/>
                </a:ext>
              </a:extLst>
            </p:cNvPr>
            <p:cNvSpPr txBox="1"/>
            <p:nvPr/>
          </p:nvSpPr>
          <p:spPr>
            <a:xfrm>
              <a:off x="7517382" y="482372"/>
              <a:ext cx="1113029" cy="512961"/>
            </a:xfrm>
            <a:prstGeom prst="rect">
              <a:avLst/>
            </a:prstGeom>
            <a:noFill/>
          </p:spPr>
          <p:txBody>
            <a:bodyPr wrap="square" rtlCol="0">
              <a:spAutoFit/>
            </a:bodyPr>
            <a:lstStyle/>
            <a:p>
              <a:pPr defTabSz="1371600">
                <a:defRPr/>
              </a:pPr>
              <a:r>
                <a:rPr lang="en-GB" sz="4400" b="1" dirty="0">
                  <a:solidFill>
                    <a:srgbClr val="19315D"/>
                  </a:solidFill>
                  <a:latin typeface="Poppins Bold" panose="00000800000000000000" charset="0"/>
                  <a:cs typeface="Poppins Bold" panose="00000800000000000000" charset="0"/>
                </a:rPr>
                <a:t>1.16%</a:t>
              </a:r>
            </a:p>
          </p:txBody>
        </p:sp>
        <p:sp>
          <p:nvSpPr>
            <p:cNvPr id="38" name="TextBox 37">
              <a:extLst>
                <a:ext uri="{FF2B5EF4-FFF2-40B4-BE49-F238E27FC236}">
                  <a16:creationId xmlns:a16="http://schemas.microsoft.com/office/drawing/2014/main" id="{7239B8A8-C430-6C6B-659F-CB616F2A04F1}"/>
                </a:ext>
              </a:extLst>
            </p:cNvPr>
            <p:cNvSpPr txBox="1"/>
            <p:nvPr/>
          </p:nvSpPr>
          <p:spPr>
            <a:xfrm>
              <a:off x="8586940" y="476105"/>
              <a:ext cx="3512740" cy="512961"/>
            </a:xfrm>
            <a:prstGeom prst="rect">
              <a:avLst/>
            </a:prstGeom>
            <a:noFill/>
          </p:spPr>
          <p:txBody>
            <a:bodyPr wrap="square" rtlCol="0">
              <a:spAutoFit/>
            </a:bodyPr>
            <a:lstStyle/>
            <a:p>
              <a:pPr defTabSz="1371600">
                <a:defRPr/>
              </a:pPr>
              <a:r>
                <a:rPr lang="en-GB" sz="4400" b="1" dirty="0">
                  <a:solidFill>
                    <a:srgbClr val="19315D"/>
                  </a:solidFill>
                  <a:latin typeface="Poppins Bold" panose="00000800000000000000" charset="0"/>
                  <a:cs typeface="Poppins Bold" panose="00000800000000000000" charset="0"/>
                </a:rPr>
                <a:t>+ 7,656 people</a:t>
              </a:r>
            </a:p>
          </p:txBody>
        </p:sp>
        <p:grpSp>
          <p:nvGrpSpPr>
            <p:cNvPr id="108" name="Group 107">
              <a:extLst>
                <a:ext uri="{FF2B5EF4-FFF2-40B4-BE49-F238E27FC236}">
                  <a16:creationId xmlns:a16="http://schemas.microsoft.com/office/drawing/2014/main" id="{381015A2-89C8-6734-D655-2883C322289F}"/>
                </a:ext>
              </a:extLst>
            </p:cNvPr>
            <p:cNvGrpSpPr/>
            <p:nvPr/>
          </p:nvGrpSpPr>
          <p:grpSpPr>
            <a:xfrm>
              <a:off x="7456731" y="1094010"/>
              <a:ext cx="4237022" cy="666970"/>
              <a:chOff x="7129603" y="1084438"/>
              <a:chExt cx="4237022" cy="666970"/>
            </a:xfrm>
          </p:grpSpPr>
          <p:sp>
            <p:nvSpPr>
              <p:cNvPr id="37" name="TextBox 36">
                <a:extLst>
                  <a:ext uri="{FF2B5EF4-FFF2-40B4-BE49-F238E27FC236}">
                    <a16:creationId xmlns:a16="http://schemas.microsoft.com/office/drawing/2014/main" id="{97B84716-DC6D-B727-2BEF-575079672C7F}"/>
                  </a:ext>
                </a:extLst>
              </p:cNvPr>
              <p:cNvSpPr txBox="1"/>
              <p:nvPr/>
            </p:nvSpPr>
            <p:spPr>
              <a:xfrm>
                <a:off x="7894621" y="1412854"/>
                <a:ext cx="2435382" cy="338554"/>
              </a:xfrm>
              <a:prstGeom prst="rect">
                <a:avLst/>
              </a:prstGeom>
              <a:noFill/>
            </p:spPr>
            <p:txBody>
              <a:bodyPr wrap="square" rtlCol="0">
                <a:spAutoFit/>
              </a:bodyPr>
              <a:lstStyle/>
              <a:p>
                <a:pPr defTabSz="1371600">
                  <a:defRPr/>
                </a:pPr>
                <a:r>
                  <a:rPr lang="en-GB" sz="2700" b="1" dirty="0">
                    <a:solidFill>
                      <a:srgbClr val="19315D"/>
                    </a:solidFill>
                    <a:latin typeface="Poppins Bold" panose="00000800000000000000" charset="0"/>
                    <a:cs typeface="Poppins Bold" panose="00000800000000000000" charset="0"/>
                  </a:rPr>
                  <a:t>(Mid-2023 661,724)</a:t>
                </a:r>
              </a:p>
            </p:txBody>
          </p:sp>
          <p:sp>
            <p:nvSpPr>
              <p:cNvPr id="39" name="TextBox 38">
                <a:extLst>
                  <a:ext uri="{FF2B5EF4-FFF2-40B4-BE49-F238E27FC236}">
                    <a16:creationId xmlns:a16="http://schemas.microsoft.com/office/drawing/2014/main" id="{098FAF54-6822-5788-B326-068C507D50C5}"/>
                  </a:ext>
                </a:extLst>
              </p:cNvPr>
              <p:cNvSpPr txBox="1"/>
              <p:nvPr/>
            </p:nvSpPr>
            <p:spPr>
              <a:xfrm>
                <a:off x="7129603" y="1084438"/>
                <a:ext cx="4237022" cy="338554"/>
              </a:xfrm>
              <a:prstGeom prst="rect">
                <a:avLst/>
              </a:prstGeom>
              <a:noFill/>
            </p:spPr>
            <p:txBody>
              <a:bodyPr wrap="square" rtlCol="0">
                <a:spAutoFit/>
              </a:bodyPr>
              <a:lstStyle/>
              <a:p>
                <a:pPr defTabSz="1371600">
                  <a:defRPr/>
                </a:pPr>
                <a:r>
                  <a:rPr lang="en-GB" sz="2700" b="1" dirty="0">
                    <a:solidFill>
                      <a:srgbClr val="19315D"/>
                    </a:solidFill>
                    <a:latin typeface="Poppins Bold" panose="00000800000000000000" charset="0"/>
                    <a:cs typeface="Poppins Bold" panose="00000800000000000000" charset="0"/>
                  </a:rPr>
                  <a:t>Between mid-2023 and mid-2024</a:t>
                </a:r>
              </a:p>
            </p:txBody>
          </p:sp>
        </p:grpSp>
      </p:grpSp>
      <p:grpSp>
        <p:nvGrpSpPr>
          <p:cNvPr id="9" name="Group 8">
            <a:extLst>
              <a:ext uri="{FF2B5EF4-FFF2-40B4-BE49-F238E27FC236}">
                <a16:creationId xmlns:a16="http://schemas.microsoft.com/office/drawing/2014/main" id="{101CA3F3-AE35-789E-3969-6744D2731145}"/>
              </a:ext>
            </a:extLst>
          </p:cNvPr>
          <p:cNvGrpSpPr/>
          <p:nvPr/>
        </p:nvGrpSpPr>
        <p:grpSpPr>
          <a:xfrm>
            <a:off x="11333100" y="2492802"/>
            <a:ext cx="7415109" cy="3487407"/>
            <a:chOff x="-481724" y="1890010"/>
            <a:chExt cx="4943406" cy="2324938"/>
          </a:xfrm>
        </p:grpSpPr>
        <p:sp>
          <p:nvSpPr>
            <p:cNvPr id="58" name="TextBox 57">
              <a:extLst>
                <a:ext uri="{FF2B5EF4-FFF2-40B4-BE49-F238E27FC236}">
                  <a16:creationId xmlns:a16="http://schemas.microsoft.com/office/drawing/2014/main" id="{073D1857-8BC9-0B41-AC22-8CFDD4FA5F8F}"/>
                </a:ext>
              </a:extLst>
            </p:cNvPr>
            <p:cNvSpPr txBox="1"/>
            <p:nvPr/>
          </p:nvSpPr>
          <p:spPr>
            <a:xfrm>
              <a:off x="832385" y="1890010"/>
              <a:ext cx="2766060" cy="338554"/>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Broad age groups</a:t>
              </a:r>
            </a:p>
          </p:txBody>
        </p:sp>
        <p:grpSp>
          <p:nvGrpSpPr>
            <p:cNvPr id="8" name="Group 7">
              <a:extLst>
                <a:ext uri="{FF2B5EF4-FFF2-40B4-BE49-F238E27FC236}">
                  <a16:creationId xmlns:a16="http://schemas.microsoft.com/office/drawing/2014/main" id="{17DC1574-1DFF-F99E-E845-A78289ECE934}"/>
                </a:ext>
              </a:extLst>
            </p:cNvPr>
            <p:cNvGrpSpPr/>
            <p:nvPr/>
          </p:nvGrpSpPr>
          <p:grpSpPr>
            <a:xfrm>
              <a:off x="-481724" y="2158615"/>
              <a:ext cx="4943406" cy="2056333"/>
              <a:chOff x="-481724" y="2158615"/>
              <a:chExt cx="4943406" cy="2056333"/>
            </a:xfrm>
          </p:grpSpPr>
          <p:grpSp>
            <p:nvGrpSpPr>
              <p:cNvPr id="65" name="Group 64">
                <a:extLst>
                  <a:ext uri="{FF2B5EF4-FFF2-40B4-BE49-F238E27FC236}">
                    <a16:creationId xmlns:a16="http://schemas.microsoft.com/office/drawing/2014/main" id="{07FBA26F-9A73-B895-131C-9C103F3178AB}"/>
                  </a:ext>
                </a:extLst>
              </p:cNvPr>
              <p:cNvGrpSpPr/>
              <p:nvPr/>
            </p:nvGrpSpPr>
            <p:grpSpPr>
              <a:xfrm>
                <a:off x="-481724" y="2158615"/>
                <a:ext cx="4943406" cy="1774295"/>
                <a:chOff x="-458864" y="2338592"/>
                <a:chExt cx="4943406" cy="1774295"/>
              </a:xfrm>
            </p:grpSpPr>
            <p:graphicFrame>
              <p:nvGraphicFramePr>
                <p:cNvPr id="54" name="Chart 53">
                  <a:extLst>
                    <a:ext uri="{FF2B5EF4-FFF2-40B4-BE49-F238E27FC236}">
                      <a16:creationId xmlns:a16="http://schemas.microsoft.com/office/drawing/2014/main" id="{AC1D4394-A89A-36EA-2DCC-FF642F4C2B8D}"/>
                    </a:ext>
                  </a:extLst>
                </p:cNvPr>
                <p:cNvGraphicFramePr/>
                <p:nvPr>
                  <p:extLst>
                    <p:ext uri="{D42A27DB-BD31-4B8C-83A1-F6EECF244321}">
                      <p14:modId xmlns:p14="http://schemas.microsoft.com/office/powerpoint/2010/main" val="617556013"/>
                    </p:ext>
                  </p:extLst>
                </p:nvPr>
              </p:nvGraphicFramePr>
              <p:xfrm>
                <a:off x="-458864" y="2338592"/>
                <a:ext cx="2276186" cy="14414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5" name="Chart 54">
                  <a:extLst>
                    <a:ext uri="{FF2B5EF4-FFF2-40B4-BE49-F238E27FC236}">
                      <a16:creationId xmlns:a16="http://schemas.microsoft.com/office/drawing/2014/main" id="{02333334-675E-7C06-E037-C0079CDFE4D8}"/>
                    </a:ext>
                  </a:extLst>
                </p:cNvPr>
                <p:cNvGraphicFramePr/>
                <p:nvPr>
                  <p:extLst>
                    <p:ext uri="{D42A27DB-BD31-4B8C-83A1-F6EECF244321}">
                      <p14:modId xmlns:p14="http://schemas.microsoft.com/office/powerpoint/2010/main" val="3951175715"/>
                    </p:ext>
                  </p:extLst>
                </p:nvPr>
              </p:nvGraphicFramePr>
              <p:xfrm>
                <a:off x="874492" y="2338592"/>
                <a:ext cx="2235134" cy="144146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6" name="Chart 55">
                  <a:extLst>
                    <a:ext uri="{FF2B5EF4-FFF2-40B4-BE49-F238E27FC236}">
                      <a16:creationId xmlns:a16="http://schemas.microsoft.com/office/drawing/2014/main" id="{2EFE3212-E6D6-F4D4-1607-0E4108EB5D57}"/>
                    </a:ext>
                  </a:extLst>
                </p:cNvPr>
                <p:cNvGraphicFramePr/>
                <p:nvPr>
                  <p:extLst>
                    <p:ext uri="{D42A27DB-BD31-4B8C-83A1-F6EECF244321}">
                      <p14:modId xmlns:p14="http://schemas.microsoft.com/office/powerpoint/2010/main" val="938295332"/>
                    </p:ext>
                  </p:extLst>
                </p:nvPr>
              </p:nvGraphicFramePr>
              <p:xfrm>
                <a:off x="2208356" y="2339962"/>
                <a:ext cx="2276186" cy="1452166"/>
              </p:xfrm>
              <a:graphic>
                <a:graphicData uri="http://schemas.openxmlformats.org/drawingml/2006/chart">
                  <c:chart xmlns:c="http://schemas.openxmlformats.org/drawingml/2006/chart" xmlns:r="http://schemas.openxmlformats.org/officeDocument/2006/relationships" r:id="rId6"/>
                </a:graphicData>
              </a:graphic>
            </p:graphicFrame>
            <p:sp>
              <p:nvSpPr>
                <p:cNvPr id="57" name="TextBox 56">
                  <a:extLst>
                    <a:ext uri="{FF2B5EF4-FFF2-40B4-BE49-F238E27FC236}">
                      <a16:creationId xmlns:a16="http://schemas.microsoft.com/office/drawing/2014/main" id="{2AEE5A48-AE6A-1C61-0722-6FBA5900A2E0}"/>
                    </a:ext>
                  </a:extLst>
                </p:cNvPr>
                <p:cNvSpPr txBox="1"/>
                <p:nvPr/>
              </p:nvSpPr>
              <p:spPr>
                <a:xfrm>
                  <a:off x="228781" y="3743555"/>
                  <a:ext cx="3526555" cy="369332"/>
                </a:xfrm>
                <a:prstGeom prst="rect">
                  <a:avLst/>
                </a:prstGeom>
                <a:noFill/>
              </p:spPr>
              <p:txBody>
                <a:bodyPr wrap="square" rtlCol="0">
                  <a:spAutoFit/>
                </a:bodyPr>
                <a:lstStyle/>
                <a:p>
                  <a:pPr defTabSz="1371600">
                    <a:defRPr/>
                  </a:pPr>
                  <a:r>
                    <a:rPr lang="en-GB" sz="3000" b="1" dirty="0">
                      <a:solidFill>
                        <a:srgbClr val="19315D"/>
                      </a:solidFill>
                      <a:latin typeface="Arial" panose="020B0604020202020204" pitchFamily="34" charset="0"/>
                      <a:cs typeface="Arial" panose="020B0604020202020204" pitchFamily="34" charset="0"/>
                    </a:rPr>
                    <a:t>0-15            16-64             65+</a:t>
                  </a:r>
                </a:p>
              </p:txBody>
            </p:sp>
            <p:pic>
              <p:nvPicPr>
                <p:cNvPr id="60" name="Graphic 59" descr="Child with balloon outline">
                  <a:extLst>
                    <a:ext uri="{FF2B5EF4-FFF2-40B4-BE49-F238E27FC236}">
                      <a16:creationId xmlns:a16="http://schemas.microsoft.com/office/drawing/2014/main" id="{D3683461-8148-BC80-95D3-230EFD1563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3582" y="2771423"/>
                  <a:ext cx="531294" cy="531294"/>
                </a:xfrm>
                <a:prstGeom prst="rect">
                  <a:avLst/>
                </a:prstGeom>
              </p:spPr>
            </p:pic>
            <p:pic>
              <p:nvPicPr>
                <p:cNvPr id="62" name="Graphic 61" descr="Man outline">
                  <a:extLst>
                    <a:ext uri="{FF2B5EF4-FFF2-40B4-BE49-F238E27FC236}">
                      <a16:creationId xmlns:a16="http://schemas.microsoft.com/office/drawing/2014/main" id="{21FF8E77-F907-8123-B2B9-E5BE3AB933F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12882" y="2760414"/>
                  <a:ext cx="572215" cy="572215"/>
                </a:xfrm>
                <a:prstGeom prst="rect">
                  <a:avLst/>
                </a:prstGeom>
              </p:spPr>
            </p:pic>
            <p:pic>
              <p:nvPicPr>
                <p:cNvPr id="64" name="Graphic 63" descr="Man with cane outline">
                  <a:extLst>
                    <a:ext uri="{FF2B5EF4-FFF2-40B4-BE49-F238E27FC236}">
                      <a16:creationId xmlns:a16="http://schemas.microsoft.com/office/drawing/2014/main" id="{9DA72D54-A933-8371-903B-DD158896DCE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067670" y="2746370"/>
                  <a:ext cx="617218" cy="617218"/>
                </a:xfrm>
                <a:prstGeom prst="rect">
                  <a:avLst/>
                </a:prstGeom>
              </p:spPr>
            </p:pic>
          </p:grpSp>
          <p:sp>
            <p:nvSpPr>
              <p:cNvPr id="66" name="TextBox 65">
                <a:extLst>
                  <a:ext uri="{FF2B5EF4-FFF2-40B4-BE49-F238E27FC236}">
                    <a16:creationId xmlns:a16="http://schemas.microsoft.com/office/drawing/2014/main" id="{441F44D2-9736-8E48-60D6-79D4F1B25671}"/>
                  </a:ext>
                </a:extLst>
              </p:cNvPr>
              <p:cNvSpPr txBox="1"/>
              <p:nvPr/>
            </p:nvSpPr>
            <p:spPr>
              <a:xfrm>
                <a:off x="165054" y="3907171"/>
                <a:ext cx="3836654" cy="307777"/>
              </a:xfrm>
              <a:prstGeom prst="rect">
                <a:avLst/>
              </a:prstGeom>
              <a:noFill/>
            </p:spPr>
            <p:txBody>
              <a:bodyPr wrap="square" rtlCol="0">
                <a:spAutoFit/>
              </a:bodyPr>
              <a:lstStyle/>
              <a:p>
                <a:pPr defTabSz="1371600">
                  <a:defRPr/>
                </a:pPr>
                <a:r>
                  <a:rPr lang="en-GB" sz="2400" b="1">
                    <a:solidFill>
                      <a:srgbClr val="19315D"/>
                    </a:solidFill>
                    <a:latin typeface="Arial" panose="020B0604020202020204" pitchFamily="34" charset="0"/>
                    <a:cs typeface="Arial" panose="020B0604020202020204" pitchFamily="34" charset="0"/>
                  </a:rPr>
                  <a:t>17.49%             60.39%             22.12% </a:t>
                </a:r>
              </a:p>
            </p:txBody>
          </p:sp>
        </p:grpSp>
      </p:grpSp>
      <p:grpSp>
        <p:nvGrpSpPr>
          <p:cNvPr id="7" name="Group 6">
            <a:extLst>
              <a:ext uri="{FF2B5EF4-FFF2-40B4-BE49-F238E27FC236}">
                <a16:creationId xmlns:a16="http://schemas.microsoft.com/office/drawing/2014/main" id="{3B03F8CB-576C-48DE-409E-54BED03C3E1F}"/>
              </a:ext>
            </a:extLst>
          </p:cNvPr>
          <p:cNvGrpSpPr/>
          <p:nvPr/>
        </p:nvGrpSpPr>
        <p:grpSpPr>
          <a:xfrm>
            <a:off x="-29449" y="2528715"/>
            <a:ext cx="6473117" cy="3580196"/>
            <a:chOff x="8000742" y="1906755"/>
            <a:chExt cx="4315411" cy="2386797"/>
          </a:xfrm>
        </p:grpSpPr>
        <p:graphicFrame>
          <p:nvGraphicFramePr>
            <p:cNvPr id="160" name="Chart 159">
              <a:extLst>
                <a:ext uri="{FF2B5EF4-FFF2-40B4-BE49-F238E27FC236}">
                  <a16:creationId xmlns:a16="http://schemas.microsoft.com/office/drawing/2014/main" id="{4CCCDE52-7F9C-11AB-614B-C35E5E2B616C}"/>
                </a:ext>
              </a:extLst>
            </p:cNvPr>
            <p:cNvGraphicFramePr/>
            <p:nvPr/>
          </p:nvGraphicFramePr>
          <p:xfrm>
            <a:off x="8000742" y="2161655"/>
            <a:ext cx="1509534" cy="866103"/>
          </p:xfrm>
          <a:graphic>
            <a:graphicData uri="http://schemas.openxmlformats.org/drawingml/2006/chart">
              <c:chart xmlns:c="http://schemas.openxmlformats.org/drawingml/2006/chart" xmlns:r="http://schemas.openxmlformats.org/officeDocument/2006/relationships" r:id="rId10"/>
            </a:graphicData>
          </a:graphic>
        </p:graphicFrame>
        <p:grpSp>
          <p:nvGrpSpPr>
            <p:cNvPr id="162" name="Group 161">
              <a:extLst>
                <a:ext uri="{FF2B5EF4-FFF2-40B4-BE49-F238E27FC236}">
                  <a16:creationId xmlns:a16="http://schemas.microsoft.com/office/drawing/2014/main" id="{B22171AC-B554-339B-55BE-CDFDBA32BB8A}"/>
                </a:ext>
              </a:extLst>
            </p:cNvPr>
            <p:cNvGrpSpPr/>
            <p:nvPr/>
          </p:nvGrpSpPr>
          <p:grpSpPr>
            <a:xfrm>
              <a:off x="8269952" y="2117314"/>
              <a:ext cx="2195210" cy="2034138"/>
              <a:chOff x="8427260" y="2642179"/>
              <a:chExt cx="1703584" cy="1703584"/>
            </a:xfrm>
          </p:grpSpPr>
          <p:pic>
            <p:nvPicPr>
              <p:cNvPr id="156" name="Graphic 155" descr="Male with solid fill">
                <a:extLst>
                  <a:ext uri="{FF2B5EF4-FFF2-40B4-BE49-F238E27FC236}">
                    <a16:creationId xmlns:a16="http://schemas.microsoft.com/office/drawing/2014/main" id="{AC8C8B46-F95A-D6BB-7D67-1168AC03CEF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7260" y="2642179"/>
                <a:ext cx="1703584" cy="1703584"/>
              </a:xfrm>
              <a:prstGeom prst="rect">
                <a:avLst/>
              </a:prstGeom>
            </p:spPr>
          </p:pic>
          <p:sp>
            <p:nvSpPr>
              <p:cNvPr id="161" name="TextBox 160">
                <a:extLst>
                  <a:ext uri="{FF2B5EF4-FFF2-40B4-BE49-F238E27FC236}">
                    <a16:creationId xmlns:a16="http://schemas.microsoft.com/office/drawing/2014/main" id="{2886A2D9-73D6-40DD-9288-5F388C1C9AC2}"/>
                  </a:ext>
                </a:extLst>
              </p:cNvPr>
              <p:cNvSpPr txBox="1"/>
              <p:nvPr/>
            </p:nvSpPr>
            <p:spPr>
              <a:xfrm>
                <a:off x="8836400" y="3415351"/>
                <a:ext cx="941914" cy="283538"/>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48.9%</a:t>
                </a:r>
              </a:p>
            </p:txBody>
          </p:sp>
        </p:grpSp>
        <p:sp>
          <p:nvSpPr>
            <p:cNvPr id="163" name="TextBox 162">
              <a:extLst>
                <a:ext uri="{FF2B5EF4-FFF2-40B4-BE49-F238E27FC236}">
                  <a16:creationId xmlns:a16="http://schemas.microsoft.com/office/drawing/2014/main" id="{8AA38F3B-36D9-C07D-AB17-23A43EB82429}"/>
                </a:ext>
              </a:extLst>
            </p:cNvPr>
            <p:cNvSpPr txBox="1"/>
            <p:nvPr/>
          </p:nvSpPr>
          <p:spPr>
            <a:xfrm>
              <a:off x="8938842" y="3917736"/>
              <a:ext cx="1299268" cy="338554"/>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Male</a:t>
              </a:r>
            </a:p>
          </p:txBody>
        </p:sp>
        <p:grpSp>
          <p:nvGrpSpPr>
            <p:cNvPr id="167" name="Group 166">
              <a:extLst>
                <a:ext uri="{FF2B5EF4-FFF2-40B4-BE49-F238E27FC236}">
                  <a16:creationId xmlns:a16="http://schemas.microsoft.com/office/drawing/2014/main" id="{A5818D2D-8862-F376-7682-F5A48093819C}"/>
                </a:ext>
              </a:extLst>
            </p:cNvPr>
            <p:cNvGrpSpPr/>
            <p:nvPr/>
          </p:nvGrpSpPr>
          <p:grpSpPr>
            <a:xfrm>
              <a:off x="10164555" y="2221595"/>
              <a:ext cx="2134574" cy="1918069"/>
              <a:chOff x="10199894" y="2626524"/>
              <a:chExt cx="1805928" cy="1565726"/>
            </a:xfrm>
          </p:grpSpPr>
          <p:pic>
            <p:nvPicPr>
              <p:cNvPr id="158" name="Graphic 157" descr="Female with solid fill">
                <a:extLst>
                  <a:ext uri="{FF2B5EF4-FFF2-40B4-BE49-F238E27FC236}">
                    <a16:creationId xmlns:a16="http://schemas.microsoft.com/office/drawing/2014/main" id="{77997BD1-256D-4DE4-C79B-39764E29068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199894" y="2626524"/>
                <a:ext cx="1738000" cy="1565726"/>
              </a:xfrm>
              <a:prstGeom prst="rect">
                <a:avLst/>
              </a:prstGeom>
            </p:spPr>
          </p:pic>
          <p:sp>
            <p:nvSpPr>
              <p:cNvPr id="166" name="TextBox 165">
                <a:extLst>
                  <a:ext uri="{FF2B5EF4-FFF2-40B4-BE49-F238E27FC236}">
                    <a16:creationId xmlns:a16="http://schemas.microsoft.com/office/drawing/2014/main" id="{B891F101-69DD-098D-31FF-113A12550995}"/>
                  </a:ext>
                </a:extLst>
              </p:cNvPr>
              <p:cNvSpPr txBox="1"/>
              <p:nvPr/>
            </p:nvSpPr>
            <p:spPr>
              <a:xfrm>
                <a:off x="10725854" y="3071868"/>
                <a:ext cx="1279968" cy="276363"/>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51.1%</a:t>
                </a:r>
              </a:p>
            </p:txBody>
          </p:sp>
        </p:grpSp>
        <p:sp>
          <p:nvSpPr>
            <p:cNvPr id="168" name="TextBox 167">
              <a:extLst>
                <a:ext uri="{FF2B5EF4-FFF2-40B4-BE49-F238E27FC236}">
                  <a16:creationId xmlns:a16="http://schemas.microsoft.com/office/drawing/2014/main" id="{AC7B1965-7BBB-6E4B-CEFE-8179B43690C3}"/>
                </a:ext>
              </a:extLst>
            </p:cNvPr>
            <p:cNvSpPr txBox="1"/>
            <p:nvPr/>
          </p:nvSpPr>
          <p:spPr>
            <a:xfrm>
              <a:off x="10739820" y="3954998"/>
              <a:ext cx="1576333" cy="338554"/>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Female</a:t>
              </a:r>
            </a:p>
          </p:txBody>
        </p:sp>
        <p:sp>
          <p:nvSpPr>
            <p:cNvPr id="169" name="TextBox 168">
              <a:extLst>
                <a:ext uri="{FF2B5EF4-FFF2-40B4-BE49-F238E27FC236}">
                  <a16:creationId xmlns:a16="http://schemas.microsoft.com/office/drawing/2014/main" id="{B94B3315-87AE-7633-B922-4EBD48EAD692}"/>
                </a:ext>
              </a:extLst>
            </p:cNvPr>
            <p:cNvSpPr txBox="1"/>
            <p:nvPr/>
          </p:nvSpPr>
          <p:spPr>
            <a:xfrm>
              <a:off x="9538248" y="1906755"/>
              <a:ext cx="1583510" cy="338554"/>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Sex split</a:t>
              </a:r>
            </a:p>
          </p:txBody>
        </p:sp>
      </p:grpSp>
      <p:grpSp>
        <p:nvGrpSpPr>
          <p:cNvPr id="45" name="Group 44">
            <a:extLst>
              <a:ext uri="{FF2B5EF4-FFF2-40B4-BE49-F238E27FC236}">
                <a16:creationId xmlns:a16="http://schemas.microsoft.com/office/drawing/2014/main" id="{61B8F3BA-B3EA-F12E-A00F-B15D2374E6C8}"/>
              </a:ext>
            </a:extLst>
          </p:cNvPr>
          <p:cNvGrpSpPr/>
          <p:nvPr/>
        </p:nvGrpSpPr>
        <p:grpSpPr>
          <a:xfrm>
            <a:off x="11878902" y="6026375"/>
            <a:ext cx="6321714" cy="3663204"/>
            <a:chOff x="7836460" y="4394882"/>
            <a:chExt cx="4214476" cy="2442136"/>
          </a:xfrm>
        </p:grpSpPr>
        <p:sp>
          <p:nvSpPr>
            <p:cNvPr id="68" name="TextBox 67">
              <a:extLst>
                <a:ext uri="{FF2B5EF4-FFF2-40B4-BE49-F238E27FC236}">
                  <a16:creationId xmlns:a16="http://schemas.microsoft.com/office/drawing/2014/main" id="{7BDCC4F2-753D-DD0B-221F-FE2285D049B6}"/>
                </a:ext>
              </a:extLst>
            </p:cNvPr>
            <p:cNvSpPr txBox="1"/>
            <p:nvPr/>
          </p:nvSpPr>
          <p:spPr>
            <a:xfrm>
              <a:off x="8614919" y="4394882"/>
              <a:ext cx="3436017" cy="338554"/>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 District lens mid-2024:</a:t>
              </a:r>
            </a:p>
          </p:txBody>
        </p:sp>
        <p:grpSp>
          <p:nvGrpSpPr>
            <p:cNvPr id="22" name="Group 21">
              <a:extLst>
                <a:ext uri="{FF2B5EF4-FFF2-40B4-BE49-F238E27FC236}">
                  <a16:creationId xmlns:a16="http://schemas.microsoft.com/office/drawing/2014/main" id="{D3AB6146-8CB1-A0FF-91FA-145DC7B091B2}"/>
                </a:ext>
              </a:extLst>
            </p:cNvPr>
            <p:cNvGrpSpPr/>
            <p:nvPr/>
          </p:nvGrpSpPr>
          <p:grpSpPr>
            <a:xfrm>
              <a:off x="7836460" y="4728749"/>
              <a:ext cx="4214476" cy="2108269"/>
              <a:chOff x="7836460" y="4728749"/>
              <a:chExt cx="4214476" cy="2108269"/>
            </a:xfrm>
          </p:grpSpPr>
          <p:sp>
            <p:nvSpPr>
              <p:cNvPr id="10" name="TextBox 9">
                <a:extLst>
                  <a:ext uri="{FF2B5EF4-FFF2-40B4-BE49-F238E27FC236}">
                    <a16:creationId xmlns:a16="http://schemas.microsoft.com/office/drawing/2014/main" id="{60DF63CE-F21F-061D-FE05-642198B5AC19}"/>
                  </a:ext>
                </a:extLst>
              </p:cNvPr>
              <p:cNvSpPr txBox="1"/>
              <p:nvPr/>
            </p:nvSpPr>
            <p:spPr>
              <a:xfrm>
                <a:off x="7836460" y="4728749"/>
                <a:ext cx="2781349" cy="2108269"/>
              </a:xfrm>
              <a:prstGeom prst="rect">
                <a:avLst/>
              </a:prstGeom>
              <a:noFill/>
            </p:spPr>
            <p:txBody>
              <a:bodyPr wrap="square" rtlCol="0">
                <a:spAutoFit/>
              </a:bodyPr>
              <a:lstStyle/>
              <a:p>
                <a:pPr defTabSz="1371600">
                  <a:spcAft>
                    <a:spcPts val="900"/>
                  </a:spcAft>
                  <a:defRPr/>
                </a:pPr>
                <a:r>
                  <a:rPr lang="en-GB" sz="2700" b="1" dirty="0">
                    <a:solidFill>
                      <a:srgbClr val="19315D"/>
                    </a:solidFill>
                    <a:latin typeface="Arial" panose="020B0604020202020204" pitchFamily="34" charset="0"/>
                    <a:cs typeface="Arial" panose="020B0604020202020204" pitchFamily="34" charset="0"/>
                  </a:rPr>
                  <a:t>Gloucester: 138,598</a:t>
                </a:r>
              </a:p>
              <a:p>
                <a:pPr defTabSz="1371600">
                  <a:spcAft>
                    <a:spcPts val="900"/>
                  </a:spcAft>
                  <a:defRPr/>
                </a:pPr>
                <a:r>
                  <a:rPr lang="en-GB" sz="2700" b="1" dirty="0">
                    <a:solidFill>
                      <a:srgbClr val="19315D"/>
                    </a:solidFill>
                    <a:latin typeface="Arial" panose="020B0604020202020204" pitchFamily="34" charset="0"/>
                    <a:cs typeface="Arial" panose="020B0604020202020204" pitchFamily="34" charset="0"/>
                  </a:rPr>
                  <a:t>Stroud: 125,680</a:t>
                </a:r>
              </a:p>
              <a:p>
                <a:pPr defTabSz="1371600">
                  <a:spcAft>
                    <a:spcPts val="900"/>
                  </a:spcAft>
                  <a:defRPr/>
                </a:pPr>
                <a:r>
                  <a:rPr lang="en-GB" sz="2700" b="1" dirty="0">
                    <a:solidFill>
                      <a:srgbClr val="19315D"/>
                    </a:solidFill>
                    <a:latin typeface="Arial" panose="020B0604020202020204" pitchFamily="34" charset="0"/>
                    <a:cs typeface="Arial" panose="020B0604020202020204" pitchFamily="34" charset="0"/>
                  </a:rPr>
                  <a:t>Cheltenham: 121,739 </a:t>
                </a:r>
              </a:p>
              <a:p>
                <a:pPr defTabSz="1371600">
                  <a:spcAft>
                    <a:spcPts val="900"/>
                  </a:spcAft>
                  <a:defRPr/>
                </a:pPr>
                <a:r>
                  <a:rPr lang="en-GB" sz="2700" b="1" dirty="0">
                    <a:solidFill>
                      <a:srgbClr val="19315D"/>
                    </a:solidFill>
                    <a:latin typeface="Arial" panose="020B0604020202020204" pitchFamily="34" charset="0"/>
                    <a:cs typeface="Arial" panose="020B0604020202020204" pitchFamily="34" charset="0"/>
                  </a:rPr>
                  <a:t>Tewkesbury</a:t>
                </a:r>
                <a:r>
                  <a:rPr lang="en-GB" sz="2700" b="1">
                    <a:solidFill>
                      <a:srgbClr val="19315D"/>
                    </a:solidFill>
                    <a:latin typeface="Arial" panose="020B0604020202020204" pitchFamily="34" charset="0"/>
                    <a:cs typeface="Arial" panose="020B0604020202020204" pitchFamily="34" charset="0"/>
                  </a:rPr>
                  <a:t>: 101,949</a:t>
                </a:r>
                <a:endParaRPr lang="en-GB" sz="2700" b="1" dirty="0">
                  <a:solidFill>
                    <a:srgbClr val="19315D"/>
                  </a:solidFill>
                  <a:latin typeface="Arial" panose="020B0604020202020204" pitchFamily="34" charset="0"/>
                  <a:cs typeface="Arial" panose="020B0604020202020204" pitchFamily="34" charset="0"/>
                </a:endParaRPr>
              </a:p>
              <a:p>
                <a:pPr defTabSz="1371600">
                  <a:spcAft>
                    <a:spcPts val="900"/>
                  </a:spcAft>
                  <a:defRPr/>
                </a:pPr>
                <a:r>
                  <a:rPr lang="en-GB" sz="2700" b="1" dirty="0">
                    <a:solidFill>
                      <a:srgbClr val="19315D"/>
                    </a:solidFill>
                    <a:latin typeface="Arial" panose="020B0604020202020204" pitchFamily="34" charset="0"/>
                    <a:cs typeface="Arial" panose="020B0604020202020204" pitchFamily="34" charset="0"/>
                  </a:rPr>
                  <a:t>Cotswold: 91,661</a:t>
                </a:r>
              </a:p>
              <a:p>
                <a:pPr defTabSz="1371600">
                  <a:spcAft>
                    <a:spcPts val="900"/>
                  </a:spcAft>
                  <a:defRPr/>
                </a:pPr>
                <a:r>
                  <a:rPr lang="en-GB" sz="2700" b="1" dirty="0">
                    <a:solidFill>
                      <a:srgbClr val="19315D"/>
                    </a:solidFill>
                    <a:latin typeface="Arial" panose="020B0604020202020204" pitchFamily="34" charset="0"/>
                    <a:cs typeface="Arial" panose="020B0604020202020204" pitchFamily="34" charset="0"/>
                  </a:rPr>
                  <a:t>Forest of Dean: 89,753</a:t>
                </a:r>
              </a:p>
            </p:txBody>
          </p:sp>
          <p:sp>
            <p:nvSpPr>
              <p:cNvPr id="13" name="Arrow: Up 12">
                <a:extLst>
                  <a:ext uri="{FF2B5EF4-FFF2-40B4-BE49-F238E27FC236}">
                    <a16:creationId xmlns:a16="http://schemas.microsoft.com/office/drawing/2014/main" id="{D6AD93F7-A5C2-BD87-78FF-DB544D022047}"/>
                  </a:ext>
                </a:extLst>
              </p:cNvPr>
              <p:cNvSpPr/>
              <p:nvPr/>
            </p:nvSpPr>
            <p:spPr>
              <a:xfrm>
                <a:off x="10542826" y="4783116"/>
                <a:ext cx="233091" cy="218785"/>
              </a:xfrm>
              <a:prstGeom prst="upArrow">
                <a:avLst/>
              </a:prstGeom>
              <a:noFill/>
              <a:ln w="25400">
                <a:solidFill>
                  <a:srgbClr val="00BD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srgbClr val="19315D"/>
                  </a:solidFill>
                  <a:latin typeface="Calibri" panose="020F0502020204030204"/>
                </a:endParaRPr>
              </a:p>
            </p:txBody>
          </p:sp>
          <p:sp>
            <p:nvSpPr>
              <p:cNvPr id="15" name="TextBox 14">
                <a:extLst>
                  <a:ext uri="{FF2B5EF4-FFF2-40B4-BE49-F238E27FC236}">
                    <a16:creationId xmlns:a16="http://schemas.microsoft.com/office/drawing/2014/main" id="{DB12C42D-1C9F-603A-BD25-68229DF83CEA}"/>
                  </a:ext>
                </a:extLst>
              </p:cNvPr>
              <p:cNvSpPr txBox="1"/>
              <p:nvPr/>
            </p:nvSpPr>
            <p:spPr>
              <a:xfrm>
                <a:off x="11077277" y="4728749"/>
                <a:ext cx="973659" cy="2108269"/>
              </a:xfrm>
              <a:prstGeom prst="rect">
                <a:avLst/>
              </a:prstGeom>
              <a:noFill/>
            </p:spPr>
            <p:txBody>
              <a:bodyPr wrap="square" rtlCol="0">
                <a:spAutoFit/>
              </a:bodyPr>
              <a:lstStyle/>
              <a:p>
                <a:pPr defTabSz="1371600">
                  <a:spcAft>
                    <a:spcPts val="900"/>
                  </a:spcAft>
                  <a:defRPr/>
                </a:pPr>
                <a:r>
                  <a:rPr lang="en-GB" sz="2700" b="1">
                    <a:solidFill>
                      <a:srgbClr val="19315D"/>
                    </a:solidFill>
                    <a:latin typeface="Arial" panose="020B0604020202020204" pitchFamily="34" charset="0"/>
                    <a:cs typeface="Arial" panose="020B0604020202020204" pitchFamily="34" charset="0"/>
                  </a:rPr>
                  <a:t>1.68%</a:t>
                </a:r>
              </a:p>
              <a:p>
                <a:pPr defTabSz="1371600">
                  <a:spcAft>
                    <a:spcPts val="900"/>
                  </a:spcAft>
                  <a:defRPr/>
                </a:pPr>
                <a:r>
                  <a:rPr lang="en-GB" sz="2700" b="1">
                    <a:solidFill>
                      <a:srgbClr val="19315D"/>
                    </a:solidFill>
                    <a:latin typeface="Arial" panose="020B0604020202020204" pitchFamily="34" charset="0"/>
                    <a:cs typeface="Arial" panose="020B0604020202020204" pitchFamily="34" charset="0"/>
                  </a:rPr>
                  <a:t>0.98%</a:t>
                </a:r>
              </a:p>
              <a:p>
                <a:pPr defTabSz="1371600">
                  <a:spcAft>
                    <a:spcPts val="900"/>
                  </a:spcAft>
                  <a:defRPr/>
                </a:pPr>
                <a:r>
                  <a:rPr lang="en-GB" sz="2700" b="1">
                    <a:solidFill>
                      <a:srgbClr val="19315D"/>
                    </a:solidFill>
                    <a:latin typeface="Arial" panose="020B0604020202020204" pitchFamily="34" charset="0"/>
                    <a:cs typeface="Arial" panose="020B0604020202020204" pitchFamily="34" charset="0"/>
                  </a:rPr>
                  <a:t>0.73% </a:t>
                </a:r>
              </a:p>
              <a:p>
                <a:pPr defTabSz="1371600">
                  <a:spcAft>
                    <a:spcPts val="900"/>
                  </a:spcAft>
                  <a:defRPr/>
                </a:pPr>
                <a:r>
                  <a:rPr lang="en-GB" sz="2700" b="1">
                    <a:solidFill>
                      <a:srgbClr val="19315D"/>
                    </a:solidFill>
                    <a:latin typeface="Arial" panose="020B0604020202020204" pitchFamily="34" charset="0"/>
                    <a:cs typeface="Arial" panose="020B0604020202020204" pitchFamily="34" charset="0"/>
                  </a:rPr>
                  <a:t>2.41%</a:t>
                </a:r>
              </a:p>
              <a:p>
                <a:pPr defTabSz="1371600">
                  <a:spcAft>
                    <a:spcPts val="900"/>
                  </a:spcAft>
                  <a:defRPr/>
                </a:pPr>
                <a:r>
                  <a:rPr lang="en-GB" sz="2700" b="1">
                    <a:solidFill>
                      <a:srgbClr val="19315D"/>
                    </a:solidFill>
                    <a:latin typeface="Arial" panose="020B0604020202020204" pitchFamily="34" charset="0"/>
                    <a:cs typeface="Arial" panose="020B0604020202020204" pitchFamily="34" charset="0"/>
                  </a:rPr>
                  <a:t>0.16%</a:t>
                </a:r>
              </a:p>
              <a:p>
                <a:pPr defTabSz="1371600">
                  <a:spcAft>
                    <a:spcPts val="900"/>
                  </a:spcAft>
                  <a:defRPr/>
                </a:pPr>
                <a:r>
                  <a:rPr lang="en-GB" sz="2700" b="1">
                    <a:solidFill>
                      <a:srgbClr val="19315D"/>
                    </a:solidFill>
                    <a:latin typeface="Arial" panose="020B0604020202020204" pitchFamily="34" charset="0"/>
                    <a:cs typeface="Arial" panose="020B0604020202020204" pitchFamily="34" charset="0"/>
                  </a:rPr>
                  <a:t>0.79%</a:t>
                </a:r>
              </a:p>
            </p:txBody>
          </p:sp>
          <p:sp>
            <p:nvSpPr>
              <p:cNvPr id="16" name="Arrow: Up 15">
                <a:extLst>
                  <a:ext uri="{FF2B5EF4-FFF2-40B4-BE49-F238E27FC236}">
                    <a16:creationId xmlns:a16="http://schemas.microsoft.com/office/drawing/2014/main" id="{19D45868-A19C-4D4F-6086-B89A64BF1152}"/>
                  </a:ext>
                </a:extLst>
              </p:cNvPr>
              <p:cNvSpPr/>
              <p:nvPr/>
            </p:nvSpPr>
            <p:spPr>
              <a:xfrm>
                <a:off x="10542826" y="5136660"/>
                <a:ext cx="233091" cy="218785"/>
              </a:xfrm>
              <a:prstGeom prst="upArrow">
                <a:avLst/>
              </a:prstGeom>
              <a:noFill/>
              <a:ln w="25400">
                <a:solidFill>
                  <a:srgbClr val="FAB4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srgbClr val="19315D"/>
                  </a:solidFill>
                  <a:latin typeface="Calibri" panose="020F0502020204030204"/>
                </a:endParaRPr>
              </a:p>
            </p:txBody>
          </p:sp>
          <p:sp>
            <p:nvSpPr>
              <p:cNvPr id="17" name="Arrow: Up 16">
                <a:extLst>
                  <a:ext uri="{FF2B5EF4-FFF2-40B4-BE49-F238E27FC236}">
                    <a16:creationId xmlns:a16="http://schemas.microsoft.com/office/drawing/2014/main" id="{81B1AC2C-6F14-4E6E-7C27-3A2A2BA43137}"/>
                  </a:ext>
                </a:extLst>
              </p:cNvPr>
              <p:cNvSpPr/>
              <p:nvPr/>
            </p:nvSpPr>
            <p:spPr>
              <a:xfrm>
                <a:off x="10542826" y="5490204"/>
                <a:ext cx="233091" cy="218785"/>
              </a:xfrm>
              <a:prstGeom prst="upArrow">
                <a:avLst/>
              </a:prstGeom>
              <a:noFill/>
              <a:ln w="25400">
                <a:solidFill>
                  <a:srgbClr val="ABD27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srgbClr val="19315D"/>
                  </a:solidFill>
                  <a:latin typeface="Calibri" panose="020F0502020204030204"/>
                </a:endParaRPr>
              </a:p>
            </p:txBody>
          </p:sp>
          <p:sp>
            <p:nvSpPr>
              <p:cNvPr id="18" name="Arrow: Up 17">
                <a:extLst>
                  <a:ext uri="{FF2B5EF4-FFF2-40B4-BE49-F238E27FC236}">
                    <a16:creationId xmlns:a16="http://schemas.microsoft.com/office/drawing/2014/main" id="{FA3AA460-A602-CF73-1EF4-AC53B0B3D96E}"/>
                  </a:ext>
                </a:extLst>
              </p:cNvPr>
              <p:cNvSpPr/>
              <p:nvPr/>
            </p:nvSpPr>
            <p:spPr>
              <a:xfrm>
                <a:off x="10542826" y="5843748"/>
                <a:ext cx="233091" cy="218785"/>
              </a:xfrm>
              <a:prstGeom prst="upArrow">
                <a:avLst/>
              </a:prstGeom>
              <a:noFill/>
              <a:ln w="25400">
                <a:solidFill>
                  <a:srgbClr val="FF873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srgbClr val="19315D"/>
                  </a:solidFill>
                  <a:latin typeface="Calibri" panose="020F0502020204030204"/>
                </a:endParaRPr>
              </a:p>
            </p:txBody>
          </p:sp>
          <p:sp>
            <p:nvSpPr>
              <p:cNvPr id="19" name="Arrow: Up 18">
                <a:extLst>
                  <a:ext uri="{FF2B5EF4-FFF2-40B4-BE49-F238E27FC236}">
                    <a16:creationId xmlns:a16="http://schemas.microsoft.com/office/drawing/2014/main" id="{27F8FF59-B2D4-A0AD-1603-C80C237890C2}"/>
                  </a:ext>
                </a:extLst>
              </p:cNvPr>
              <p:cNvSpPr/>
              <p:nvPr/>
            </p:nvSpPr>
            <p:spPr>
              <a:xfrm>
                <a:off x="10542826" y="6197292"/>
                <a:ext cx="233091" cy="218785"/>
              </a:xfrm>
              <a:prstGeom prst="upArrow">
                <a:avLst/>
              </a:prstGeom>
              <a:noFill/>
              <a:ln w="25400">
                <a:solidFill>
                  <a:srgbClr val="F9D9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srgbClr val="19315D"/>
                  </a:solidFill>
                  <a:latin typeface="Calibri" panose="020F0502020204030204"/>
                </a:endParaRPr>
              </a:p>
            </p:txBody>
          </p:sp>
          <p:sp>
            <p:nvSpPr>
              <p:cNvPr id="20" name="Arrow: Up 19">
                <a:extLst>
                  <a:ext uri="{FF2B5EF4-FFF2-40B4-BE49-F238E27FC236}">
                    <a16:creationId xmlns:a16="http://schemas.microsoft.com/office/drawing/2014/main" id="{98959751-53CD-CB78-0653-227B3C8294C3}"/>
                  </a:ext>
                </a:extLst>
              </p:cNvPr>
              <p:cNvSpPr/>
              <p:nvPr/>
            </p:nvSpPr>
            <p:spPr>
              <a:xfrm>
                <a:off x="10542826" y="6550835"/>
                <a:ext cx="233091" cy="218785"/>
              </a:xfrm>
              <a:prstGeom prst="upArrow">
                <a:avLst/>
              </a:prstGeom>
              <a:noFill/>
              <a:ln w="25400">
                <a:solidFill>
                  <a:srgbClr val="CDBE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GB" sz="2700">
                  <a:solidFill>
                    <a:srgbClr val="19315D"/>
                  </a:solidFill>
                  <a:latin typeface="Calibri" panose="020F0502020204030204"/>
                </a:endParaRPr>
              </a:p>
            </p:txBody>
          </p:sp>
        </p:grpSp>
      </p:grpSp>
      <p:grpSp>
        <p:nvGrpSpPr>
          <p:cNvPr id="44" name="Group 43">
            <a:extLst>
              <a:ext uri="{FF2B5EF4-FFF2-40B4-BE49-F238E27FC236}">
                <a16:creationId xmlns:a16="http://schemas.microsoft.com/office/drawing/2014/main" id="{33E5054E-9C6A-5A38-C14E-583A95683328}"/>
              </a:ext>
            </a:extLst>
          </p:cNvPr>
          <p:cNvGrpSpPr/>
          <p:nvPr/>
        </p:nvGrpSpPr>
        <p:grpSpPr>
          <a:xfrm>
            <a:off x="6876702" y="6046375"/>
            <a:ext cx="4488579" cy="3555711"/>
            <a:chOff x="4526538" y="4378513"/>
            <a:chExt cx="2992386" cy="2370474"/>
          </a:xfrm>
        </p:grpSpPr>
        <p:sp>
          <p:nvSpPr>
            <p:cNvPr id="24" name="TextBox 23">
              <a:extLst>
                <a:ext uri="{FF2B5EF4-FFF2-40B4-BE49-F238E27FC236}">
                  <a16:creationId xmlns:a16="http://schemas.microsoft.com/office/drawing/2014/main" id="{1EE8A8A2-3CA1-0E1A-ED45-69E6D22220AF}"/>
                </a:ext>
              </a:extLst>
            </p:cNvPr>
            <p:cNvSpPr txBox="1"/>
            <p:nvPr/>
          </p:nvSpPr>
          <p:spPr>
            <a:xfrm>
              <a:off x="4844800" y="4378513"/>
              <a:ext cx="2277588" cy="338554"/>
            </a:xfrm>
            <a:prstGeom prst="rect">
              <a:avLst/>
            </a:prstGeom>
            <a:noFill/>
          </p:spPr>
          <p:txBody>
            <a:bodyPr wrap="square" rtlCol="0">
              <a:spAutoFit/>
            </a:bodyPr>
            <a:lstStyle/>
            <a:p>
              <a:pPr defTabSz="1371600">
                <a:defRPr/>
              </a:pPr>
              <a:r>
                <a:rPr lang="en-GB" sz="2700" b="1">
                  <a:solidFill>
                    <a:srgbClr val="19315D"/>
                  </a:solidFill>
                  <a:latin typeface="Arial" panose="020B0604020202020204" pitchFamily="34" charset="0"/>
                  <a:cs typeface="Arial" panose="020B0604020202020204" pitchFamily="34" charset="0"/>
                </a:rPr>
                <a:t>Population density</a:t>
              </a:r>
            </a:p>
          </p:txBody>
        </p:sp>
        <p:sp>
          <p:nvSpPr>
            <p:cNvPr id="25" name="TextBox 24">
              <a:extLst>
                <a:ext uri="{FF2B5EF4-FFF2-40B4-BE49-F238E27FC236}">
                  <a16:creationId xmlns:a16="http://schemas.microsoft.com/office/drawing/2014/main" id="{8BFC9BFB-DEE1-EC35-BD9D-5CD55E181DCA}"/>
                </a:ext>
              </a:extLst>
            </p:cNvPr>
            <p:cNvSpPr txBox="1"/>
            <p:nvPr/>
          </p:nvSpPr>
          <p:spPr>
            <a:xfrm>
              <a:off x="4526538" y="5979546"/>
              <a:ext cx="2992386" cy="769441"/>
            </a:xfrm>
            <a:prstGeom prst="rect">
              <a:avLst/>
            </a:prstGeom>
            <a:noFill/>
          </p:spPr>
          <p:txBody>
            <a:bodyPr wrap="square" rtlCol="0">
              <a:spAutoFit/>
            </a:bodyPr>
            <a:lstStyle/>
            <a:p>
              <a:pPr algn="ctr" defTabSz="1371600">
                <a:defRPr/>
              </a:pPr>
              <a:r>
                <a:rPr lang="en-GB" sz="4200" b="1">
                  <a:solidFill>
                    <a:srgbClr val="19315D"/>
                  </a:solidFill>
                  <a:latin typeface="Arial" panose="020B0604020202020204" pitchFamily="34" charset="0"/>
                  <a:cs typeface="Arial" panose="020B0604020202020204" pitchFamily="34" charset="0"/>
                </a:rPr>
                <a:t>252</a:t>
              </a:r>
              <a:r>
                <a:rPr lang="en-GB" sz="2700" b="1">
                  <a:solidFill>
                    <a:srgbClr val="19315D"/>
                  </a:solidFill>
                  <a:latin typeface="Calibri" panose="020F0502020204030204"/>
                </a:rPr>
                <a:t> </a:t>
              </a:r>
              <a:r>
                <a:rPr lang="en-GB" sz="2700" b="1">
                  <a:solidFill>
                    <a:srgbClr val="19315D"/>
                  </a:solidFill>
                  <a:latin typeface="Arial" panose="020B0604020202020204" pitchFamily="34" charset="0"/>
                  <a:cs typeface="Arial" panose="020B0604020202020204" pitchFamily="34" charset="0"/>
                </a:rPr>
                <a:t>people per square kilometre</a:t>
              </a:r>
            </a:p>
          </p:txBody>
        </p:sp>
        <p:grpSp>
          <p:nvGrpSpPr>
            <p:cNvPr id="27" name="Group 26">
              <a:extLst>
                <a:ext uri="{FF2B5EF4-FFF2-40B4-BE49-F238E27FC236}">
                  <a16:creationId xmlns:a16="http://schemas.microsoft.com/office/drawing/2014/main" id="{874F149E-0039-AF1A-9A0B-DCF3C9B02B75}"/>
                </a:ext>
              </a:extLst>
            </p:cNvPr>
            <p:cNvGrpSpPr/>
            <p:nvPr/>
          </p:nvGrpSpPr>
          <p:grpSpPr>
            <a:xfrm>
              <a:off x="4877724" y="4792935"/>
              <a:ext cx="2311630" cy="1298321"/>
              <a:chOff x="4524807" y="4859069"/>
              <a:chExt cx="1616564" cy="920131"/>
            </a:xfrm>
          </p:grpSpPr>
          <p:grpSp>
            <p:nvGrpSpPr>
              <p:cNvPr id="29" name="Group 28">
                <a:extLst>
                  <a:ext uri="{FF2B5EF4-FFF2-40B4-BE49-F238E27FC236}">
                    <a16:creationId xmlns:a16="http://schemas.microsoft.com/office/drawing/2014/main" id="{61BE6CD9-7D0F-BC2D-3F58-1C5DE8974A48}"/>
                  </a:ext>
                </a:extLst>
              </p:cNvPr>
              <p:cNvGrpSpPr/>
              <p:nvPr/>
            </p:nvGrpSpPr>
            <p:grpSpPr>
              <a:xfrm>
                <a:off x="4524807" y="4859069"/>
                <a:ext cx="1260125" cy="914400"/>
                <a:chOff x="4524807" y="4859069"/>
                <a:chExt cx="1260125" cy="914400"/>
              </a:xfrm>
            </p:grpSpPr>
            <p:pic>
              <p:nvPicPr>
                <p:cNvPr id="40" name="Graphic 39" descr="Man with solid fill">
                  <a:extLst>
                    <a:ext uri="{FF2B5EF4-FFF2-40B4-BE49-F238E27FC236}">
                      <a16:creationId xmlns:a16="http://schemas.microsoft.com/office/drawing/2014/main" id="{CD3CE90C-609D-E047-B6B1-97AA9D95153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524807" y="4859069"/>
                  <a:ext cx="914400" cy="914400"/>
                </a:xfrm>
                <a:prstGeom prst="rect">
                  <a:avLst/>
                </a:prstGeom>
              </p:spPr>
            </p:pic>
            <p:pic>
              <p:nvPicPr>
                <p:cNvPr id="41" name="Graphic 40" descr="Woman with solid fill">
                  <a:extLst>
                    <a:ext uri="{FF2B5EF4-FFF2-40B4-BE49-F238E27FC236}">
                      <a16:creationId xmlns:a16="http://schemas.microsoft.com/office/drawing/2014/main" id="{DC6C0A2D-C982-FB78-5D63-FF44B56A9C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870532" y="4859069"/>
                  <a:ext cx="914400" cy="914400"/>
                </a:xfrm>
                <a:prstGeom prst="rect">
                  <a:avLst/>
                </a:prstGeom>
              </p:spPr>
            </p:pic>
          </p:grpSp>
          <p:pic>
            <p:nvPicPr>
              <p:cNvPr id="33" name="Graphic 32" descr="Man with solid fill">
                <a:extLst>
                  <a:ext uri="{FF2B5EF4-FFF2-40B4-BE49-F238E27FC236}">
                    <a16:creationId xmlns:a16="http://schemas.microsoft.com/office/drawing/2014/main" id="{1A0C6864-9495-6F91-F960-AD0437B1481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226970" y="4864799"/>
                <a:ext cx="914401" cy="914401"/>
              </a:xfrm>
              <a:prstGeom prst="rect">
                <a:avLst/>
              </a:prstGeom>
            </p:spPr>
          </p:pic>
        </p:grpSp>
      </p:grpSp>
      <p:grpSp>
        <p:nvGrpSpPr>
          <p:cNvPr id="43" name="Group 42">
            <a:extLst>
              <a:ext uri="{FF2B5EF4-FFF2-40B4-BE49-F238E27FC236}">
                <a16:creationId xmlns:a16="http://schemas.microsoft.com/office/drawing/2014/main" id="{B5F77F2A-BA25-1A4A-AEFE-66C1288DB914}"/>
              </a:ext>
            </a:extLst>
          </p:cNvPr>
          <p:cNvGrpSpPr/>
          <p:nvPr/>
        </p:nvGrpSpPr>
        <p:grpSpPr>
          <a:xfrm>
            <a:off x="1" y="6143641"/>
            <a:ext cx="6636557" cy="3936344"/>
            <a:chOff x="-23070" y="4362036"/>
            <a:chExt cx="4424371" cy="2624229"/>
          </a:xfrm>
        </p:grpSpPr>
        <p:graphicFrame>
          <p:nvGraphicFramePr>
            <p:cNvPr id="11" name="Chart 10">
              <a:extLst>
                <a:ext uri="{FF2B5EF4-FFF2-40B4-BE49-F238E27FC236}">
                  <a16:creationId xmlns:a16="http://schemas.microsoft.com/office/drawing/2014/main" id="{D730A058-1E66-C11C-4DC2-6B4D07746AD9}"/>
                </a:ext>
              </a:extLst>
            </p:cNvPr>
            <p:cNvGraphicFramePr/>
            <p:nvPr/>
          </p:nvGraphicFramePr>
          <p:xfrm>
            <a:off x="-23070" y="4694705"/>
            <a:ext cx="4424371" cy="2291560"/>
          </p:xfrm>
          <a:graphic>
            <a:graphicData uri="http://schemas.openxmlformats.org/drawingml/2006/chart">
              <c:chart xmlns:c="http://schemas.openxmlformats.org/drawingml/2006/chart" xmlns:r="http://schemas.openxmlformats.org/officeDocument/2006/relationships" r:id="rId15"/>
            </a:graphicData>
          </a:graphic>
        </p:graphicFrame>
        <p:sp>
          <p:nvSpPr>
            <p:cNvPr id="21" name="TextBox 20">
              <a:extLst>
                <a:ext uri="{FF2B5EF4-FFF2-40B4-BE49-F238E27FC236}">
                  <a16:creationId xmlns:a16="http://schemas.microsoft.com/office/drawing/2014/main" id="{75FA9028-190B-F1AE-3C69-6701F3AA2855}"/>
                </a:ext>
              </a:extLst>
            </p:cNvPr>
            <p:cNvSpPr txBox="1"/>
            <p:nvPr/>
          </p:nvSpPr>
          <p:spPr>
            <a:xfrm>
              <a:off x="35187" y="4362036"/>
              <a:ext cx="4291190" cy="338554"/>
            </a:xfrm>
            <a:prstGeom prst="rect">
              <a:avLst/>
            </a:prstGeom>
            <a:noFill/>
          </p:spPr>
          <p:txBody>
            <a:bodyPr wrap="square" rtlCol="0">
              <a:spAutoFit/>
            </a:bodyPr>
            <a:lstStyle/>
            <a:p>
              <a:pPr algn="ctr" defTabSz="1371600">
                <a:defRPr/>
              </a:pPr>
              <a:r>
                <a:rPr lang="en-GB" sz="2700" b="1">
                  <a:solidFill>
                    <a:srgbClr val="19315D"/>
                  </a:solidFill>
                  <a:latin typeface="Calibri" panose="020F0502020204030204"/>
                </a:rPr>
                <a:t>Population </a:t>
              </a:r>
              <a:r>
                <a:rPr lang="en-GB" sz="2700" b="1">
                  <a:solidFill>
                    <a:srgbClr val="19315D"/>
                  </a:solidFill>
                  <a:latin typeface="Arial" panose="020B0604020202020204" pitchFamily="34" charset="0"/>
                  <a:cs typeface="Arial" panose="020B0604020202020204" pitchFamily="34" charset="0"/>
                </a:rPr>
                <a:t>distribution</a:t>
              </a:r>
              <a:r>
                <a:rPr lang="en-GB" sz="2700" b="1">
                  <a:solidFill>
                    <a:srgbClr val="19315D"/>
                  </a:solidFill>
                  <a:latin typeface="Calibri" panose="020F0502020204030204"/>
                </a:rPr>
                <a:t> by deprivation</a:t>
              </a:r>
              <a:r>
                <a:rPr lang="en-GB" b="1">
                  <a:solidFill>
                    <a:srgbClr val="19315D"/>
                  </a:solidFill>
                  <a:latin typeface="Calibri" panose="020F0502020204030204"/>
                </a:rPr>
                <a:t> (2)</a:t>
              </a:r>
              <a:endParaRPr lang="en-GB" sz="2700" b="1">
                <a:solidFill>
                  <a:srgbClr val="19315D"/>
                </a:solidFill>
                <a:latin typeface="Calibri" panose="020F0502020204030204"/>
              </a:endParaRPr>
            </a:p>
          </p:txBody>
        </p:sp>
        <p:sp>
          <p:nvSpPr>
            <p:cNvPr id="42" name="TextBox 41">
              <a:extLst>
                <a:ext uri="{FF2B5EF4-FFF2-40B4-BE49-F238E27FC236}">
                  <a16:creationId xmlns:a16="http://schemas.microsoft.com/office/drawing/2014/main" id="{38F38FB4-8921-9C5F-C018-563E3060F998}"/>
                </a:ext>
              </a:extLst>
            </p:cNvPr>
            <p:cNvSpPr txBox="1"/>
            <p:nvPr/>
          </p:nvSpPr>
          <p:spPr>
            <a:xfrm>
              <a:off x="951524" y="6272800"/>
              <a:ext cx="3005608" cy="307777"/>
            </a:xfrm>
            <a:prstGeom prst="rect">
              <a:avLst/>
            </a:prstGeom>
            <a:noFill/>
          </p:spPr>
          <p:txBody>
            <a:bodyPr wrap="square" rtlCol="0">
              <a:spAutoFit/>
            </a:bodyPr>
            <a:lstStyle/>
            <a:p>
              <a:pPr defTabSz="1371600">
                <a:defRPr/>
              </a:pPr>
              <a:r>
                <a:rPr lang="en-GB" sz="2400" b="1">
                  <a:solidFill>
                    <a:srgbClr val="19315D"/>
                  </a:solidFill>
                  <a:latin typeface="Calibri" panose="020F0502020204030204"/>
                </a:rPr>
                <a:t>IMD 2025 national quintiles</a:t>
              </a:r>
            </a:p>
          </p:txBody>
        </p:sp>
      </p:grpSp>
      <p:cxnSp>
        <p:nvCxnSpPr>
          <p:cNvPr id="48" name="Straight Connector 47">
            <a:extLst>
              <a:ext uri="{FF2B5EF4-FFF2-40B4-BE49-F238E27FC236}">
                <a16:creationId xmlns:a16="http://schemas.microsoft.com/office/drawing/2014/main" id="{7D415792-8368-F20C-2089-8DDB4DFD4C85}"/>
              </a:ext>
            </a:extLst>
          </p:cNvPr>
          <p:cNvCxnSpPr>
            <a:cxnSpLocks/>
          </p:cNvCxnSpPr>
          <p:nvPr/>
        </p:nvCxnSpPr>
        <p:spPr>
          <a:xfrm>
            <a:off x="0" y="9736007"/>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E2717B7D-1089-1F69-2250-146BE41EE59E}"/>
              </a:ext>
            </a:extLst>
          </p:cNvPr>
          <p:cNvSpPr txBox="1"/>
          <p:nvPr/>
        </p:nvSpPr>
        <p:spPr>
          <a:xfrm>
            <a:off x="2224458" y="781234"/>
            <a:ext cx="7643882" cy="769441"/>
          </a:xfrm>
          <a:prstGeom prst="rect">
            <a:avLst/>
          </a:prstGeom>
          <a:noFill/>
        </p:spPr>
        <p:txBody>
          <a:bodyPr wrap="square" rtlCol="0">
            <a:spAutoFit/>
          </a:bodyPr>
          <a:lstStyle/>
          <a:p>
            <a:pPr defTabSz="1371600">
              <a:defRPr/>
            </a:pPr>
            <a:r>
              <a:rPr lang="en-GB" sz="4400" b="1" dirty="0">
                <a:solidFill>
                  <a:srgbClr val="19315D"/>
                </a:solidFill>
                <a:latin typeface="Poppins Bold" panose="00000800000000000000" charset="0"/>
                <a:cs typeface="Poppins Bold" panose="00000800000000000000" charset="0"/>
              </a:rPr>
              <a:t>Population estimates (1)</a:t>
            </a:r>
          </a:p>
        </p:txBody>
      </p:sp>
      <p:sp>
        <p:nvSpPr>
          <p:cNvPr id="51" name="TextBox 50">
            <a:extLst>
              <a:ext uri="{FF2B5EF4-FFF2-40B4-BE49-F238E27FC236}">
                <a16:creationId xmlns:a16="http://schemas.microsoft.com/office/drawing/2014/main" id="{9D0FBD34-D3EB-3790-BEEC-F87A8A33B7EB}"/>
              </a:ext>
            </a:extLst>
          </p:cNvPr>
          <p:cNvSpPr txBox="1"/>
          <p:nvPr/>
        </p:nvSpPr>
        <p:spPr>
          <a:xfrm>
            <a:off x="-4853" y="9675884"/>
            <a:ext cx="18269844" cy="646331"/>
          </a:xfrm>
          <a:prstGeom prst="rect">
            <a:avLst/>
          </a:prstGeom>
          <a:noFill/>
        </p:spPr>
        <p:txBody>
          <a:bodyPr wrap="square" rtlCol="0">
            <a:spAutoFit/>
          </a:bodyPr>
          <a:lstStyle/>
          <a:p>
            <a:pPr marL="342900" indent="-342900" defTabSz="1371600">
              <a:buFontTx/>
              <a:buAutoNum type="arabicPeriod"/>
              <a:defRPr/>
            </a:pPr>
            <a:r>
              <a:rPr lang="en-GB" b="1">
                <a:solidFill>
                  <a:srgbClr val="19315D"/>
                </a:solidFill>
                <a:latin typeface="Calibri" panose="020F0502020204030204"/>
              </a:rPr>
              <a:t>Office for National Statistics https://www.ons.gov.uk/peoplepopulationandcommunity/populationandmigration/populationestimates </a:t>
            </a:r>
          </a:p>
          <a:p>
            <a:pPr marL="342900" indent="-342900" defTabSz="1371600">
              <a:buFontTx/>
              <a:buAutoNum type="arabicPeriod"/>
              <a:defRPr/>
            </a:pPr>
            <a:r>
              <a:rPr lang="en-GB" b="1">
                <a:solidFill>
                  <a:srgbClr val="19315D"/>
                </a:solidFill>
                <a:latin typeface="Calibri" panose="020F0502020204030204"/>
              </a:rPr>
              <a:t>Ministry of Housing, Communities and Local https://www.gov.uk/government/statistics/english-indices-of-deprivation-2025 Government</a:t>
            </a:r>
          </a:p>
        </p:txBody>
      </p:sp>
      <p:sp>
        <p:nvSpPr>
          <p:cNvPr id="2" name="TextBox 1">
            <a:extLst>
              <a:ext uri="{FF2B5EF4-FFF2-40B4-BE49-F238E27FC236}">
                <a16:creationId xmlns:a16="http://schemas.microsoft.com/office/drawing/2014/main" id="{0B343458-B7AC-97F4-0F80-B89143E1B6E6}"/>
              </a:ext>
            </a:extLst>
          </p:cNvPr>
          <p:cNvSpPr txBox="1"/>
          <p:nvPr/>
        </p:nvSpPr>
        <p:spPr>
          <a:xfrm>
            <a:off x="2947676" y="37571"/>
            <a:ext cx="5759596" cy="769441"/>
          </a:xfrm>
          <a:prstGeom prst="rect">
            <a:avLst/>
          </a:prstGeom>
          <a:noFill/>
        </p:spPr>
        <p:txBody>
          <a:bodyPr wrap="square" rtlCol="0">
            <a:spAutoFit/>
          </a:bodyPr>
          <a:lstStyle/>
          <a:p>
            <a:pPr defTabSz="1371600">
              <a:defRPr/>
            </a:pPr>
            <a:r>
              <a:rPr lang="en-GB" sz="4400" b="1" dirty="0">
                <a:solidFill>
                  <a:srgbClr val="19315D"/>
                </a:solidFill>
                <a:latin typeface="Poppins Bold" panose="00000800000000000000" charset="0"/>
                <a:cs typeface="Poppins Bold" panose="00000800000000000000" charset="0"/>
              </a:rPr>
              <a:t>Gloucestershire:</a:t>
            </a:r>
          </a:p>
        </p:txBody>
      </p:sp>
    </p:spTree>
    <p:extLst>
      <p:ext uri="{BB962C8B-B14F-4D97-AF65-F5344CB8AC3E}">
        <p14:creationId xmlns:p14="http://schemas.microsoft.com/office/powerpoint/2010/main" val="441328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96C6A3-D375-61D7-9B63-5EE5C303098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E3E9B3D2-F766-A80A-B749-50ED95C298E0}"/>
              </a:ext>
            </a:extLst>
          </p:cNvPr>
          <p:cNvSpPr/>
          <p:nvPr/>
        </p:nvSpPr>
        <p:spPr>
          <a:xfrm>
            <a:off x="971232" y="3970796"/>
            <a:ext cx="7358236" cy="2579427"/>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sp>
        <p:nvSpPr>
          <p:cNvPr id="2" name="AutoShape 7">
            <a:extLst>
              <a:ext uri="{FF2B5EF4-FFF2-40B4-BE49-F238E27FC236}">
                <a16:creationId xmlns:a16="http://schemas.microsoft.com/office/drawing/2014/main" id="{305F6A0A-C8E0-D933-57C8-89A2BEF6061F}"/>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E9340068-ED3E-8AAB-F9E9-5019507EC606}"/>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08</a:t>
            </a:r>
          </a:p>
        </p:txBody>
      </p:sp>
      <p:grpSp>
        <p:nvGrpSpPr>
          <p:cNvPr id="19" name="Group 8">
            <a:extLst>
              <a:ext uri="{FF2B5EF4-FFF2-40B4-BE49-F238E27FC236}">
                <a16:creationId xmlns:a16="http://schemas.microsoft.com/office/drawing/2014/main" id="{2F7070AF-38E6-A551-21D0-76C7D9ED768E}"/>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4FD9DB6B-986D-DDED-E8D2-95EBC1AF6D16}"/>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F82D119D-96F3-79E0-7D4A-C2E6326E10F8}"/>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0AD74C4A-E906-909F-921F-01B391974A40}"/>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F44AA9CB-CEC5-F1FB-A5DC-0713B4DD803C}"/>
              </a:ext>
            </a:extLst>
          </p:cNvPr>
          <p:cNvSpPr txBox="1"/>
          <p:nvPr/>
        </p:nvSpPr>
        <p:spPr>
          <a:xfrm>
            <a:off x="971232" y="2785104"/>
            <a:ext cx="6973059" cy="571695"/>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Drugs - The national picture </a:t>
            </a:r>
            <a:endParaRPr kumimoji="0" lang="en-US"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7" name="TextBox 36">
            <a:extLst>
              <a:ext uri="{FF2B5EF4-FFF2-40B4-BE49-F238E27FC236}">
                <a16:creationId xmlns:a16="http://schemas.microsoft.com/office/drawing/2014/main" id="{8028DFC6-DB8D-5FC3-CE1C-3241D34AA477}"/>
              </a:ext>
            </a:extLst>
          </p:cNvPr>
          <p:cNvSpPr txBox="1"/>
          <p:nvPr/>
        </p:nvSpPr>
        <p:spPr>
          <a:xfrm>
            <a:off x="1208239" y="4194300"/>
            <a:ext cx="6884221" cy="2308324"/>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This section sets out what the latest available data and analysis is telling us about substance use, prevention and treatment. We have brought a range of data sets together to provide a rich insight into the effectiveness of our work and to draw out opportunities for improvement. It also outlines what we have done since the previous Needs Assessment was developed and what still needs to be done. </a:t>
            </a:r>
          </a:p>
        </p:txBody>
      </p:sp>
      <p:sp>
        <p:nvSpPr>
          <p:cNvPr id="39" name="TextBox 38">
            <a:extLst>
              <a:ext uri="{FF2B5EF4-FFF2-40B4-BE49-F238E27FC236}">
                <a16:creationId xmlns:a16="http://schemas.microsoft.com/office/drawing/2014/main" id="{84EAD084-CCAD-460D-80E1-0A88D7DD385D}"/>
              </a:ext>
            </a:extLst>
          </p:cNvPr>
          <p:cNvSpPr txBox="1"/>
          <p:nvPr/>
        </p:nvSpPr>
        <p:spPr>
          <a:xfrm>
            <a:off x="9637528" y="3197975"/>
            <a:ext cx="7837069" cy="1477328"/>
          </a:xfrm>
          <a:prstGeom prst="rect">
            <a:avLst/>
          </a:prstGeom>
          <a:noFill/>
        </p:spPr>
        <p:txBody>
          <a:bodyPr wrap="square">
            <a:spAutoFit/>
          </a:bodyPr>
          <a:lstStyle/>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In addition, the Crime Survey for England and Wales estimates 8.7% of people aged 16 to 59 years (approximately 2.9 million people) and 15.1% of people aged 16 to 24 years (around 899,000 people) have used "any drug" in the past 12 months </a:t>
            </a:r>
            <a:r>
              <a:rPr lang="en-GB" baseline="30000" dirty="0">
                <a:solidFill>
                  <a:srgbClr val="19315D"/>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9</a:t>
            </a:r>
            <a:r>
              <a:rPr lang="en-GB" dirty="0">
                <a:solidFill>
                  <a:srgbClr val="19315D"/>
                </a:solidFill>
                <a:latin typeface="Poppins"/>
                <a:ea typeface="Poppins"/>
                <a:cs typeface="Poppins"/>
                <a:sym typeface="Poppins"/>
              </a:rPr>
              <a:t>. </a:t>
            </a:r>
            <a:endParaRPr lang="en-GB" dirty="0">
              <a:solidFill>
                <a:srgbClr val="19315D"/>
              </a:solidFill>
              <a:latin typeface="Poppins"/>
              <a:cs typeface="Poppins"/>
            </a:endParaRPr>
          </a:p>
        </p:txBody>
      </p:sp>
      <p:sp>
        <p:nvSpPr>
          <p:cNvPr id="5" name="TextBox 4">
            <a:extLst>
              <a:ext uri="{FF2B5EF4-FFF2-40B4-BE49-F238E27FC236}">
                <a16:creationId xmlns:a16="http://schemas.microsoft.com/office/drawing/2014/main" id="{4EA9854B-6702-1D62-F9EE-801020CAFAB7}"/>
              </a:ext>
            </a:extLst>
          </p:cNvPr>
          <p:cNvSpPr txBox="1"/>
          <p:nvPr/>
        </p:nvSpPr>
        <p:spPr>
          <a:xfrm>
            <a:off x="9637527" y="4911167"/>
            <a:ext cx="7837069" cy="3416320"/>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According to the latest 2024/25 National Drug and Treatment Monitoring System (NDTMS) data, there were 329,646 adults aged 18 and over in contact with drug and alcohol treatment services, an increase of 6.0% compared to 2023/24 and the highest number of adults in treatment since reporting began.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Nationally, 42% of adults in treatment were there to address problems with opiates. The proportion of new entrants to treatment have climbed for the use of cannabis, powder cocaine and ketamine. While numbers are still small, in 2024/25 there were over 12 times as many ketamine users starting treatment than in 2014/15 </a:t>
            </a:r>
            <a:r>
              <a:rPr lang="en-GB" baseline="30000" dirty="0">
                <a:solidFill>
                  <a:srgbClr val="19315D"/>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10</a:t>
            </a:r>
            <a:r>
              <a:rPr lang="en-GB" dirty="0">
                <a:solidFill>
                  <a:srgbClr val="19315D"/>
                </a:solidFill>
                <a:latin typeface="Poppins"/>
                <a:ea typeface="Poppins"/>
                <a:cs typeface="Poppins"/>
                <a:sym typeface="Poppins"/>
              </a:rPr>
              <a:t>. </a:t>
            </a:r>
          </a:p>
        </p:txBody>
      </p:sp>
      <p:sp>
        <p:nvSpPr>
          <p:cNvPr id="6" name="TextBox 12">
            <a:extLst>
              <a:ext uri="{FF2B5EF4-FFF2-40B4-BE49-F238E27FC236}">
                <a16:creationId xmlns:a16="http://schemas.microsoft.com/office/drawing/2014/main" id="{9857B0DF-6D61-2621-145C-CA3B2EA2E1A3}"/>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8" name="TextBox 7">
            <a:extLst>
              <a:ext uri="{FF2B5EF4-FFF2-40B4-BE49-F238E27FC236}">
                <a16:creationId xmlns:a16="http://schemas.microsoft.com/office/drawing/2014/main" id="{FFA52F18-7E4D-0357-E66A-0A36C80D8F31}"/>
              </a:ext>
            </a:extLst>
          </p:cNvPr>
          <p:cNvSpPr txBox="1"/>
          <p:nvPr/>
        </p:nvSpPr>
        <p:spPr>
          <a:xfrm>
            <a:off x="9662509" y="966041"/>
            <a:ext cx="7636540" cy="2308324"/>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Nationally, 5,565 drug poisoning deaths were registered in 2024, which is the highest number of deaths registered in one year since records began in 1993 </a:t>
            </a:r>
            <a:r>
              <a:rPr lang="en-GB" baseline="30000" dirty="0">
                <a:solidFill>
                  <a:srgbClr val="19315D"/>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7</a:t>
            </a:r>
            <a:r>
              <a:rPr lang="en-GB" dirty="0">
                <a:solidFill>
                  <a:srgbClr val="19315D"/>
                </a:solidFill>
                <a:latin typeface="Poppins"/>
                <a:ea typeface="Poppins"/>
                <a:cs typeface="Poppins"/>
                <a:sym typeface="Poppins"/>
              </a:rPr>
              <a:t>.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To address this, the Government published the From Harm to Hope 10-year drugs plan in 2021 which sets out the three strategic priorities around which this Needs Assessment is structured, supported by additional investment. </a:t>
            </a:r>
          </a:p>
        </p:txBody>
      </p:sp>
      <p:sp>
        <p:nvSpPr>
          <p:cNvPr id="10" name="TextBox 9">
            <a:extLst>
              <a:ext uri="{FF2B5EF4-FFF2-40B4-BE49-F238E27FC236}">
                <a16:creationId xmlns:a16="http://schemas.microsoft.com/office/drawing/2014/main" id="{23F1E0D4-6016-75C0-05A2-A21D99B7FD01}"/>
              </a:ext>
            </a:extLst>
          </p:cNvPr>
          <p:cNvSpPr txBox="1"/>
          <p:nvPr/>
        </p:nvSpPr>
        <p:spPr>
          <a:xfrm>
            <a:off x="890411" y="7087738"/>
            <a:ext cx="7872589" cy="1200329"/>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We know that becoming dependent on drugs or alcohol ruins lives, damages communities and destroys families. They are a major driver of crime and the harms arising from drug misuse are estimated to cost the national economy £19.3 billion per year </a:t>
            </a:r>
            <a:r>
              <a:rPr lang="en-GB" baseline="30000" dirty="0">
                <a:solidFill>
                  <a:srgbClr val="19315D"/>
                </a:solidFill>
                <a:latin typeface="Poppins"/>
                <a:ea typeface="Poppins"/>
                <a:cs typeface="Poppins"/>
                <a:sym typeface="Poppins"/>
                <a:hlinkClick r:id="rId5">
                  <a:extLst>
                    <a:ext uri="{A12FA001-AC4F-418D-AE19-62706E023703}">
                      <ahyp:hlinkClr xmlns:ahyp="http://schemas.microsoft.com/office/drawing/2018/hyperlinkcolor" val="tx"/>
                    </a:ext>
                  </a:extLst>
                </a:hlinkClick>
              </a:rPr>
              <a:t>6</a:t>
            </a:r>
            <a:r>
              <a:rPr lang="en-GB" dirty="0">
                <a:solidFill>
                  <a:srgbClr val="19315D"/>
                </a:solidFill>
                <a:latin typeface="Poppins"/>
                <a:ea typeface="Poppins"/>
                <a:cs typeface="Poppins"/>
                <a:sym typeface="Poppins"/>
              </a:rPr>
              <a:t>.  </a:t>
            </a:r>
          </a:p>
        </p:txBody>
      </p:sp>
      <p:pic>
        <p:nvPicPr>
          <p:cNvPr id="11" name="Picture 10">
            <a:extLst>
              <a:ext uri="{FF2B5EF4-FFF2-40B4-BE49-F238E27FC236}">
                <a16:creationId xmlns:a16="http://schemas.microsoft.com/office/drawing/2014/main" id="{B135AC31-A95D-2ED2-8FE6-AEC973FE6A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5252157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00CF5C-1E5A-F322-8655-90F429C89427}"/>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9FAE4047-A5C2-E3BE-5999-DDEEDB8CE916}"/>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6C954BBF-523E-B778-BF9C-1E1D141D3377}"/>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09</a:t>
            </a:r>
          </a:p>
        </p:txBody>
      </p:sp>
      <p:grpSp>
        <p:nvGrpSpPr>
          <p:cNvPr id="19" name="Group 8">
            <a:extLst>
              <a:ext uri="{FF2B5EF4-FFF2-40B4-BE49-F238E27FC236}">
                <a16:creationId xmlns:a16="http://schemas.microsoft.com/office/drawing/2014/main" id="{E327F173-2511-F5FE-D350-CE08DBD89BBE}"/>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9A04EF02-DA11-FB36-310D-22EC0CB2DC1E}"/>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8BCFA8F4-8550-5D74-2E88-158EFDBDCBD2}"/>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976DA67F-448B-6F3B-2DA8-DEF3D4CEC1C6}"/>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10466DE8-E3ED-F04B-AA18-EEDD8771F773}"/>
              </a:ext>
            </a:extLst>
          </p:cNvPr>
          <p:cNvSpPr txBox="1"/>
          <p:nvPr/>
        </p:nvSpPr>
        <p:spPr>
          <a:xfrm>
            <a:off x="971232" y="3108954"/>
            <a:ext cx="7162834" cy="571695"/>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Alcohol – The National Picture</a:t>
            </a:r>
            <a:endParaRPr kumimoji="0" lang="en-US"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9" name="TextBox 38">
            <a:extLst>
              <a:ext uri="{FF2B5EF4-FFF2-40B4-BE49-F238E27FC236}">
                <a16:creationId xmlns:a16="http://schemas.microsoft.com/office/drawing/2014/main" id="{EFE24CF6-0AC5-CF03-98B5-ED367AD70CAD}"/>
              </a:ext>
            </a:extLst>
          </p:cNvPr>
          <p:cNvSpPr txBox="1"/>
          <p:nvPr/>
        </p:nvSpPr>
        <p:spPr>
          <a:xfrm>
            <a:off x="890411" y="4324317"/>
            <a:ext cx="6973057" cy="4247317"/>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There are around 10 million adults in England who drink above the UK Chief Medical Officer’s low risk guidelines, including an estimated 587,000 who are dependent on alcohol.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Across the country, 105,000 people were receiving local authority commissioned treatment last year, of whom, 30,000 used drugs alongside alcohol. People in treatment for alcohol alone make up the second largest group (30%) of adults in treatment, with the numbers rising from 86,257 in 2022 to 99,955 in 2025.</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There were 340,000 hospital admissions in 2023-24</a:t>
            </a:r>
            <a:r>
              <a:rPr lang="en-GB" baseline="30000" dirty="0">
                <a:solidFill>
                  <a:srgbClr val="19315D"/>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11 </a:t>
            </a:r>
            <a:r>
              <a:rPr lang="en-GB" baseline="30000" dirty="0">
                <a:solidFill>
                  <a:srgbClr val="19315D"/>
                </a:solidFill>
                <a:latin typeface="Poppins"/>
                <a:ea typeface="Poppins"/>
                <a:cs typeface="Poppins"/>
                <a:sym typeface="Poppins"/>
              </a:rPr>
              <a:t> </a:t>
            </a:r>
            <a:r>
              <a:rPr lang="en-GB" dirty="0">
                <a:solidFill>
                  <a:srgbClr val="19315D"/>
                </a:solidFill>
                <a:latin typeface="Poppins"/>
                <a:ea typeface="Poppins"/>
                <a:cs typeface="Poppins"/>
                <a:sym typeface="Poppins"/>
              </a:rPr>
              <a:t>where the primary diagnosis was a condition related to alcohol consumption, including 27,000 for alcoholic liver disease</a:t>
            </a:r>
            <a:r>
              <a:rPr lang="en-GB" baseline="30000" dirty="0">
                <a:solidFill>
                  <a:srgbClr val="19315D"/>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12</a:t>
            </a:r>
            <a:r>
              <a:rPr lang="en-GB" dirty="0">
                <a:solidFill>
                  <a:srgbClr val="19315D"/>
                </a:solidFill>
                <a:latin typeface="Poppins"/>
                <a:ea typeface="Poppins"/>
                <a:cs typeface="Poppins"/>
                <a:sym typeface="Poppins"/>
              </a:rPr>
              <a:t>. </a:t>
            </a:r>
            <a:endParaRPr lang="en-GB" dirty="0">
              <a:solidFill>
                <a:srgbClr val="19315D"/>
              </a:solidFill>
              <a:latin typeface="Poppins"/>
              <a:cs typeface="Poppins"/>
            </a:endParaRPr>
          </a:p>
        </p:txBody>
      </p:sp>
      <p:sp>
        <p:nvSpPr>
          <p:cNvPr id="5" name="TextBox 4">
            <a:extLst>
              <a:ext uri="{FF2B5EF4-FFF2-40B4-BE49-F238E27FC236}">
                <a16:creationId xmlns:a16="http://schemas.microsoft.com/office/drawing/2014/main" id="{9CFD3B77-0DF2-C5E7-BFA3-EB83CE90390D}"/>
              </a:ext>
            </a:extLst>
          </p:cNvPr>
          <p:cNvSpPr txBox="1"/>
          <p:nvPr/>
        </p:nvSpPr>
        <p:spPr>
          <a:xfrm>
            <a:off x="9565087" y="1946200"/>
            <a:ext cx="7981950" cy="1754326"/>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Our new provider of substance use treatment started in April 2024 and, as part of the handover of services, completed a data cleansing exercise as well as making some changes to how cases were recorded. This means that the data we now have available is highly reliable, </a:t>
            </a:r>
            <a:r>
              <a:rPr lang="en-GB" u="sng" dirty="0">
                <a:solidFill>
                  <a:srgbClr val="19315D"/>
                </a:solidFill>
                <a:latin typeface="Poppins"/>
                <a:ea typeface="Poppins"/>
                <a:cs typeface="Poppins"/>
                <a:sym typeface="Poppins"/>
              </a:rPr>
              <a:t>but direct comparisons between the period up to 2024 and afterwards  should be made with caution.</a:t>
            </a:r>
          </a:p>
        </p:txBody>
      </p:sp>
      <p:sp>
        <p:nvSpPr>
          <p:cNvPr id="6" name="TextBox 15">
            <a:extLst>
              <a:ext uri="{FF2B5EF4-FFF2-40B4-BE49-F238E27FC236}">
                <a16:creationId xmlns:a16="http://schemas.microsoft.com/office/drawing/2014/main" id="{5861BE3A-E4A3-0B84-BCA8-F90C7A83EB65}"/>
              </a:ext>
            </a:extLst>
          </p:cNvPr>
          <p:cNvSpPr txBox="1"/>
          <p:nvPr/>
        </p:nvSpPr>
        <p:spPr>
          <a:xfrm>
            <a:off x="9684355" y="498382"/>
            <a:ext cx="6973059" cy="1161600"/>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What the local data tells us - Overview</a:t>
            </a:r>
            <a:endParaRPr kumimoji="0" lang="en-US" sz="36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7" name="TextBox 6">
            <a:extLst>
              <a:ext uri="{FF2B5EF4-FFF2-40B4-BE49-F238E27FC236}">
                <a16:creationId xmlns:a16="http://schemas.microsoft.com/office/drawing/2014/main" id="{DCB26812-FE0F-5854-9B9C-0D34326E7D04}"/>
              </a:ext>
            </a:extLst>
          </p:cNvPr>
          <p:cNvSpPr txBox="1"/>
          <p:nvPr/>
        </p:nvSpPr>
        <p:spPr>
          <a:xfrm>
            <a:off x="8934450" y="4047319"/>
            <a:ext cx="8845224" cy="4801314"/>
          </a:xfrm>
          <a:prstGeom prst="rect">
            <a:avLst/>
          </a:prstGeom>
          <a:noFill/>
        </p:spPr>
        <p:txBody>
          <a:bodyPr wrap="square">
            <a:spAutoFit/>
          </a:bodyPr>
          <a:lstStyle/>
          <a:p>
            <a:pPr algn="just"/>
            <a:r>
              <a:rPr lang="en-GB" b="1" dirty="0">
                <a:solidFill>
                  <a:srgbClr val="19315D"/>
                </a:solidFill>
                <a:latin typeface="Poppins"/>
                <a:ea typeface="Poppins"/>
                <a:cs typeface="Poppins"/>
                <a:sym typeface="Poppins"/>
              </a:rPr>
              <a:t>Key points</a:t>
            </a:r>
            <a:r>
              <a:rPr lang="en-GB" baseline="30000" dirty="0">
                <a:solidFill>
                  <a:srgbClr val="19315D"/>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13</a:t>
            </a:r>
            <a:r>
              <a:rPr lang="en-GB" dirty="0">
                <a:solidFill>
                  <a:srgbClr val="19315D"/>
                </a:solidFill>
                <a:latin typeface="Poppins"/>
                <a:ea typeface="Poppins"/>
                <a:cs typeface="Poppins"/>
                <a:sym typeface="Poppins"/>
              </a:rPr>
              <a:t>,</a:t>
            </a:r>
            <a:r>
              <a:rPr lang="en-GB" baseline="30000" dirty="0">
                <a:solidFill>
                  <a:srgbClr val="19315D"/>
                </a:solidFill>
                <a:latin typeface="Poppins"/>
                <a:ea typeface="Poppins"/>
                <a:cs typeface="Poppins"/>
                <a:sym typeface="Poppins"/>
                <a:hlinkClick r:id="rId5">
                  <a:extLst>
                    <a:ext uri="{A12FA001-AC4F-418D-AE19-62706E023703}">
                      <ahyp:hlinkClr xmlns:ahyp="http://schemas.microsoft.com/office/drawing/2018/hyperlinkcolor" val="tx"/>
                    </a:ext>
                  </a:extLst>
                </a:hlinkClick>
              </a:rPr>
              <a:t>14</a:t>
            </a:r>
            <a:r>
              <a:rPr lang="en-GB" dirty="0">
                <a:solidFill>
                  <a:srgbClr val="19315D"/>
                </a:solidFill>
                <a:latin typeface="Poppins"/>
                <a:ea typeface="Poppins"/>
                <a:cs typeface="Poppins"/>
                <a:sym typeface="Poppins"/>
              </a:rPr>
              <a:t>,</a:t>
            </a:r>
            <a:r>
              <a:rPr lang="en-GB" baseline="30000" dirty="0">
                <a:solidFill>
                  <a:srgbClr val="19315D"/>
                </a:solidFill>
                <a:latin typeface="Poppins"/>
                <a:ea typeface="Poppins"/>
                <a:cs typeface="Poppins"/>
                <a:sym typeface="Poppins"/>
                <a:hlinkClick r:id="rId5">
                  <a:extLst>
                    <a:ext uri="{A12FA001-AC4F-418D-AE19-62706E023703}">
                      <ahyp:hlinkClr xmlns:ahyp="http://schemas.microsoft.com/office/drawing/2018/hyperlinkcolor" val="tx"/>
                    </a:ext>
                  </a:extLst>
                </a:hlinkClick>
              </a:rPr>
              <a:t>15</a:t>
            </a:r>
            <a:endParaRPr lang="en-GB" baseline="30000"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	In 2024/25, we treated 2,399 people in our adult services and 120       in our children     and young people services. The current targets as agreed by OHID are 2,521 and 120 respectively so we need to improve our performance for adults to reach our ambitions. </a:t>
            </a:r>
          </a:p>
          <a:p>
            <a:pPr algn="just"/>
            <a:r>
              <a:rPr lang="en-GB" dirty="0">
                <a:solidFill>
                  <a:srgbClr val="19315D"/>
                </a:solidFill>
                <a:latin typeface="Poppins"/>
                <a:ea typeface="Poppins"/>
                <a:cs typeface="Poppins"/>
                <a:sym typeface="Poppins"/>
              </a:rPr>
              <a:t>•	Gloucestershire’s adult population is older than England’s average, but our treatment population is slightly younger than the national average. The majority of our treatment population is aged 30-34 or 50-54. </a:t>
            </a:r>
          </a:p>
          <a:p>
            <a:pPr algn="just"/>
            <a:r>
              <a:rPr lang="en-GB" dirty="0">
                <a:solidFill>
                  <a:srgbClr val="19315D"/>
                </a:solidFill>
                <a:latin typeface="Poppins"/>
                <a:ea typeface="Poppins"/>
                <a:cs typeface="Poppins"/>
                <a:sym typeface="Poppins"/>
              </a:rPr>
              <a:t>•	There are almost twice as many men in treatment compared to women (65.4% male: 34.6% female): this has stayed roughly the same over recent years and is similar to the national picture. </a:t>
            </a:r>
          </a:p>
          <a:p>
            <a:pPr algn="just"/>
            <a:r>
              <a:rPr lang="en-GB" dirty="0">
                <a:solidFill>
                  <a:srgbClr val="19315D"/>
                </a:solidFill>
                <a:latin typeface="Poppins"/>
                <a:ea typeface="Poppins"/>
                <a:cs typeface="Poppins"/>
                <a:sym typeface="Poppins"/>
              </a:rPr>
              <a:t>•	Nationally, there has been no significant change in overall drug use compared to 10 years ago. However, local treatment data indicates there are rising trends in the use of cocaine, cannabis and ketamine so our future activities will need to adapt and take this into account. Consider a recommendation in response to rising trends in use of ketamine etc (Recommendation 1)</a:t>
            </a:r>
          </a:p>
        </p:txBody>
      </p:sp>
      <p:sp>
        <p:nvSpPr>
          <p:cNvPr id="4" name="TextBox 12">
            <a:extLst>
              <a:ext uri="{FF2B5EF4-FFF2-40B4-BE49-F238E27FC236}">
                <a16:creationId xmlns:a16="http://schemas.microsoft.com/office/drawing/2014/main" id="{6BD074A4-A921-BE63-F77E-141B52EA30C6}"/>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8F78EDF6-3D10-C3B2-512A-B6BC7F7381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848382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2C1383-281F-3211-067D-C9626B756C64}"/>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2464CC5D-FD0D-7370-BA06-6586D7EAF18A}"/>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4F012F80-1DFB-074F-B6B5-FB5F28EE5D0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10</a:t>
            </a:r>
          </a:p>
        </p:txBody>
      </p:sp>
      <p:grpSp>
        <p:nvGrpSpPr>
          <p:cNvPr id="19" name="Group 8">
            <a:extLst>
              <a:ext uri="{FF2B5EF4-FFF2-40B4-BE49-F238E27FC236}">
                <a16:creationId xmlns:a16="http://schemas.microsoft.com/office/drawing/2014/main" id="{7CBF2A71-B780-EBE7-9F7D-C8A0AD7EC2D0}"/>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6074FDF2-3BCC-47ED-70BB-7AD16159C6EA}"/>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33F28261-538A-E97A-70A9-A373893B6F73}"/>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89920ED3-F894-6384-5A84-6F9E3B40131C}"/>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45087BB8-A722-64E4-4FA1-2B409E55299F}"/>
              </a:ext>
            </a:extLst>
          </p:cNvPr>
          <p:cNvSpPr txBox="1"/>
          <p:nvPr/>
        </p:nvSpPr>
        <p:spPr>
          <a:xfrm>
            <a:off x="968032" y="2993409"/>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What the local data tells us - Treatment</a:t>
            </a:r>
            <a:endParaRPr lang="en-US" sz="3600" b="1" dirty="0">
              <a:solidFill>
                <a:srgbClr val="19315D"/>
              </a:solidFill>
              <a:latin typeface="Poppins Bold"/>
              <a:ea typeface="Poppins Bold"/>
              <a:cs typeface="Poppins Bold"/>
              <a:sym typeface="Poppins Bold"/>
            </a:endParaRPr>
          </a:p>
        </p:txBody>
      </p:sp>
      <p:sp>
        <p:nvSpPr>
          <p:cNvPr id="7" name="TextBox 6">
            <a:extLst>
              <a:ext uri="{FF2B5EF4-FFF2-40B4-BE49-F238E27FC236}">
                <a16:creationId xmlns:a16="http://schemas.microsoft.com/office/drawing/2014/main" id="{0B5425D1-0802-1293-2A8D-9EEE18F80A6B}"/>
              </a:ext>
            </a:extLst>
          </p:cNvPr>
          <p:cNvSpPr txBox="1"/>
          <p:nvPr/>
        </p:nvSpPr>
        <p:spPr>
          <a:xfrm>
            <a:off x="968032" y="4502766"/>
            <a:ext cx="6973060" cy="3416320"/>
          </a:xfrm>
          <a:prstGeom prst="rect">
            <a:avLst/>
          </a:prstGeom>
          <a:noFill/>
        </p:spPr>
        <p:txBody>
          <a:bodyPr wrap="square">
            <a:spAutoFit/>
          </a:bodyPr>
          <a:lstStyle/>
          <a:p>
            <a:pPr algn="just"/>
            <a:r>
              <a:rPr lang="en-GB" b="1" dirty="0">
                <a:solidFill>
                  <a:srgbClr val="19315D"/>
                </a:solidFill>
                <a:latin typeface="Poppins"/>
                <a:ea typeface="Poppins"/>
                <a:cs typeface="Poppins"/>
                <a:sym typeface="Poppins"/>
              </a:rPr>
              <a:t>Key points continued</a:t>
            </a:r>
          </a:p>
          <a:p>
            <a:pPr algn="just"/>
            <a:r>
              <a:rPr lang="en-GB" dirty="0">
                <a:solidFill>
                  <a:srgbClr val="19315D"/>
                </a:solidFill>
                <a:latin typeface="Poppins"/>
                <a:ea typeface="Poppins"/>
                <a:cs typeface="Poppins"/>
                <a:sym typeface="Poppins"/>
              </a:rPr>
              <a:t>•	Almost a third of Gloucestershire’s treatment population tells us that they have a behavioural disability (29.7%), and 1 in 2 clients have a physical or mental disability. Consider a recommendation re response to better meeting co-existing Mental Health/substance use needs (Recommendation 2)</a:t>
            </a:r>
          </a:p>
          <a:p>
            <a:pPr algn="just"/>
            <a:r>
              <a:rPr lang="en-GB" dirty="0">
                <a:solidFill>
                  <a:srgbClr val="19315D"/>
                </a:solidFill>
                <a:latin typeface="Poppins"/>
                <a:ea typeface="Poppins"/>
                <a:cs typeface="Poppins"/>
                <a:sym typeface="Poppins"/>
              </a:rPr>
              <a:t>•	There are an estimated ~5,500 people in Gloucestershire who are alcohol dependent.</a:t>
            </a:r>
          </a:p>
          <a:p>
            <a:pPr algn="just"/>
            <a:r>
              <a:rPr lang="en-GB" dirty="0">
                <a:solidFill>
                  <a:srgbClr val="19315D"/>
                </a:solidFill>
                <a:latin typeface="Poppins"/>
                <a:ea typeface="Poppins"/>
                <a:cs typeface="Poppins"/>
                <a:sym typeface="Poppins"/>
              </a:rPr>
              <a:t>•	There are an estimated 2,899 (2022/23)   opiate and crack users in the county. The treatment penetration rate is 57.9  %. </a:t>
            </a:r>
          </a:p>
        </p:txBody>
      </p:sp>
      <p:sp>
        <p:nvSpPr>
          <p:cNvPr id="8" name="TextBox 7">
            <a:extLst>
              <a:ext uri="{FF2B5EF4-FFF2-40B4-BE49-F238E27FC236}">
                <a16:creationId xmlns:a16="http://schemas.microsoft.com/office/drawing/2014/main" id="{58C5B3DA-C3D6-831C-0C2B-4F1B26E566CB}"/>
              </a:ext>
            </a:extLst>
          </p:cNvPr>
          <p:cNvSpPr txBox="1"/>
          <p:nvPr/>
        </p:nvSpPr>
        <p:spPr>
          <a:xfrm>
            <a:off x="9584094" y="571500"/>
            <a:ext cx="7950333" cy="2585323"/>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	Gloucestershire’s proportion of opiate, non-opiate and alcohol users retained in treatment all exceed the England average. There is still, however, an estimated unmet treatment need of around 55.3% for OCUs   (opiate and crack users) and 82.6% for alcohol dependents (2024/25)</a:t>
            </a:r>
            <a:r>
              <a:rPr lang="en-GB" baseline="30000" dirty="0">
                <a:solidFill>
                  <a:srgbClr val="19315D"/>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16</a:t>
            </a:r>
            <a:r>
              <a:rPr lang="en-GB" dirty="0">
                <a:solidFill>
                  <a:srgbClr val="19315D"/>
                </a:solidFill>
                <a:latin typeface="Poppins"/>
                <a:ea typeface="Poppins"/>
                <a:cs typeface="Poppins"/>
                <a:sym typeface="Poppins"/>
              </a:rPr>
              <a:t>  so we have  more work to do to reach more people living with dependency.</a:t>
            </a:r>
          </a:p>
          <a:p>
            <a:pPr algn="just"/>
            <a:r>
              <a:rPr lang="en-GB" dirty="0">
                <a:solidFill>
                  <a:srgbClr val="19315D"/>
                </a:solidFill>
                <a:latin typeface="Poppins"/>
                <a:ea typeface="Poppins"/>
                <a:cs typeface="Poppins"/>
                <a:sym typeface="Poppins"/>
              </a:rPr>
              <a:t>•	People from minority ethnic groups make up 5.7% of our total treatment population. This is in line with the 2021 Census population for Gloucestershire. </a:t>
            </a:r>
          </a:p>
        </p:txBody>
      </p:sp>
      <p:graphicFrame>
        <p:nvGraphicFramePr>
          <p:cNvPr id="9" name="Table 8">
            <a:extLst>
              <a:ext uri="{FF2B5EF4-FFF2-40B4-BE49-F238E27FC236}">
                <a16:creationId xmlns:a16="http://schemas.microsoft.com/office/drawing/2014/main" id="{4044DA6B-4C8C-B9EF-7398-5040EF7EEF9B}"/>
              </a:ext>
            </a:extLst>
          </p:cNvPr>
          <p:cNvGraphicFramePr>
            <a:graphicFrameLocks noGrp="1"/>
          </p:cNvGraphicFramePr>
          <p:nvPr>
            <p:extLst>
              <p:ext uri="{D42A27DB-BD31-4B8C-83A1-F6EECF244321}">
                <p14:modId xmlns:p14="http://schemas.microsoft.com/office/powerpoint/2010/main" val="1395825400"/>
              </p:ext>
            </p:extLst>
          </p:nvPr>
        </p:nvGraphicFramePr>
        <p:xfrm>
          <a:off x="8763491" y="4241664"/>
          <a:ext cx="8814788" cy="3793744"/>
        </p:xfrm>
        <a:graphic>
          <a:graphicData uri="http://schemas.openxmlformats.org/drawingml/2006/table">
            <a:tbl>
              <a:tblPr firstRow="1" firstCol="1" bandRow="1">
                <a:tableStyleId>{5C22544A-7EE6-4342-B048-85BDC9FD1C3A}</a:tableStyleId>
              </a:tblPr>
              <a:tblGrid>
                <a:gridCol w="4134192">
                  <a:extLst>
                    <a:ext uri="{9D8B030D-6E8A-4147-A177-3AD203B41FA5}">
                      <a16:colId xmlns:a16="http://schemas.microsoft.com/office/drawing/2014/main" val="1294477630"/>
                    </a:ext>
                  </a:extLst>
                </a:gridCol>
                <a:gridCol w="1642427">
                  <a:extLst>
                    <a:ext uri="{9D8B030D-6E8A-4147-A177-3AD203B41FA5}">
                      <a16:colId xmlns:a16="http://schemas.microsoft.com/office/drawing/2014/main" val="1243443025"/>
                    </a:ext>
                  </a:extLst>
                </a:gridCol>
                <a:gridCol w="1509040">
                  <a:extLst>
                    <a:ext uri="{9D8B030D-6E8A-4147-A177-3AD203B41FA5}">
                      <a16:colId xmlns:a16="http://schemas.microsoft.com/office/drawing/2014/main" val="2353336010"/>
                    </a:ext>
                  </a:extLst>
                </a:gridCol>
                <a:gridCol w="1529129">
                  <a:extLst>
                    <a:ext uri="{9D8B030D-6E8A-4147-A177-3AD203B41FA5}">
                      <a16:colId xmlns:a16="http://schemas.microsoft.com/office/drawing/2014/main" val="2362591934"/>
                    </a:ext>
                  </a:extLst>
                </a:gridCol>
              </a:tblGrid>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Row Labels</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Gloucestershire treatment population</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England treatment population</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Gloucestershire Census 2021</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2203238262"/>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Asian, Asian British or Asian Welsh</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0.8% (0.9%)</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4.0% (4.1%)</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100">
                          <a:effectLst/>
                          <a:latin typeface="Poppins" panose="00000500000000000000" pitchFamily="2" charset="0"/>
                          <a:cs typeface="Poppins" panose="00000500000000000000" pitchFamily="2" charset="0"/>
                        </a:rPr>
                        <a:t>2.6%</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1333735968"/>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Black, Black British, Black Welsh, Caribbean or African</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1.4% (1.5%)</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3.1% (3.2%)</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100">
                          <a:effectLst/>
                          <a:latin typeface="Poppins" panose="00000500000000000000" pitchFamily="2" charset="0"/>
                          <a:cs typeface="Poppins" panose="00000500000000000000" pitchFamily="2" charset="0"/>
                        </a:rPr>
                        <a:t>1.1%</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3945850046"/>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Mixed or Multiple ethnic groups</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2.7% (2.8%)</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2.8% (2.8%)</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100">
                          <a:effectLst/>
                          <a:latin typeface="Poppins" panose="00000500000000000000" pitchFamily="2" charset="0"/>
                          <a:cs typeface="Poppins" panose="00000500000000000000" pitchFamily="2" charset="0"/>
                        </a:rPr>
                        <a:t>1.3%</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1285513444"/>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Other ethnic group</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0.6% (0.6%)</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1.0% (1.0%)</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100">
                          <a:effectLst/>
                          <a:latin typeface="Poppins" panose="00000500000000000000" pitchFamily="2" charset="0"/>
                          <a:cs typeface="Poppins" panose="00000500000000000000" pitchFamily="2" charset="0"/>
                        </a:rPr>
                        <a:t>0.6%</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257433630"/>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White</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90.4% (94.2%)</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ctr">
                        <a:lnSpc>
                          <a:spcPct val="115000"/>
                        </a:lnSpc>
                        <a:spcAft>
                          <a:spcPts val="800"/>
                        </a:spcAft>
                        <a:buNone/>
                      </a:pPr>
                      <a:r>
                        <a:rPr lang="en-GB" sz="1600" kern="0">
                          <a:effectLst/>
                          <a:latin typeface="Poppins" panose="00000500000000000000" pitchFamily="2" charset="0"/>
                          <a:cs typeface="Poppins" panose="00000500000000000000" pitchFamily="2" charset="0"/>
                        </a:rPr>
                        <a:t>86.6% (88.8%)</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100">
                          <a:effectLst/>
                          <a:latin typeface="Poppins" panose="00000500000000000000" pitchFamily="2" charset="0"/>
                          <a:cs typeface="Poppins" panose="00000500000000000000" pitchFamily="2" charset="0"/>
                        </a:rPr>
                        <a:t>94.3%</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455622611"/>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Unknown ethnicity</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2.3%</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0.4%</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ctr">
                        <a:lnSpc>
                          <a:spcPct val="115000"/>
                        </a:lnSpc>
                        <a:spcAft>
                          <a:spcPts val="800"/>
                        </a:spcAft>
                        <a:buNone/>
                      </a:pPr>
                      <a:r>
                        <a:rPr lang="en-GB" sz="1600" kern="0">
                          <a:effectLst/>
                          <a:latin typeface="Poppins" panose="00000500000000000000" pitchFamily="2" charset="0"/>
                          <a:cs typeface="Poppins" panose="00000500000000000000" pitchFamily="2" charset="0"/>
                        </a:rPr>
                        <a:t>-</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446846370"/>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Inconsistent/Missing</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0.3%</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0.8%</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ctr">
                        <a:lnSpc>
                          <a:spcPct val="115000"/>
                        </a:lnSpc>
                        <a:spcAft>
                          <a:spcPts val="800"/>
                        </a:spcAft>
                        <a:buNone/>
                      </a:pPr>
                      <a:r>
                        <a:rPr lang="en-GB" sz="1600" kern="0">
                          <a:effectLst/>
                          <a:latin typeface="Poppins" panose="00000500000000000000" pitchFamily="2" charset="0"/>
                          <a:cs typeface="Poppins" panose="00000500000000000000" pitchFamily="2" charset="0"/>
                        </a:rPr>
                        <a:t>-</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3339698563"/>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Not stated ethnicity</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1.5%</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1.3%</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ctr">
                        <a:lnSpc>
                          <a:spcPct val="115000"/>
                        </a:lnSpc>
                        <a:spcAft>
                          <a:spcPts val="800"/>
                        </a:spcAft>
                        <a:buNone/>
                      </a:pPr>
                      <a:r>
                        <a:rPr lang="en-GB" sz="1600" kern="0">
                          <a:effectLst/>
                          <a:latin typeface="Poppins" panose="00000500000000000000" pitchFamily="2" charset="0"/>
                          <a:cs typeface="Poppins" panose="00000500000000000000" pitchFamily="2" charset="0"/>
                        </a:rPr>
                        <a:t>-</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2634572287"/>
                  </a:ext>
                </a:extLst>
              </a:tr>
              <a:tr h="182880">
                <a:tc>
                  <a:txBody>
                    <a:bodyPr/>
                    <a:lstStyle/>
                    <a:p>
                      <a:pPr>
                        <a:lnSpc>
                          <a:spcPct val="115000"/>
                        </a:lnSpc>
                        <a:spcAft>
                          <a:spcPts val="800"/>
                        </a:spcAft>
                        <a:buNone/>
                      </a:pPr>
                      <a:r>
                        <a:rPr lang="en-GB" sz="1600" kern="0">
                          <a:effectLst/>
                          <a:latin typeface="Poppins" panose="00000500000000000000" pitchFamily="2" charset="0"/>
                          <a:cs typeface="Poppins" panose="00000500000000000000" pitchFamily="2" charset="0"/>
                        </a:rPr>
                        <a:t>Grand Total</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2,399</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r">
                        <a:lnSpc>
                          <a:spcPct val="115000"/>
                        </a:lnSpc>
                        <a:spcAft>
                          <a:spcPts val="800"/>
                        </a:spcAft>
                        <a:buNone/>
                      </a:pPr>
                      <a:r>
                        <a:rPr lang="en-GB" sz="1600" kern="0">
                          <a:effectLst/>
                          <a:latin typeface="Poppins" panose="00000500000000000000" pitchFamily="2" charset="0"/>
                          <a:cs typeface="Poppins" panose="00000500000000000000" pitchFamily="2" charset="0"/>
                        </a:rPr>
                        <a:t>327,827</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tc>
                  <a:txBody>
                    <a:bodyPr/>
                    <a:lstStyle/>
                    <a:p>
                      <a:pPr algn="ctr">
                        <a:lnSpc>
                          <a:spcPct val="115000"/>
                        </a:lnSpc>
                        <a:spcAft>
                          <a:spcPts val="800"/>
                        </a:spcAft>
                        <a:buNone/>
                      </a:pPr>
                      <a:r>
                        <a:rPr lang="en-GB" sz="1600" kern="0">
                          <a:effectLst/>
                          <a:latin typeface="Poppins" panose="00000500000000000000" pitchFamily="2" charset="0"/>
                          <a:cs typeface="Poppins" panose="00000500000000000000" pitchFamily="2" charset="0"/>
                        </a:rPr>
                        <a:t>-</a:t>
                      </a:r>
                      <a:endParaRPr lang="en-GB" sz="1600" kern="100">
                        <a:effectLst/>
                        <a:latin typeface="Poppins" panose="00000500000000000000" pitchFamily="2" charset="0"/>
                        <a:ea typeface="Aptos" panose="020B0004020202020204" pitchFamily="34" charset="0"/>
                        <a:cs typeface="Poppins" panose="00000500000000000000" pitchFamily="2" charset="0"/>
                      </a:endParaRPr>
                    </a:p>
                  </a:txBody>
                  <a:tcPr marL="68580" marR="68580" marT="0" marB="0"/>
                </a:tc>
                <a:extLst>
                  <a:ext uri="{0D108BD9-81ED-4DB2-BD59-A6C34878D82A}">
                    <a16:rowId xmlns:a16="http://schemas.microsoft.com/office/drawing/2014/main" val="2824357775"/>
                  </a:ext>
                </a:extLst>
              </a:tr>
            </a:tbl>
          </a:graphicData>
        </a:graphic>
      </p:graphicFrame>
      <p:sp>
        <p:nvSpPr>
          <p:cNvPr id="10" name="Rectangle 1">
            <a:extLst>
              <a:ext uri="{FF2B5EF4-FFF2-40B4-BE49-F238E27FC236}">
                <a16:creationId xmlns:a16="http://schemas.microsoft.com/office/drawing/2014/main" id="{2B0EAEA0-8D32-07A1-F7B9-C60D00A433EA}"/>
              </a:ext>
            </a:extLst>
          </p:cNvPr>
          <p:cNvSpPr>
            <a:spLocks noChangeArrowheads="1"/>
          </p:cNvSpPr>
          <p:nvPr/>
        </p:nvSpPr>
        <p:spPr bwMode="auto">
          <a:xfrm>
            <a:off x="8702346" y="8156039"/>
            <a:ext cx="951249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none" strike="noStrike" cap="none" normalizeH="0" baseline="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rPr>
              <a:t>N.B. (brackets) indicate the proportions calculated when only people with known ethnicities are taken into account.</a:t>
            </a:r>
            <a:endParaRPr kumimoji="0" lang="en-GB" altLang="en-US" sz="1100" b="0" i="0" u="none" strike="noStrike" cap="none" normalizeH="0" baseline="0" dirty="0">
              <a:ln>
                <a:noFill/>
              </a:ln>
              <a:solidFill>
                <a:srgbClr val="19315D"/>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GB" altLang="en-US" sz="2400" b="0" i="0" u="none" strike="noStrike" cap="none" normalizeH="0" baseline="0" dirty="0">
                <a:ln>
                  <a:noFill/>
                </a:ln>
                <a:solidFill>
                  <a:srgbClr val="19315D"/>
                </a:solidFill>
                <a:effectLst/>
                <a:latin typeface="Arial" panose="020B0604020202020204" pitchFamily="34" charset="0"/>
              </a:rPr>
            </a:br>
            <a:endParaRPr kumimoji="0" lang="en-GB" altLang="en-US" sz="2400" b="0" i="0" u="none" strike="noStrike" cap="none" normalizeH="0" baseline="0" dirty="0">
              <a:ln>
                <a:noFill/>
              </a:ln>
              <a:solidFill>
                <a:srgbClr val="19315D"/>
              </a:solidFill>
              <a:effectLst/>
              <a:latin typeface="Arial" panose="020B0604020202020204" pitchFamily="34" charset="0"/>
            </a:endParaRPr>
          </a:p>
        </p:txBody>
      </p:sp>
      <p:sp>
        <p:nvSpPr>
          <p:cNvPr id="15" name="TextBox 14">
            <a:extLst>
              <a:ext uri="{FF2B5EF4-FFF2-40B4-BE49-F238E27FC236}">
                <a16:creationId xmlns:a16="http://schemas.microsoft.com/office/drawing/2014/main" id="{2DA65D4C-A533-98A0-01D4-29025B3738CE}"/>
              </a:ext>
            </a:extLst>
          </p:cNvPr>
          <p:cNvSpPr txBox="1"/>
          <p:nvPr/>
        </p:nvSpPr>
        <p:spPr>
          <a:xfrm>
            <a:off x="8721396" y="3459902"/>
            <a:ext cx="8556477" cy="58477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1" u="none" strike="noStrike" cap="none" normalizeH="0" baseline="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rPr>
              <a:t>Table 2: Ethnic breakdown of the drug and alcohol treatment population, compared with the England and the Gloucestershire 2021 Census population </a:t>
            </a:r>
            <a:r>
              <a:rPr kumimoji="0" lang="en-GB" altLang="en-US" sz="1600" b="1" i="1" u="none" strike="noStrike" cap="none" normalizeH="0" baseline="3000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3">
                  <a:extLst>
                    <a:ext uri="{A12FA001-AC4F-418D-AE19-62706E023703}">
                      <ahyp:hlinkClr xmlns:ahyp="http://schemas.microsoft.com/office/drawing/2018/hyperlinkcolor" val="tx"/>
                    </a:ext>
                  </a:extLst>
                </a:hlinkClick>
              </a:rPr>
              <a:t>17</a:t>
            </a:r>
            <a:r>
              <a:rPr kumimoji="0" lang="en-GB" altLang="en-US" sz="1600" b="1" i="1" u="none" strike="noStrike" cap="none" normalizeH="0" baseline="3000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4">
                  <a:extLst>
                    <a:ext uri="{A12FA001-AC4F-418D-AE19-62706E023703}">
                      <ahyp:hlinkClr xmlns:ahyp="http://schemas.microsoft.com/office/drawing/2018/hyperlinkcolor" val="tx"/>
                    </a:ext>
                  </a:extLst>
                </a:hlinkClick>
              </a:rPr>
              <a:t>, 18</a:t>
            </a:r>
            <a:endParaRPr kumimoji="0" lang="en-GB" altLang="en-US" sz="1200" b="0" i="0" u="none" strike="noStrike" cap="none" normalizeH="0" baseline="0" dirty="0">
              <a:ln>
                <a:noFill/>
              </a:ln>
              <a:solidFill>
                <a:srgbClr val="19315D"/>
              </a:solidFill>
              <a:effectLst/>
              <a:latin typeface="Poppins" panose="00000500000000000000" pitchFamily="2" charset="0"/>
              <a:cs typeface="Poppins" panose="00000500000000000000" pitchFamily="2" charset="0"/>
            </a:endParaRPr>
          </a:p>
        </p:txBody>
      </p:sp>
      <p:sp>
        <p:nvSpPr>
          <p:cNvPr id="4" name="TextBox 12">
            <a:extLst>
              <a:ext uri="{FF2B5EF4-FFF2-40B4-BE49-F238E27FC236}">
                <a16:creationId xmlns:a16="http://schemas.microsoft.com/office/drawing/2014/main" id="{184C1FE5-7DAD-126F-F849-F771C963709F}"/>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DF68B503-A061-3648-8D5D-9B7F8E382C5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3652277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AEDB912-F18E-D77D-021D-67EA6BC3AE91}"/>
            </a:ext>
          </a:extLst>
        </p:cNvPr>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2F02C38E-E5D6-2818-C85D-C26E53048BF6}"/>
              </a:ext>
            </a:extLst>
          </p:cNvPr>
          <p:cNvCxnSpPr>
            <a:cxnSpLocks/>
          </p:cNvCxnSpPr>
          <p:nvPr/>
        </p:nvCxnSpPr>
        <p:spPr>
          <a:xfrm>
            <a:off x="-46844" y="1154354"/>
            <a:ext cx="18427704"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4537F49-3361-0143-1B83-3E55003D87F3}"/>
              </a:ext>
            </a:extLst>
          </p:cNvPr>
          <p:cNvCxnSpPr>
            <a:cxnSpLocks/>
          </p:cNvCxnSpPr>
          <p:nvPr/>
        </p:nvCxnSpPr>
        <p:spPr>
          <a:xfrm>
            <a:off x="5812796" y="1154354"/>
            <a:ext cx="849" cy="8528913"/>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52E57907-D5F3-67B6-0B04-972BD9F12CED}"/>
              </a:ext>
            </a:extLst>
          </p:cNvPr>
          <p:cNvCxnSpPr>
            <a:cxnSpLocks/>
          </p:cNvCxnSpPr>
          <p:nvPr/>
        </p:nvCxnSpPr>
        <p:spPr>
          <a:xfrm>
            <a:off x="11881022" y="1128114"/>
            <a:ext cx="0" cy="8581392"/>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DA9E1D9E-D8FC-6615-BE60-45B0F3D81953}"/>
              </a:ext>
            </a:extLst>
          </p:cNvPr>
          <p:cNvCxnSpPr>
            <a:cxnSpLocks/>
          </p:cNvCxnSpPr>
          <p:nvPr/>
        </p:nvCxnSpPr>
        <p:spPr>
          <a:xfrm>
            <a:off x="-77543" y="4157283"/>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A105862-CEC6-2C0E-84E1-2665C048E85E}"/>
              </a:ext>
            </a:extLst>
          </p:cNvPr>
          <p:cNvSpPr txBox="1"/>
          <p:nvPr/>
        </p:nvSpPr>
        <p:spPr>
          <a:xfrm>
            <a:off x="98099" y="-24939"/>
            <a:ext cx="18404147" cy="1323439"/>
          </a:xfrm>
          <a:prstGeom prst="rect">
            <a:avLst/>
          </a:prstGeom>
          <a:noFill/>
        </p:spPr>
        <p:txBody>
          <a:bodyPr wrap="square" rtlCol="0">
            <a:spAutoFit/>
          </a:bodyPr>
          <a:lstStyle/>
          <a:p>
            <a:pPr defTabSz="1371600">
              <a:defRPr/>
            </a:pPr>
            <a:r>
              <a:rPr lang="en-GB" sz="4000" b="1" dirty="0">
                <a:solidFill>
                  <a:srgbClr val="19315D"/>
                </a:solidFill>
                <a:latin typeface="Poppins Bold" panose="00000800000000000000" charset="0"/>
                <a:cs typeface="Poppins Bold" panose="00000800000000000000" charset="0"/>
              </a:rPr>
              <a:t>NDTMS: National Drug Treatment Monitoring System 2024/25- Gloucestershire adults aged 18+</a:t>
            </a:r>
          </a:p>
        </p:txBody>
      </p:sp>
      <p:cxnSp>
        <p:nvCxnSpPr>
          <p:cNvPr id="35" name="Straight Connector 34">
            <a:extLst>
              <a:ext uri="{FF2B5EF4-FFF2-40B4-BE49-F238E27FC236}">
                <a16:creationId xmlns:a16="http://schemas.microsoft.com/office/drawing/2014/main" id="{B4388157-865D-1DC9-830A-6427B4C768E9}"/>
              </a:ext>
            </a:extLst>
          </p:cNvPr>
          <p:cNvCxnSpPr>
            <a:cxnSpLocks/>
          </p:cNvCxnSpPr>
          <p:nvPr/>
        </p:nvCxnSpPr>
        <p:spPr>
          <a:xfrm>
            <a:off x="23009" y="7165769"/>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68491E7-8628-904D-230F-81DF14B09A57}"/>
              </a:ext>
            </a:extLst>
          </p:cNvPr>
          <p:cNvCxnSpPr>
            <a:cxnSpLocks/>
          </p:cNvCxnSpPr>
          <p:nvPr/>
        </p:nvCxnSpPr>
        <p:spPr>
          <a:xfrm>
            <a:off x="23009" y="9696095"/>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EF7CD0AC-51E3-D7A1-9555-8DDBCEB161C4}"/>
              </a:ext>
            </a:extLst>
          </p:cNvPr>
          <p:cNvGrpSpPr/>
          <p:nvPr/>
        </p:nvGrpSpPr>
        <p:grpSpPr>
          <a:xfrm>
            <a:off x="11545111" y="1154354"/>
            <a:ext cx="6905603" cy="3011151"/>
            <a:chOff x="12159938" y="-1315873"/>
            <a:chExt cx="4603735" cy="1414070"/>
          </a:xfrm>
        </p:grpSpPr>
        <p:sp>
          <p:nvSpPr>
            <p:cNvPr id="42" name="TextBox 41">
              <a:extLst>
                <a:ext uri="{FF2B5EF4-FFF2-40B4-BE49-F238E27FC236}">
                  <a16:creationId xmlns:a16="http://schemas.microsoft.com/office/drawing/2014/main" id="{5FA0EA91-B039-4EA4-9272-96CD2CAA8498}"/>
                </a:ext>
              </a:extLst>
            </p:cNvPr>
            <p:cNvSpPr txBox="1"/>
            <p:nvPr/>
          </p:nvSpPr>
          <p:spPr>
            <a:xfrm>
              <a:off x="13977661" y="-378770"/>
              <a:ext cx="1486678" cy="476967"/>
            </a:xfrm>
            <a:prstGeom prst="rect">
              <a:avLst/>
            </a:prstGeom>
            <a:noFill/>
          </p:spPr>
          <p:txBody>
            <a:bodyPr wrap="square" rtlCol="0">
              <a:spAutoFit/>
            </a:bodyPr>
            <a:lstStyle/>
            <a:p>
              <a:pPr algn="ctr" defTabSz="1371600"/>
              <a:r>
                <a:rPr lang="en-GB" sz="3600" b="1" dirty="0">
                  <a:solidFill>
                    <a:srgbClr val="92D050"/>
                  </a:solidFill>
                  <a:latin typeface="Arial" panose="020B0604020202020204" pitchFamily="34" charset="0"/>
                  <a:cs typeface="Arial" panose="020B0604020202020204" pitchFamily="34" charset="0"/>
                </a:rPr>
                <a:t>284</a:t>
              </a:r>
              <a:r>
                <a:rPr lang="en-GB" sz="3000" b="1" dirty="0">
                  <a:solidFill>
                    <a:srgbClr val="92D050"/>
                  </a:solidFill>
                  <a:latin typeface="Arial" panose="020B0604020202020204" pitchFamily="34" charset="0"/>
                  <a:cs typeface="Arial" panose="020B0604020202020204" pitchFamily="34" charset="0"/>
                </a:rPr>
                <a:t> </a:t>
              </a:r>
              <a:r>
                <a:rPr lang="en-GB" sz="2400" dirty="0">
                  <a:solidFill>
                    <a:srgbClr val="92D050"/>
                  </a:solidFill>
                  <a:latin typeface="Arial" panose="020B0604020202020204" pitchFamily="34" charset="0"/>
                  <a:cs typeface="Arial" panose="020B0604020202020204" pitchFamily="34" charset="0"/>
                </a:rPr>
                <a:t>(33%) </a:t>
              </a:r>
            </a:p>
            <a:p>
              <a:pPr algn="ctr" defTabSz="1371600"/>
              <a:r>
                <a:rPr lang="en-GB" sz="2400" dirty="0">
                  <a:solidFill>
                    <a:srgbClr val="19315D"/>
                  </a:solidFill>
                  <a:latin typeface="Arial" panose="020B0604020202020204" pitchFamily="34" charset="0"/>
                  <a:cs typeface="Arial" panose="020B0604020202020204" pitchFamily="34" charset="0"/>
                </a:rPr>
                <a:t>completed</a:t>
              </a:r>
              <a:r>
                <a:rPr lang="en-GB" sz="2250" dirty="0">
                  <a:solidFill>
                    <a:prstClr val="white"/>
                  </a:solidFill>
                  <a:latin typeface="Arial" panose="020B0604020202020204" pitchFamily="34" charset="0"/>
                  <a:cs typeface="Arial" panose="020B0604020202020204" pitchFamily="34" charset="0"/>
                </a:rPr>
                <a:t> </a:t>
              </a:r>
            </a:p>
          </p:txBody>
        </p:sp>
        <p:sp>
          <p:nvSpPr>
            <p:cNvPr id="43" name="TextBox 42">
              <a:extLst>
                <a:ext uri="{FF2B5EF4-FFF2-40B4-BE49-F238E27FC236}">
                  <a16:creationId xmlns:a16="http://schemas.microsoft.com/office/drawing/2014/main" id="{D3D052EE-2774-A749-3D7A-CA47831EF059}"/>
                </a:ext>
              </a:extLst>
            </p:cNvPr>
            <p:cNvSpPr txBox="1"/>
            <p:nvPr/>
          </p:nvSpPr>
          <p:spPr>
            <a:xfrm>
              <a:off x="12159938" y="-390091"/>
              <a:ext cx="2207193" cy="476967"/>
            </a:xfrm>
            <a:prstGeom prst="rect">
              <a:avLst/>
            </a:prstGeom>
            <a:noFill/>
          </p:spPr>
          <p:txBody>
            <a:bodyPr wrap="square" rtlCol="0">
              <a:spAutoFit/>
            </a:bodyPr>
            <a:lstStyle/>
            <a:p>
              <a:pPr algn="ctr" defTabSz="1371600"/>
              <a:r>
                <a:rPr lang="en-GB" sz="3600" b="1" dirty="0">
                  <a:solidFill>
                    <a:srgbClr val="FAB4D7"/>
                  </a:solidFill>
                  <a:latin typeface="Arial" panose="020B0604020202020204" pitchFamily="34" charset="0"/>
                  <a:cs typeface="Arial" panose="020B0604020202020204" pitchFamily="34" charset="0"/>
                </a:rPr>
                <a:t>480</a:t>
              </a:r>
              <a:r>
                <a:rPr lang="en-GB" sz="2400" b="1" dirty="0">
                  <a:solidFill>
                    <a:srgbClr val="FAB4D7"/>
                  </a:solidFill>
                  <a:latin typeface="Arial" panose="020B0604020202020204" pitchFamily="34" charset="0"/>
                  <a:cs typeface="Arial" panose="020B0604020202020204" pitchFamily="34" charset="0"/>
                </a:rPr>
                <a:t> </a:t>
              </a:r>
              <a:r>
                <a:rPr lang="en-GB" sz="2400" dirty="0">
                  <a:solidFill>
                    <a:srgbClr val="FAB4D7"/>
                  </a:solidFill>
                  <a:latin typeface="Arial" panose="020B0604020202020204" pitchFamily="34" charset="0"/>
                  <a:cs typeface="Arial" panose="020B0604020202020204" pitchFamily="34" charset="0"/>
                </a:rPr>
                <a:t>(57%)</a:t>
              </a:r>
              <a:r>
                <a:rPr lang="en-GB" sz="1350" dirty="0">
                  <a:solidFill>
                    <a:srgbClr val="FAB4D7"/>
                  </a:solidFill>
                  <a:latin typeface="Arial" panose="020B0604020202020204" pitchFamily="34" charset="0"/>
                  <a:cs typeface="Arial" panose="020B0604020202020204" pitchFamily="34" charset="0"/>
                </a:rPr>
                <a:t> </a:t>
              </a:r>
              <a:endParaRPr lang="en-GB" sz="2100" dirty="0">
                <a:solidFill>
                  <a:srgbClr val="FAB4D7"/>
                </a:solidFill>
                <a:latin typeface="Arial" panose="020B0604020202020204" pitchFamily="34" charset="0"/>
                <a:cs typeface="Arial" panose="020B0604020202020204" pitchFamily="34" charset="0"/>
              </a:endParaRPr>
            </a:p>
            <a:p>
              <a:pPr algn="ctr" defTabSz="1371600"/>
              <a:r>
                <a:rPr lang="en-GB" sz="2400" dirty="0">
                  <a:solidFill>
                    <a:srgbClr val="19315D"/>
                  </a:solidFill>
                  <a:latin typeface="Arial" panose="020B0604020202020204" pitchFamily="34" charset="0"/>
                  <a:cs typeface="Arial" panose="020B0604020202020204" pitchFamily="34" charset="0"/>
                </a:rPr>
                <a:t>incomplete</a:t>
              </a:r>
              <a:r>
                <a:rPr lang="en-GB" sz="2400" dirty="0">
                  <a:solidFill>
                    <a:prstClr val="white"/>
                  </a:solidFill>
                  <a:latin typeface="Arial" panose="020B0604020202020204" pitchFamily="34" charset="0"/>
                  <a:cs typeface="Arial" panose="020B0604020202020204" pitchFamily="34" charset="0"/>
                </a:rPr>
                <a:t> </a:t>
              </a:r>
            </a:p>
          </p:txBody>
        </p:sp>
        <p:sp>
          <p:nvSpPr>
            <p:cNvPr id="44" name="TextBox 43">
              <a:extLst>
                <a:ext uri="{FF2B5EF4-FFF2-40B4-BE49-F238E27FC236}">
                  <a16:creationId xmlns:a16="http://schemas.microsoft.com/office/drawing/2014/main" id="{097EEDE1-CCD7-9EBB-C13D-44D481C26C18}"/>
                </a:ext>
              </a:extLst>
            </p:cNvPr>
            <p:cNvSpPr txBox="1"/>
            <p:nvPr/>
          </p:nvSpPr>
          <p:spPr>
            <a:xfrm>
              <a:off x="15229051" y="-378770"/>
              <a:ext cx="1534622" cy="476967"/>
            </a:xfrm>
            <a:prstGeom prst="rect">
              <a:avLst/>
            </a:prstGeom>
            <a:noFill/>
          </p:spPr>
          <p:txBody>
            <a:bodyPr wrap="square" rtlCol="0">
              <a:spAutoFit/>
            </a:bodyPr>
            <a:lstStyle/>
            <a:p>
              <a:pPr algn="ctr" defTabSz="1371600"/>
              <a:r>
                <a:rPr lang="en-GB" sz="3600" b="1" dirty="0">
                  <a:solidFill>
                    <a:srgbClr val="00B0F0"/>
                  </a:solidFill>
                  <a:latin typeface="Arial" panose="020B0604020202020204" pitchFamily="34" charset="0"/>
                  <a:cs typeface="Arial" panose="020B0604020202020204" pitchFamily="34" charset="0"/>
                </a:rPr>
                <a:t>85</a:t>
              </a:r>
              <a:r>
                <a:rPr lang="en-GB" sz="2100" dirty="0">
                  <a:solidFill>
                    <a:srgbClr val="00B0F0"/>
                  </a:solidFill>
                  <a:latin typeface="Arial" panose="020B0604020202020204" pitchFamily="34" charset="0"/>
                  <a:cs typeface="Arial" panose="020B0604020202020204" pitchFamily="34" charset="0"/>
                </a:rPr>
                <a:t> </a:t>
              </a:r>
              <a:r>
                <a:rPr lang="en-GB" sz="2400" dirty="0">
                  <a:solidFill>
                    <a:srgbClr val="00B0F0"/>
                  </a:solidFill>
                  <a:latin typeface="Arial" panose="020B0604020202020204" pitchFamily="34" charset="0"/>
                  <a:cs typeface="Arial" panose="020B0604020202020204" pitchFamily="34" charset="0"/>
                </a:rPr>
                <a:t>(10%)</a:t>
              </a:r>
              <a:endParaRPr lang="en-GB" sz="2100" dirty="0">
                <a:solidFill>
                  <a:srgbClr val="00B0F0"/>
                </a:solidFill>
                <a:latin typeface="Arial" panose="020B0604020202020204" pitchFamily="34" charset="0"/>
                <a:cs typeface="Arial" panose="020B0604020202020204" pitchFamily="34" charset="0"/>
              </a:endParaRPr>
            </a:p>
            <a:p>
              <a:pPr algn="ctr" defTabSz="1371600"/>
              <a:r>
                <a:rPr lang="en-GB" sz="2400" dirty="0">
                  <a:solidFill>
                    <a:srgbClr val="19315D"/>
                  </a:solidFill>
                  <a:latin typeface="Arial" panose="020B0604020202020204" pitchFamily="34" charset="0"/>
                  <a:cs typeface="Arial" panose="020B0604020202020204" pitchFamily="34" charset="0"/>
                </a:rPr>
                <a:t>transferred</a:t>
              </a:r>
            </a:p>
          </p:txBody>
        </p:sp>
        <p:sp>
          <p:nvSpPr>
            <p:cNvPr id="45" name="TextBox 44">
              <a:extLst>
                <a:ext uri="{FF2B5EF4-FFF2-40B4-BE49-F238E27FC236}">
                  <a16:creationId xmlns:a16="http://schemas.microsoft.com/office/drawing/2014/main" id="{7B77E864-DB0C-67AD-8A05-BA4F1F48B980}"/>
                </a:ext>
              </a:extLst>
            </p:cNvPr>
            <p:cNvSpPr txBox="1"/>
            <p:nvPr/>
          </p:nvSpPr>
          <p:spPr>
            <a:xfrm>
              <a:off x="12204834" y="-1315873"/>
              <a:ext cx="4384964" cy="390245"/>
            </a:xfrm>
            <a:prstGeom prst="rect">
              <a:avLst/>
            </a:prstGeom>
            <a:noFill/>
          </p:spPr>
          <p:txBody>
            <a:bodyPr wrap="square" rtlCol="0">
              <a:spAutoFit/>
            </a:bodyPr>
            <a:lstStyle/>
            <a:p>
              <a:pPr algn="ctr" defTabSz="1371600"/>
              <a:r>
                <a:rPr lang="en-GB" sz="4800" b="1" dirty="0">
                  <a:solidFill>
                    <a:srgbClr val="19315D"/>
                  </a:solidFill>
                  <a:latin typeface="Arial" panose="020B0604020202020204" pitchFamily="34" charset="0"/>
                  <a:cs typeface="Arial" panose="020B0604020202020204" pitchFamily="34" charset="0"/>
                </a:rPr>
                <a:t>849</a:t>
              </a:r>
              <a:r>
                <a:rPr lang="en-GB" sz="2700" dirty="0">
                  <a:solidFill>
                    <a:srgbClr val="19315D"/>
                  </a:solidFill>
                  <a:latin typeface="Arial" panose="020B0604020202020204" pitchFamily="34" charset="0"/>
                  <a:cs typeface="Arial" panose="020B0604020202020204" pitchFamily="34" charset="0"/>
                </a:rPr>
                <a:t> treatment exits </a:t>
              </a:r>
            </a:p>
          </p:txBody>
        </p:sp>
        <p:cxnSp>
          <p:nvCxnSpPr>
            <p:cNvPr id="46" name="Straight Arrow Connector 45">
              <a:extLst>
                <a:ext uri="{FF2B5EF4-FFF2-40B4-BE49-F238E27FC236}">
                  <a16:creationId xmlns:a16="http://schemas.microsoft.com/office/drawing/2014/main" id="{77C6E9E1-6926-7BF5-F263-C4CD17E3822E}"/>
                </a:ext>
              </a:extLst>
            </p:cNvPr>
            <p:cNvCxnSpPr>
              <a:cxnSpLocks/>
            </p:cNvCxnSpPr>
            <p:nvPr/>
          </p:nvCxnSpPr>
          <p:spPr>
            <a:xfrm>
              <a:off x="14499169" y="-840892"/>
              <a:ext cx="1300675" cy="485121"/>
            </a:xfrm>
            <a:prstGeom prst="straightConnector1">
              <a:avLst/>
            </a:prstGeom>
            <a:ln w="38100">
              <a:solidFill>
                <a:srgbClr val="19315D"/>
              </a:solidFill>
              <a:tailEnd type="triangle"/>
            </a:ln>
          </p:spPr>
          <p:style>
            <a:lnRef idx="2">
              <a:schemeClr val="dk1"/>
            </a:lnRef>
            <a:fillRef idx="0">
              <a:schemeClr val="dk1"/>
            </a:fillRef>
            <a:effectRef idx="1">
              <a:schemeClr val="dk1"/>
            </a:effectRef>
            <a:fontRef idx="minor">
              <a:schemeClr val="tx1"/>
            </a:fontRef>
          </p:style>
        </p:cxnSp>
        <p:cxnSp>
          <p:nvCxnSpPr>
            <p:cNvPr id="47" name="Straight Arrow Connector 46">
              <a:extLst>
                <a:ext uri="{FF2B5EF4-FFF2-40B4-BE49-F238E27FC236}">
                  <a16:creationId xmlns:a16="http://schemas.microsoft.com/office/drawing/2014/main" id="{47CDC08D-49FA-C407-3C81-BC2B0E9960CF}"/>
                </a:ext>
              </a:extLst>
            </p:cNvPr>
            <p:cNvCxnSpPr>
              <a:cxnSpLocks/>
            </p:cNvCxnSpPr>
            <p:nvPr/>
          </p:nvCxnSpPr>
          <p:spPr>
            <a:xfrm>
              <a:off x="14527726" y="-838635"/>
              <a:ext cx="0" cy="474923"/>
            </a:xfrm>
            <a:prstGeom prst="straightConnector1">
              <a:avLst/>
            </a:prstGeom>
            <a:ln w="38100">
              <a:solidFill>
                <a:srgbClr val="19315D"/>
              </a:solidFill>
              <a:tailEnd type="triangle"/>
            </a:ln>
          </p:spPr>
          <p:style>
            <a:lnRef idx="2">
              <a:schemeClr val="dk1"/>
            </a:lnRef>
            <a:fillRef idx="0">
              <a:schemeClr val="dk1"/>
            </a:fillRef>
            <a:effectRef idx="1">
              <a:schemeClr val="dk1"/>
            </a:effectRef>
            <a:fontRef idx="minor">
              <a:schemeClr val="tx1"/>
            </a:fontRef>
          </p:style>
        </p:cxnSp>
        <p:cxnSp>
          <p:nvCxnSpPr>
            <p:cNvPr id="49" name="Straight Arrow Connector 48">
              <a:extLst>
                <a:ext uri="{FF2B5EF4-FFF2-40B4-BE49-F238E27FC236}">
                  <a16:creationId xmlns:a16="http://schemas.microsoft.com/office/drawing/2014/main" id="{7BFCEC0A-1F9E-A57E-39D5-7E60916D1735}"/>
                </a:ext>
              </a:extLst>
            </p:cNvPr>
            <p:cNvCxnSpPr>
              <a:cxnSpLocks/>
            </p:cNvCxnSpPr>
            <p:nvPr/>
          </p:nvCxnSpPr>
          <p:spPr>
            <a:xfrm flipH="1">
              <a:off x="13253222" y="-838925"/>
              <a:ext cx="1276348" cy="483155"/>
            </a:xfrm>
            <a:prstGeom prst="straightConnector1">
              <a:avLst/>
            </a:prstGeom>
            <a:ln w="38100">
              <a:solidFill>
                <a:srgbClr val="19315D"/>
              </a:solidFill>
              <a:tailEnd type="triangle"/>
            </a:ln>
          </p:spPr>
          <p:style>
            <a:lnRef idx="2">
              <a:schemeClr val="dk1"/>
            </a:lnRef>
            <a:fillRef idx="0">
              <a:schemeClr val="dk1"/>
            </a:fillRef>
            <a:effectRef idx="1">
              <a:schemeClr val="dk1"/>
            </a:effectRef>
            <a:fontRef idx="minor">
              <a:schemeClr val="tx1"/>
            </a:fontRef>
          </p:style>
        </p:cxnSp>
      </p:grpSp>
      <p:sp>
        <p:nvSpPr>
          <p:cNvPr id="60" name="TextBox 59">
            <a:extLst>
              <a:ext uri="{FF2B5EF4-FFF2-40B4-BE49-F238E27FC236}">
                <a16:creationId xmlns:a16="http://schemas.microsoft.com/office/drawing/2014/main" id="{DB5CC3F2-C13F-FA97-280E-6B2F87D4BBB5}"/>
              </a:ext>
            </a:extLst>
          </p:cNvPr>
          <p:cNvSpPr txBox="1"/>
          <p:nvPr/>
        </p:nvSpPr>
        <p:spPr>
          <a:xfrm>
            <a:off x="-64647" y="7619213"/>
            <a:ext cx="5877443" cy="1938992"/>
          </a:xfrm>
          <a:prstGeom prst="rect">
            <a:avLst/>
          </a:prstGeom>
          <a:noFill/>
        </p:spPr>
        <p:txBody>
          <a:bodyPr wrap="square" rtlCol="0">
            <a:spAutoFit/>
          </a:bodyPr>
          <a:lstStyle/>
          <a:p>
            <a:pPr algn="ctr" defTabSz="1371600"/>
            <a:r>
              <a:rPr lang="en-GB" sz="6600" b="1">
                <a:solidFill>
                  <a:srgbClr val="B686DA"/>
                </a:solidFill>
                <a:latin typeface="Arial" panose="020B0604020202020204" pitchFamily="34" charset="0"/>
                <a:cs typeface="Arial" panose="020B0604020202020204" pitchFamily="34" charset="0"/>
              </a:rPr>
              <a:t>6.9% </a:t>
            </a:r>
          </a:p>
          <a:p>
            <a:pPr algn="ctr" defTabSz="1371600"/>
            <a:r>
              <a:rPr lang="en-GB" sz="2700">
                <a:solidFill>
                  <a:srgbClr val="B686DA"/>
                </a:solidFill>
                <a:latin typeface="Arial" panose="020B0604020202020204" pitchFamily="34" charset="0"/>
                <a:cs typeface="Arial" panose="020B0604020202020204" pitchFamily="34" charset="0"/>
              </a:rPr>
              <a:t>identified as either gay/lesbian, bisexual or other</a:t>
            </a:r>
            <a:r>
              <a:rPr lang="en-GB" sz="2700">
                <a:solidFill>
                  <a:prstClr val="white"/>
                </a:solidFill>
                <a:latin typeface="Arial" panose="020B0604020202020204" pitchFamily="34" charset="0"/>
                <a:cs typeface="Arial" panose="020B0604020202020204" pitchFamily="34" charset="0"/>
              </a:rPr>
              <a:t>*</a:t>
            </a:r>
          </a:p>
        </p:txBody>
      </p:sp>
      <p:sp>
        <p:nvSpPr>
          <p:cNvPr id="77" name="TextBox 76">
            <a:extLst>
              <a:ext uri="{FF2B5EF4-FFF2-40B4-BE49-F238E27FC236}">
                <a16:creationId xmlns:a16="http://schemas.microsoft.com/office/drawing/2014/main" id="{6B6F2532-754A-1CFB-47DE-7C62AF0F6ABA}"/>
              </a:ext>
            </a:extLst>
          </p:cNvPr>
          <p:cNvSpPr txBox="1"/>
          <p:nvPr/>
        </p:nvSpPr>
        <p:spPr>
          <a:xfrm>
            <a:off x="543432" y="4157284"/>
            <a:ext cx="5225040" cy="461665"/>
          </a:xfrm>
          <a:prstGeom prst="rect">
            <a:avLst/>
          </a:prstGeom>
          <a:noFill/>
        </p:spPr>
        <p:txBody>
          <a:bodyPr wrap="square">
            <a:spAutoFit/>
          </a:bodyPr>
          <a:lstStyle/>
          <a:p>
            <a:pPr defTabSz="1371600"/>
            <a:r>
              <a:rPr lang="en-GB" sz="2400" b="1">
                <a:solidFill>
                  <a:srgbClr val="19315D"/>
                </a:solidFill>
                <a:latin typeface="Arial" panose="020B0604020202020204" pitchFamily="34" charset="0"/>
                <a:cs typeface="Arial" panose="020B0604020202020204" pitchFamily="34" charset="0"/>
              </a:rPr>
              <a:t>Source of referral to treatment</a:t>
            </a:r>
          </a:p>
        </p:txBody>
      </p:sp>
      <p:sp>
        <p:nvSpPr>
          <p:cNvPr id="78" name="TextBox 77">
            <a:extLst>
              <a:ext uri="{FF2B5EF4-FFF2-40B4-BE49-F238E27FC236}">
                <a16:creationId xmlns:a16="http://schemas.microsoft.com/office/drawing/2014/main" id="{1FB56EBA-7E9D-2A6E-23F7-0B1F4051F470}"/>
              </a:ext>
            </a:extLst>
          </p:cNvPr>
          <p:cNvSpPr txBox="1"/>
          <p:nvPr/>
        </p:nvSpPr>
        <p:spPr>
          <a:xfrm>
            <a:off x="12275475" y="4279441"/>
            <a:ext cx="5710917" cy="2954655"/>
          </a:xfrm>
          <a:prstGeom prst="rect">
            <a:avLst/>
          </a:prstGeom>
          <a:noFill/>
        </p:spPr>
        <p:txBody>
          <a:bodyPr wrap="square" rtlCol="0">
            <a:spAutoFit/>
          </a:bodyPr>
          <a:lstStyle/>
          <a:p>
            <a:pPr algn="ctr" defTabSz="1371600"/>
            <a:r>
              <a:rPr lang="en-GB" sz="9900" b="1" dirty="0">
                <a:ln w="28575">
                  <a:noFill/>
                </a:ln>
                <a:solidFill>
                  <a:srgbClr val="F7D63A"/>
                </a:solidFill>
                <a:latin typeface="Arial" panose="020B0604020202020204" pitchFamily="34" charset="0"/>
                <a:cs typeface="Arial" panose="020B0604020202020204" pitchFamily="34" charset="0"/>
              </a:rPr>
              <a:t>73.5%    </a:t>
            </a:r>
          </a:p>
          <a:p>
            <a:pPr algn="ctr" defTabSz="1371600"/>
            <a:r>
              <a:rPr lang="en-GB" sz="2700" b="1" dirty="0">
                <a:ln w="28575">
                  <a:noFill/>
                </a:ln>
                <a:solidFill>
                  <a:srgbClr val="19315D"/>
                </a:solidFill>
                <a:latin typeface="Arial" panose="020B0604020202020204" pitchFamily="34" charset="0"/>
                <a:cs typeface="Arial" panose="020B0604020202020204" pitchFamily="34" charset="0"/>
              </a:rPr>
              <a:t>of the treatment population is aged </a:t>
            </a:r>
            <a:r>
              <a:rPr lang="en-GB" sz="6000" b="1" dirty="0">
                <a:ln w="28575">
                  <a:noFill/>
                </a:ln>
                <a:solidFill>
                  <a:srgbClr val="F7D63A"/>
                </a:solidFill>
                <a:latin typeface="Arial" panose="020B0604020202020204" pitchFamily="34" charset="0"/>
                <a:cs typeface="Arial" panose="020B0604020202020204" pitchFamily="34" charset="0"/>
              </a:rPr>
              <a:t>30-54</a:t>
            </a:r>
            <a:endParaRPr lang="en-GB" sz="9900" b="1" dirty="0">
              <a:ln w="19050">
                <a:noFill/>
              </a:ln>
              <a:solidFill>
                <a:srgbClr val="F7D63A"/>
              </a:solidFill>
              <a:latin typeface="Arial" panose="020B0604020202020204" pitchFamily="34" charset="0"/>
              <a:cs typeface="Arial" panose="020B0604020202020204" pitchFamily="34" charset="0"/>
            </a:endParaRPr>
          </a:p>
        </p:txBody>
      </p:sp>
      <p:sp>
        <p:nvSpPr>
          <p:cNvPr id="79" name="TextBox 78">
            <a:extLst>
              <a:ext uri="{FF2B5EF4-FFF2-40B4-BE49-F238E27FC236}">
                <a16:creationId xmlns:a16="http://schemas.microsoft.com/office/drawing/2014/main" id="{0925A5FF-0303-B6D2-F030-0E5320A4FB9D}"/>
              </a:ext>
            </a:extLst>
          </p:cNvPr>
          <p:cNvSpPr txBox="1"/>
          <p:nvPr/>
        </p:nvSpPr>
        <p:spPr>
          <a:xfrm>
            <a:off x="14450814" y="4111141"/>
            <a:ext cx="1395735" cy="461665"/>
          </a:xfrm>
          <a:prstGeom prst="rect">
            <a:avLst/>
          </a:prstGeom>
          <a:noFill/>
        </p:spPr>
        <p:txBody>
          <a:bodyPr wrap="square" rtlCol="0">
            <a:spAutoFit/>
          </a:bodyPr>
          <a:lstStyle/>
          <a:p>
            <a:pPr defTabSz="1371600"/>
            <a:r>
              <a:rPr lang="en-GB" sz="2400" b="1" dirty="0">
                <a:solidFill>
                  <a:srgbClr val="19315D"/>
                </a:solidFill>
                <a:latin typeface="Arial" panose="020B0604020202020204" pitchFamily="34" charset="0"/>
                <a:cs typeface="Arial" panose="020B0604020202020204" pitchFamily="34" charset="0"/>
              </a:rPr>
              <a:t>Age</a:t>
            </a:r>
          </a:p>
        </p:txBody>
      </p:sp>
      <p:sp>
        <p:nvSpPr>
          <p:cNvPr id="83" name="TextBox 82">
            <a:extLst>
              <a:ext uri="{FF2B5EF4-FFF2-40B4-BE49-F238E27FC236}">
                <a16:creationId xmlns:a16="http://schemas.microsoft.com/office/drawing/2014/main" id="{3861A019-9084-2148-3C8F-9A9865A8A009}"/>
              </a:ext>
            </a:extLst>
          </p:cNvPr>
          <p:cNvSpPr txBox="1"/>
          <p:nvPr/>
        </p:nvSpPr>
        <p:spPr>
          <a:xfrm>
            <a:off x="6320010" y="7646075"/>
            <a:ext cx="5367057" cy="1938992"/>
          </a:xfrm>
          <a:prstGeom prst="rect">
            <a:avLst/>
          </a:prstGeom>
          <a:noFill/>
        </p:spPr>
        <p:txBody>
          <a:bodyPr wrap="square">
            <a:spAutoFit/>
          </a:bodyPr>
          <a:lstStyle/>
          <a:p>
            <a:pPr algn="ctr" defTabSz="1371600"/>
            <a:r>
              <a:rPr lang="en-GB" sz="6600" b="1">
                <a:solidFill>
                  <a:srgbClr val="92D050"/>
                </a:solidFill>
                <a:latin typeface="Arial" panose="020B0604020202020204" pitchFamily="34" charset="0"/>
                <a:cs typeface="Arial" panose="020B0604020202020204" pitchFamily="34" charset="0"/>
              </a:rPr>
              <a:t>1 in 20 </a:t>
            </a:r>
          </a:p>
          <a:p>
            <a:pPr algn="ctr" defTabSz="1371600"/>
            <a:r>
              <a:rPr lang="en-GB" sz="2700">
                <a:solidFill>
                  <a:srgbClr val="92D050"/>
                </a:solidFill>
                <a:latin typeface="Arial" panose="020B0604020202020204" pitchFamily="34" charset="0"/>
                <a:cs typeface="Arial" panose="020B0604020202020204" pitchFamily="34" charset="0"/>
              </a:rPr>
              <a:t>clients were from a minority ethnic background</a:t>
            </a:r>
            <a:r>
              <a:rPr lang="en-GB" sz="2700">
                <a:solidFill>
                  <a:prstClr val="white"/>
                </a:solidFill>
                <a:latin typeface="Arial" panose="020B0604020202020204" pitchFamily="34" charset="0"/>
                <a:cs typeface="Arial" panose="020B0604020202020204" pitchFamily="34" charset="0"/>
              </a:rPr>
              <a:t>*</a:t>
            </a:r>
          </a:p>
        </p:txBody>
      </p:sp>
      <p:grpSp>
        <p:nvGrpSpPr>
          <p:cNvPr id="113" name="Group 112">
            <a:extLst>
              <a:ext uri="{FF2B5EF4-FFF2-40B4-BE49-F238E27FC236}">
                <a16:creationId xmlns:a16="http://schemas.microsoft.com/office/drawing/2014/main" id="{504CDC2B-6284-19A6-7B37-425E9024EB7D}"/>
              </a:ext>
            </a:extLst>
          </p:cNvPr>
          <p:cNvGrpSpPr/>
          <p:nvPr/>
        </p:nvGrpSpPr>
        <p:grpSpPr>
          <a:xfrm>
            <a:off x="5205479" y="1161157"/>
            <a:ext cx="7290330" cy="3572051"/>
            <a:chOff x="3470319" y="774104"/>
            <a:chExt cx="4860220" cy="2381367"/>
          </a:xfrm>
        </p:grpSpPr>
        <p:grpSp>
          <p:nvGrpSpPr>
            <p:cNvPr id="37" name="Group 36">
              <a:extLst>
                <a:ext uri="{FF2B5EF4-FFF2-40B4-BE49-F238E27FC236}">
                  <a16:creationId xmlns:a16="http://schemas.microsoft.com/office/drawing/2014/main" id="{1C36C0ED-5EB5-569F-20D4-EF9ADFCE16E1}"/>
                </a:ext>
              </a:extLst>
            </p:cNvPr>
            <p:cNvGrpSpPr/>
            <p:nvPr/>
          </p:nvGrpSpPr>
          <p:grpSpPr>
            <a:xfrm>
              <a:off x="3470319" y="774104"/>
              <a:ext cx="4860220" cy="2381367"/>
              <a:chOff x="201140" y="676566"/>
              <a:chExt cx="3244645" cy="2381367"/>
            </a:xfrm>
          </p:grpSpPr>
          <p:graphicFrame>
            <p:nvGraphicFramePr>
              <p:cNvPr id="38" name="Chart 37">
                <a:extLst>
                  <a:ext uri="{FF2B5EF4-FFF2-40B4-BE49-F238E27FC236}">
                    <a16:creationId xmlns:a16="http://schemas.microsoft.com/office/drawing/2014/main" id="{3A6AA967-F157-8F00-1C28-596AA3F31C05}"/>
                  </a:ext>
                </a:extLst>
              </p:cNvPr>
              <p:cNvGraphicFramePr/>
              <p:nvPr>
                <p:extLst>
                  <p:ext uri="{D42A27DB-BD31-4B8C-83A1-F6EECF244321}">
                    <p14:modId xmlns:p14="http://schemas.microsoft.com/office/powerpoint/2010/main" val="172032564"/>
                  </p:ext>
                </p:extLst>
              </p:nvPr>
            </p:nvGraphicFramePr>
            <p:xfrm>
              <a:off x="378129" y="1233422"/>
              <a:ext cx="2677208" cy="1824511"/>
            </p:xfrm>
            <a:graphic>
              <a:graphicData uri="http://schemas.openxmlformats.org/drawingml/2006/chart">
                <c:chart xmlns:c="http://schemas.openxmlformats.org/drawingml/2006/chart" xmlns:r="http://schemas.openxmlformats.org/officeDocument/2006/relationships" r:id="rId3"/>
              </a:graphicData>
            </a:graphic>
          </p:graphicFrame>
          <p:sp>
            <p:nvSpPr>
              <p:cNvPr id="39" name="TextBox 38">
                <a:extLst>
                  <a:ext uri="{FF2B5EF4-FFF2-40B4-BE49-F238E27FC236}">
                    <a16:creationId xmlns:a16="http://schemas.microsoft.com/office/drawing/2014/main" id="{6D6CB688-80BA-2C45-022C-BD0C3EE7DB0F}"/>
                  </a:ext>
                </a:extLst>
              </p:cNvPr>
              <p:cNvSpPr txBox="1"/>
              <p:nvPr/>
            </p:nvSpPr>
            <p:spPr>
              <a:xfrm>
                <a:off x="201140" y="676566"/>
                <a:ext cx="3244645" cy="553998"/>
              </a:xfrm>
              <a:prstGeom prst="rect">
                <a:avLst/>
              </a:prstGeom>
              <a:noFill/>
            </p:spPr>
            <p:txBody>
              <a:bodyPr wrap="square">
                <a:spAutoFit/>
              </a:bodyPr>
              <a:lstStyle/>
              <a:p>
                <a:pPr algn="ctr" defTabSz="1371600"/>
                <a:r>
                  <a:rPr lang="en-GB" sz="4800" b="1" dirty="0">
                    <a:solidFill>
                      <a:srgbClr val="19315D"/>
                    </a:solidFill>
                    <a:latin typeface="Arial" panose="020B0604020202020204" pitchFamily="34" charset="0"/>
                    <a:cs typeface="Arial" panose="020B0604020202020204" pitchFamily="34" charset="0"/>
                  </a:rPr>
                  <a:t>2,399</a:t>
                </a:r>
                <a:r>
                  <a:rPr lang="en-GB" sz="2700" dirty="0">
                    <a:solidFill>
                      <a:srgbClr val="19315D"/>
                    </a:solidFill>
                    <a:latin typeface="Arial" panose="020B0604020202020204" pitchFamily="34" charset="0"/>
                    <a:cs typeface="Arial" panose="020B0604020202020204" pitchFamily="34" charset="0"/>
                  </a:rPr>
                  <a:t> adults in treatment</a:t>
                </a:r>
              </a:p>
            </p:txBody>
          </p:sp>
        </p:grpSp>
        <p:sp>
          <p:nvSpPr>
            <p:cNvPr id="84" name="Oval 83">
              <a:extLst>
                <a:ext uri="{FF2B5EF4-FFF2-40B4-BE49-F238E27FC236}">
                  <a16:creationId xmlns:a16="http://schemas.microsoft.com/office/drawing/2014/main" id="{6CE4A450-7D84-8AE5-46F9-D6AF76CE0AFB}"/>
                </a:ext>
              </a:extLst>
            </p:cNvPr>
            <p:cNvSpPr/>
            <p:nvPr/>
          </p:nvSpPr>
          <p:spPr>
            <a:xfrm>
              <a:off x="7053195" y="1268835"/>
              <a:ext cx="688352" cy="688352"/>
            </a:xfrm>
            <a:prstGeom prst="ellipse">
              <a:avLst/>
            </a:prstGeom>
            <a:noFill/>
            <a:ln w="19050">
              <a:solidFill>
                <a:srgbClr val="1931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rial" panose="020B0604020202020204" pitchFamily="34" charset="0"/>
                <a:cs typeface="Arial" panose="020B0604020202020204" pitchFamily="34" charset="0"/>
              </a:endParaRPr>
            </a:p>
          </p:txBody>
        </p:sp>
      </p:grpSp>
      <p:grpSp>
        <p:nvGrpSpPr>
          <p:cNvPr id="114" name="Group 113">
            <a:extLst>
              <a:ext uri="{FF2B5EF4-FFF2-40B4-BE49-F238E27FC236}">
                <a16:creationId xmlns:a16="http://schemas.microsoft.com/office/drawing/2014/main" id="{4042E4EE-B5CB-4BA9-1226-790D5527CC33}"/>
              </a:ext>
            </a:extLst>
          </p:cNvPr>
          <p:cNvGrpSpPr/>
          <p:nvPr/>
        </p:nvGrpSpPr>
        <p:grpSpPr>
          <a:xfrm>
            <a:off x="-379713" y="1374521"/>
            <a:ext cx="6095532" cy="3085901"/>
            <a:chOff x="-253142" y="916347"/>
            <a:chExt cx="4063688" cy="2057267"/>
          </a:xfrm>
        </p:grpSpPr>
        <p:grpSp>
          <p:nvGrpSpPr>
            <p:cNvPr id="8" name="Group 7">
              <a:extLst>
                <a:ext uri="{FF2B5EF4-FFF2-40B4-BE49-F238E27FC236}">
                  <a16:creationId xmlns:a16="http://schemas.microsoft.com/office/drawing/2014/main" id="{A6EEB618-18DC-130E-13A5-923247E3633D}"/>
                </a:ext>
              </a:extLst>
            </p:cNvPr>
            <p:cNvGrpSpPr/>
            <p:nvPr/>
          </p:nvGrpSpPr>
          <p:grpSpPr>
            <a:xfrm>
              <a:off x="-253142" y="916347"/>
              <a:ext cx="4057060" cy="2057267"/>
              <a:chOff x="8911790" y="550341"/>
              <a:chExt cx="3240627" cy="3052593"/>
            </a:xfrm>
          </p:grpSpPr>
          <p:graphicFrame>
            <p:nvGraphicFramePr>
              <p:cNvPr id="9" name="Chart 8">
                <a:extLst>
                  <a:ext uri="{FF2B5EF4-FFF2-40B4-BE49-F238E27FC236}">
                    <a16:creationId xmlns:a16="http://schemas.microsoft.com/office/drawing/2014/main" id="{6D346C89-2739-B9A4-E209-C194C16E01AC}"/>
                  </a:ext>
                </a:extLst>
              </p:cNvPr>
              <p:cNvGraphicFramePr/>
              <p:nvPr>
                <p:extLst>
                  <p:ext uri="{D42A27DB-BD31-4B8C-83A1-F6EECF244321}">
                    <p14:modId xmlns:p14="http://schemas.microsoft.com/office/powerpoint/2010/main" val="1590159780"/>
                  </p:ext>
                </p:extLst>
              </p:nvPr>
            </p:nvGraphicFramePr>
            <p:xfrm>
              <a:off x="8911790" y="1302888"/>
              <a:ext cx="3240627" cy="230004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5F5A1F4D-E051-14E5-78B9-E6FFC981FFB0}"/>
                  </a:ext>
                </a:extLst>
              </p:cNvPr>
              <p:cNvSpPr txBox="1"/>
              <p:nvPr/>
            </p:nvSpPr>
            <p:spPr>
              <a:xfrm>
                <a:off x="9553267" y="550341"/>
                <a:ext cx="2322500" cy="822028"/>
              </a:xfrm>
              <a:prstGeom prst="rect">
                <a:avLst/>
              </a:prstGeom>
              <a:noFill/>
            </p:spPr>
            <p:txBody>
              <a:bodyPr wrap="square">
                <a:spAutoFit/>
              </a:bodyPr>
              <a:lstStyle/>
              <a:p>
                <a:pPr algn="ctr" defTabSz="1371600"/>
                <a:r>
                  <a:rPr lang="en-GB" sz="4800" b="1" dirty="0">
                    <a:solidFill>
                      <a:srgbClr val="19315D"/>
                    </a:solidFill>
                    <a:latin typeface="Arial" panose="020B0604020202020204" pitchFamily="34" charset="0"/>
                    <a:cs typeface="Arial" panose="020B0604020202020204" pitchFamily="34" charset="0"/>
                  </a:rPr>
                  <a:t>947 </a:t>
                </a:r>
                <a:r>
                  <a:rPr lang="en-GB" sz="2700" dirty="0">
                    <a:solidFill>
                      <a:srgbClr val="19315D"/>
                    </a:solidFill>
                    <a:latin typeface="Arial" panose="020B0604020202020204" pitchFamily="34" charset="0"/>
                    <a:cs typeface="Arial" panose="020B0604020202020204" pitchFamily="34" charset="0"/>
                  </a:rPr>
                  <a:t>new clients</a:t>
                </a:r>
              </a:p>
            </p:txBody>
          </p:sp>
        </p:grpSp>
        <p:sp>
          <p:nvSpPr>
            <p:cNvPr id="85" name="Oval 84">
              <a:extLst>
                <a:ext uri="{FF2B5EF4-FFF2-40B4-BE49-F238E27FC236}">
                  <a16:creationId xmlns:a16="http://schemas.microsoft.com/office/drawing/2014/main" id="{9AA12913-028F-98E4-BD54-F12743AF9F3C}"/>
                </a:ext>
              </a:extLst>
            </p:cNvPr>
            <p:cNvSpPr/>
            <p:nvPr/>
          </p:nvSpPr>
          <p:spPr>
            <a:xfrm>
              <a:off x="3122194" y="1541934"/>
              <a:ext cx="688352" cy="688352"/>
            </a:xfrm>
            <a:prstGeom prst="ellipse">
              <a:avLst/>
            </a:prstGeom>
            <a:noFill/>
            <a:ln w="19050">
              <a:solidFill>
                <a:srgbClr val="1931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rial" panose="020B0604020202020204" pitchFamily="34" charset="0"/>
                <a:cs typeface="Arial" panose="020B0604020202020204" pitchFamily="34" charset="0"/>
              </a:endParaRPr>
            </a:p>
          </p:txBody>
        </p:sp>
      </p:grpSp>
      <p:sp>
        <p:nvSpPr>
          <p:cNvPr id="89" name="TextBox 88">
            <a:extLst>
              <a:ext uri="{FF2B5EF4-FFF2-40B4-BE49-F238E27FC236}">
                <a16:creationId xmlns:a16="http://schemas.microsoft.com/office/drawing/2014/main" id="{02B078FE-F961-969F-EA05-6F5F7FB26710}"/>
              </a:ext>
            </a:extLst>
          </p:cNvPr>
          <p:cNvSpPr txBox="1"/>
          <p:nvPr/>
        </p:nvSpPr>
        <p:spPr>
          <a:xfrm>
            <a:off x="12608299" y="7625154"/>
            <a:ext cx="5307446" cy="2031325"/>
          </a:xfrm>
          <a:prstGeom prst="rect">
            <a:avLst/>
          </a:prstGeom>
          <a:noFill/>
        </p:spPr>
        <p:txBody>
          <a:bodyPr wrap="square">
            <a:spAutoFit/>
          </a:bodyPr>
          <a:lstStyle/>
          <a:p>
            <a:pPr algn="ctr" defTabSz="1371600"/>
            <a:r>
              <a:rPr lang="en-GB" sz="6600" b="1">
                <a:solidFill>
                  <a:srgbClr val="FAB4D7"/>
                </a:solidFill>
                <a:latin typeface="Arial" panose="020B0604020202020204" pitchFamily="34" charset="0"/>
                <a:cs typeface="Arial" panose="020B0604020202020204" pitchFamily="34" charset="0"/>
              </a:rPr>
              <a:t>1 in 2 </a:t>
            </a:r>
          </a:p>
          <a:p>
            <a:pPr algn="ctr" defTabSz="1371600"/>
            <a:r>
              <a:rPr lang="en-GB" sz="3000">
                <a:solidFill>
                  <a:srgbClr val="FAB4D7"/>
                </a:solidFill>
                <a:latin typeface="Arial" panose="020B0604020202020204" pitchFamily="34" charset="0"/>
                <a:cs typeface="Arial" panose="020B0604020202020204" pitchFamily="34" charset="0"/>
              </a:rPr>
              <a:t>clients have a physical and/or mental disability</a:t>
            </a:r>
            <a:r>
              <a:rPr lang="en-GB" sz="3000">
                <a:solidFill>
                  <a:prstClr val="white"/>
                </a:solidFill>
                <a:latin typeface="Arial" panose="020B0604020202020204" pitchFamily="34" charset="0"/>
                <a:cs typeface="Arial" panose="020B0604020202020204" pitchFamily="34" charset="0"/>
              </a:rPr>
              <a:t>*</a:t>
            </a:r>
          </a:p>
        </p:txBody>
      </p:sp>
      <p:sp>
        <p:nvSpPr>
          <p:cNvPr id="90" name="TextBox 89">
            <a:extLst>
              <a:ext uri="{FF2B5EF4-FFF2-40B4-BE49-F238E27FC236}">
                <a16:creationId xmlns:a16="http://schemas.microsoft.com/office/drawing/2014/main" id="{F0CD3561-54B7-CE21-1974-2BED94B23498}"/>
              </a:ext>
            </a:extLst>
          </p:cNvPr>
          <p:cNvSpPr txBox="1"/>
          <p:nvPr/>
        </p:nvSpPr>
        <p:spPr>
          <a:xfrm>
            <a:off x="23009" y="9744431"/>
            <a:ext cx="18218781" cy="507831"/>
          </a:xfrm>
          <a:prstGeom prst="rect">
            <a:avLst/>
          </a:prstGeom>
          <a:noFill/>
        </p:spPr>
        <p:txBody>
          <a:bodyPr wrap="square" rtlCol="0">
            <a:spAutoFit/>
          </a:bodyPr>
          <a:lstStyle/>
          <a:p>
            <a:pPr defTabSz="1371600"/>
            <a:r>
              <a:rPr lang="en-GB" sz="2700" dirty="0">
                <a:solidFill>
                  <a:srgbClr val="19315D"/>
                </a:solidFill>
                <a:latin typeface="Arial" panose="020B0604020202020204" pitchFamily="34" charset="0"/>
                <a:cs typeface="Arial" panose="020B0604020202020204" pitchFamily="34" charset="0"/>
              </a:rPr>
              <a:t>Data source: NDTMS                                                                                                 *where the characteristic is known</a:t>
            </a:r>
          </a:p>
        </p:txBody>
      </p:sp>
      <p:sp>
        <p:nvSpPr>
          <p:cNvPr id="91" name="TextBox 90">
            <a:extLst>
              <a:ext uri="{FF2B5EF4-FFF2-40B4-BE49-F238E27FC236}">
                <a16:creationId xmlns:a16="http://schemas.microsoft.com/office/drawing/2014/main" id="{3F32AF90-4806-6A54-E15F-1CE6B4A0B430}"/>
              </a:ext>
            </a:extLst>
          </p:cNvPr>
          <p:cNvSpPr txBox="1"/>
          <p:nvPr/>
        </p:nvSpPr>
        <p:spPr>
          <a:xfrm>
            <a:off x="1387812" y="7165769"/>
            <a:ext cx="6539313" cy="507831"/>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Sexual orientation</a:t>
            </a:r>
          </a:p>
        </p:txBody>
      </p:sp>
      <p:sp>
        <p:nvSpPr>
          <p:cNvPr id="92" name="TextBox 91">
            <a:extLst>
              <a:ext uri="{FF2B5EF4-FFF2-40B4-BE49-F238E27FC236}">
                <a16:creationId xmlns:a16="http://schemas.microsoft.com/office/drawing/2014/main" id="{2F690AE0-C4D8-2AEB-7ADD-45E8E85E0914}"/>
              </a:ext>
            </a:extLst>
          </p:cNvPr>
          <p:cNvSpPr txBox="1"/>
          <p:nvPr/>
        </p:nvSpPr>
        <p:spPr>
          <a:xfrm>
            <a:off x="13787202" y="7230630"/>
            <a:ext cx="3708993" cy="507831"/>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Disability status</a:t>
            </a:r>
          </a:p>
        </p:txBody>
      </p:sp>
      <p:sp>
        <p:nvSpPr>
          <p:cNvPr id="93" name="TextBox 92">
            <a:extLst>
              <a:ext uri="{FF2B5EF4-FFF2-40B4-BE49-F238E27FC236}">
                <a16:creationId xmlns:a16="http://schemas.microsoft.com/office/drawing/2014/main" id="{3E477F71-977C-9446-F176-967FE18E6D65}"/>
              </a:ext>
            </a:extLst>
          </p:cNvPr>
          <p:cNvSpPr txBox="1"/>
          <p:nvPr/>
        </p:nvSpPr>
        <p:spPr>
          <a:xfrm>
            <a:off x="8000588" y="7230630"/>
            <a:ext cx="2110896" cy="507831"/>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Ethnicity</a:t>
            </a:r>
          </a:p>
        </p:txBody>
      </p:sp>
      <p:sp>
        <p:nvSpPr>
          <p:cNvPr id="99" name="TextBox 98">
            <a:extLst>
              <a:ext uri="{FF2B5EF4-FFF2-40B4-BE49-F238E27FC236}">
                <a16:creationId xmlns:a16="http://schemas.microsoft.com/office/drawing/2014/main" id="{B8FF4448-1079-32D4-FE09-0DCEDEFD4794}"/>
              </a:ext>
            </a:extLst>
          </p:cNvPr>
          <p:cNvSpPr txBox="1"/>
          <p:nvPr/>
        </p:nvSpPr>
        <p:spPr>
          <a:xfrm>
            <a:off x="-77542" y="4781170"/>
            <a:ext cx="5914949" cy="2077492"/>
          </a:xfrm>
          <a:prstGeom prst="rect">
            <a:avLst/>
          </a:prstGeom>
          <a:noFill/>
        </p:spPr>
        <p:txBody>
          <a:bodyPr wrap="square">
            <a:spAutoFit/>
          </a:bodyPr>
          <a:lstStyle/>
          <a:p>
            <a:pPr algn="ctr" defTabSz="1371600"/>
            <a:r>
              <a:rPr lang="en-GB" sz="9900" b="1" dirty="0">
                <a:solidFill>
                  <a:srgbClr val="00B0F0"/>
                </a:solidFill>
                <a:latin typeface="Arial" panose="020B0604020202020204" pitchFamily="34" charset="0"/>
                <a:cs typeface="Arial" panose="020B0604020202020204" pitchFamily="34" charset="0"/>
              </a:rPr>
              <a:t>52%</a:t>
            </a:r>
          </a:p>
          <a:p>
            <a:pPr algn="ctr" defTabSz="1371600"/>
            <a:r>
              <a:rPr lang="en-GB" sz="3000" b="1" dirty="0">
                <a:solidFill>
                  <a:srgbClr val="19315D"/>
                </a:solidFill>
                <a:latin typeface="Arial" panose="020B0604020202020204" pitchFamily="34" charset="0"/>
                <a:cs typeface="Arial" panose="020B0604020202020204" pitchFamily="34" charset="0"/>
              </a:rPr>
              <a:t> </a:t>
            </a:r>
            <a:r>
              <a:rPr lang="en-GB" sz="3000" dirty="0">
                <a:solidFill>
                  <a:srgbClr val="19315D"/>
                </a:solidFill>
                <a:latin typeface="Arial" panose="020B0604020202020204" pitchFamily="34" charset="0"/>
                <a:cs typeface="Arial" panose="020B0604020202020204" pitchFamily="34" charset="0"/>
              </a:rPr>
              <a:t>made by self, family and friends</a:t>
            </a:r>
          </a:p>
        </p:txBody>
      </p:sp>
      <p:grpSp>
        <p:nvGrpSpPr>
          <p:cNvPr id="3" name="Group 2">
            <a:extLst>
              <a:ext uri="{FF2B5EF4-FFF2-40B4-BE49-F238E27FC236}">
                <a16:creationId xmlns:a16="http://schemas.microsoft.com/office/drawing/2014/main" id="{FCE6D9A3-A86C-A11C-D05A-2ADE35B353E3}"/>
              </a:ext>
            </a:extLst>
          </p:cNvPr>
          <p:cNvGrpSpPr/>
          <p:nvPr/>
        </p:nvGrpSpPr>
        <p:grpSpPr>
          <a:xfrm>
            <a:off x="6028964" y="4178860"/>
            <a:ext cx="5402166" cy="2964887"/>
            <a:chOff x="8000742" y="1906755"/>
            <a:chExt cx="4315411" cy="2471579"/>
          </a:xfrm>
        </p:grpSpPr>
        <p:graphicFrame>
          <p:nvGraphicFramePr>
            <p:cNvPr id="5" name="Chart 4">
              <a:extLst>
                <a:ext uri="{FF2B5EF4-FFF2-40B4-BE49-F238E27FC236}">
                  <a16:creationId xmlns:a16="http://schemas.microsoft.com/office/drawing/2014/main" id="{5E2D004B-9AF4-37C8-3D93-63B4A16A7464}"/>
                </a:ext>
              </a:extLst>
            </p:cNvPr>
            <p:cNvGraphicFramePr/>
            <p:nvPr/>
          </p:nvGraphicFramePr>
          <p:xfrm>
            <a:off x="8000742" y="2161655"/>
            <a:ext cx="1509534" cy="866103"/>
          </p:xfrm>
          <a:graphic>
            <a:graphicData uri="http://schemas.openxmlformats.org/drawingml/2006/chart">
              <c:chart xmlns:c="http://schemas.openxmlformats.org/drawingml/2006/chart" xmlns:r="http://schemas.openxmlformats.org/officeDocument/2006/relationships" r:id="rId5"/>
            </a:graphicData>
          </a:graphic>
        </p:graphicFrame>
        <p:grpSp>
          <p:nvGrpSpPr>
            <p:cNvPr id="6" name="Group 5">
              <a:extLst>
                <a:ext uri="{FF2B5EF4-FFF2-40B4-BE49-F238E27FC236}">
                  <a16:creationId xmlns:a16="http://schemas.microsoft.com/office/drawing/2014/main" id="{A91BCF60-BF66-D85E-6D52-17AC08701142}"/>
                </a:ext>
              </a:extLst>
            </p:cNvPr>
            <p:cNvGrpSpPr/>
            <p:nvPr/>
          </p:nvGrpSpPr>
          <p:grpSpPr>
            <a:xfrm>
              <a:off x="8269952" y="2117314"/>
              <a:ext cx="2195210" cy="2034138"/>
              <a:chOff x="8427260" y="2642179"/>
              <a:chExt cx="1703584" cy="1703584"/>
            </a:xfrm>
          </p:grpSpPr>
          <p:pic>
            <p:nvPicPr>
              <p:cNvPr id="17" name="Graphic 16" descr="Male with solid fill">
                <a:extLst>
                  <a:ext uri="{FF2B5EF4-FFF2-40B4-BE49-F238E27FC236}">
                    <a16:creationId xmlns:a16="http://schemas.microsoft.com/office/drawing/2014/main" id="{778DD080-2E34-DC9E-2A85-852D0811551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27260" y="2642179"/>
                <a:ext cx="1703584" cy="1703584"/>
              </a:xfrm>
              <a:prstGeom prst="rect">
                <a:avLst/>
              </a:prstGeom>
            </p:spPr>
          </p:pic>
          <p:sp>
            <p:nvSpPr>
              <p:cNvPr id="18" name="TextBox 17">
                <a:extLst>
                  <a:ext uri="{FF2B5EF4-FFF2-40B4-BE49-F238E27FC236}">
                    <a16:creationId xmlns:a16="http://schemas.microsoft.com/office/drawing/2014/main" id="{CB7CFFDD-9A7C-2BF7-7847-5F344B19B599}"/>
                  </a:ext>
                </a:extLst>
              </p:cNvPr>
              <p:cNvSpPr txBox="1"/>
              <p:nvPr/>
            </p:nvSpPr>
            <p:spPr>
              <a:xfrm>
                <a:off x="8824547" y="3398507"/>
                <a:ext cx="941914" cy="354543"/>
              </a:xfrm>
              <a:prstGeom prst="rect">
                <a:avLst/>
              </a:prstGeom>
              <a:noFill/>
            </p:spPr>
            <p:txBody>
              <a:bodyPr wrap="square" rtlCol="0">
                <a:spAutoFit/>
              </a:bodyPr>
              <a:lstStyle/>
              <a:p>
                <a:pPr defTabSz="1371600"/>
                <a:r>
                  <a:rPr lang="en-GB" sz="2700" b="1">
                    <a:solidFill>
                      <a:srgbClr val="00AEEF"/>
                    </a:solidFill>
                    <a:latin typeface="Arial" panose="020B0604020202020204" pitchFamily="34" charset="0"/>
                    <a:cs typeface="Arial" panose="020B0604020202020204" pitchFamily="34" charset="0"/>
                  </a:rPr>
                  <a:t>65.4%</a:t>
                </a:r>
              </a:p>
            </p:txBody>
          </p:sp>
        </p:grpSp>
        <p:sp>
          <p:nvSpPr>
            <p:cNvPr id="7" name="TextBox 6">
              <a:extLst>
                <a:ext uri="{FF2B5EF4-FFF2-40B4-BE49-F238E27FC236}">
                  <a16:creationId xmlns:a16="http://schemas.microsoft.com/office/drawing/2014/main" id="{FB0A8189-B762-CEED-4361-555F8585DAAA}"/>
                </a:ext>
              </a:extLst>
            </p:cNvPr>
            <p:cNvSpPr txBox="1"/>
            <p:nvPr/>
          </p:nvSpPr>
          <p:spPr>
            <a:xfrm>
              <a:off x="8938842" y="3917735"/>
              <a:ext cx="1299267" cy="423336"/>
            </a:xfrm>
            <a:prstGeom prst="rect">
              <a:avLst/>
            </a:prstGeom>
            <a:noFill/>
          </p:spPr>
          <p:txBody>
            <a:bodyPr wrap="square" rtlCol="0">
              <a:spAutoFit/>
            </a:bodyPr>
            <a:lstStyle/>
            <a:p>
              <a:pPr defTabSz="1371600"/>
              <a:r>
                <a:rPr lang="en-GB" sz="2700" b="1">
                  <a:solidFill>
                    <a:srgbClr val="00AEEF"/>
                  </a:solidFill>
                  <a:latin typeface="Arial" panose="020B0604020202020204" pitchFamily="34" charset="0"/>
                  <a:cs typeface="Arial" panose="020B0604020202020204" pitchFamily="34" charset="0"/>
                </a:rPr>
                <a:t>Male</a:t>
              </a:r>
            </a:p>
          </p:txBody>
        </p:sp>
        <p:grpSp>
          <p:nvGrpSpPr>
            <p:cNvPr id="10" name="Group 9">
              <a:extLst>
                <a:ext uri="{FF2B5EF4-FFF2-40B4-BE49-F238E27FC236}">
                  <a16:creationId xmlns:a16="http://schemas.microsoft.com/office/drawing/2014/main" id="{BAE75CED-73D4-906C-F044-EEBFE7F25E11}"/>
                </a:ext>
              </a:extLst>
            </p:cNvPr>
            <p:cNvGrpSpPr/>
            <p:nvPr/>
          </p:nvGrpSpPr>
          <p:grpSpPr>
            <a:xfrm>
              <a:off x="10164555" y="2221595"/>
              <a:ext cx="2081691" cy="1918069"/>
              <a:chOff x="10199894" y="2626524"/>
              <a:chExt cx="1761187" cy="1565726"/>
            </a:xfrm>
          </p:grpSpPr>
          <p:pic>
            <p:nvPicPr>
              <p:cNvPr id="15" name="Graphic 14" descr="Female with solid fill">
                <a:extLst>
                  <a:ext uri="{FF2B5EF4-FFF2-40B4-BE49-F238E27FC236}">
                    <a16:creationId xmlns:a16="http://schemas.microsoft.com/office/drawing/2014/main" id="{A73565A2-AD07-84F4-2228-174A540850D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99894" y="2626524"/>
                <a:ext cx="1738000" cy="1565726"/>
              </a:xfrm>
              <a:prstGeom prst="rect">
                <a:avLst/>
              </a:prstGeom>
            </p:spPr>
          </p:pic>
          <p:sp>
            <p:nvSpPr>
              <p:cNvPr id="16" name="TextBox 15">
                <a:extLst>
                  <a:ext uri="{FF2B5EF4-FFF2-40B4-BE49-F238E27FC236}">
                    <a16:creationId xmlns:a16="http://schemas.microsoft.com/office/drawing/2014/main" id="{C5C5EBDD-6735-59AF-BC46-C58D9B78CE28}"/>
                  </a:ext>
                </a:extLst>
              </p:cNvPr>
              <p:cNvSpPr txBox="1"/>
              <p:nvPr/>
            </p:nvSpPr>
            <p:spPr>
              <a:xfrm>
                <a:off x="10681113" y="3039560"/>
                <a:ext cx="1279968" cy="345571"/>
              </a:xfrm>
              <a:prstGeom prst="rect">
                <a:avLst/>
              </a:prstGeom>
              <a:noFill/>
            </p:spPr>
            <p:txBody>
              <a:bodyPr wrap="square" rtlCol="0">
                <a:spAutoFit/>
              </a:bodyPr>
              <a:lstStyle/>
              <a:p>
                <a:pPr defTabSz="1371600"/>
                <a:r>
                  <a:rPr lang="en-GB" sz="2700" b="1">
                    <a:solidFill>
                      <a:srgbClr val="FAB4D7"/>
                    </a:solidFill>
                    <a:latin typeface="Arial" panose="020B0604020202020204" pitchFamily="34" charset="0"/>
                    <a:cs typeface="Arial" panose="020B0604020202020204" pitchFamily="34" charset="0"/>
                  </a:rPr>
                  <a:t>34.6%</a:t>
                </a:r>
              </a:p>
            </p:txBody>
          </p:sp>
        </p:grpSp>
        <p:sp>
          <p:nvSpPr>
            <p:cNvPr id="12" name="TextBox 11">
              <a:extLst>
                <a:ext uri="{FF2B5EF4-FFF2-40B4-BE49-F238E27FC236}">
                  <a16:creationId xmlns:a16="http://schemas.microsoft.com/office/drawing/2014/main" id="{DFF96F58-5EAC-060C-6361-3AA8D44F6297}"/>
                </a:ext>
              </a:extLst>
            </p:cNvPr>
            <p:cNvSpPr txBox="1"/>
            <p:nvPr/>
          </p:nvSpPr>
          <p:spPr>
            <a:xfrm>
              <a:off x="10739820" y="3954998"/>
              <a:ext cx="1576333" cy="423336"/>
            </a:xfrm>
            <a:prstGeom prst="rect">
              <a:avLst/>
            </a:prstGeom>
            <a:noFill/>
          </p:spPr>
          <p:txBody>
            <a:bodyPr wrap="square" rtlCol="0">
              <a:spAutoFit/>
            </a:bodyPr>
            <a:lstStyle/>
            <a:p>
              <a:pPr defTabSz="1371600"/>
              <a:r>
                <a:rPr lang="en-GB" sz="2700" b="1">
                  <a:solidFill>
                    <a:srgbClr val="FAB4D7"/>
                  </a:solidFill>
                  <a:latin typeface="Arial" panose="020B0604020202020204" pitchFamily="34" charset="0"/>
                  <a:cs typeface="Arial" panose="020B0604020202020204" pitchFamily="34" charset="0"/>
                </a:rPr>
                <a:t>Female</a:t>
              </a:r>
            </a:p>
          </p:txBody>
        </p:sp>
        <p:sp>
          <p:nvSpPr>
            <p:cNvPr id="13" name="TextBox 12">
              <a:extLst>
                <a:ext uri="{FF2B5EF4-FFF2-40B4-BE49-F238E27FC236}">
                  <a16:creationId xmlns:a16="http://schemas.microsoft.com/office/drawing/2014/main" id="{473BAE3C-D1A7-C462-C79E-CC7A91DF744C}"/>
                </a:ext>
              </a:extLst>
            </p:cNvPr>
            <p:cNvSpPr txBox="1"/>
            <p:nvPr/>
          </p:nvSpPr>
          <p:spPr>
            <a:xfrm>
              <a:off x="9538248" y="1906755"/>
              <a:ext cx="1583510" cy="423336"/>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Sex split</a:t>
              </a:r>
            </a:p>
          </p:txBody>
        </p:sp>
      </p:grpSp>
    </p:spTree>
    <p:extLst>
      <p:ext uri="{BB962C8B-B14F-4D97-AF65-F5344CB8AC3E}">
        <p14:creationId xmlns:p14="http://schemas.microsoft.com/office/powerpoint/2010/main" val="635849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DE400E-D39C-BC7A-1224-8BC85B707F43}"/>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EBF0860F-8F4E-9729-925A-1F5A8ABE419E}"/>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8AA46213-381E-9A0A-E1C2-B5CF2CCC68E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12</a:t>
            </a:r>
          </a:p>
        </p:txBody>
      </p:sp>
      <p:grpSp>
        <p:nvGrpSpPr>
          <p:cNvPr id="19" name="Group 8">
            <a:extLst>
              <a:ext uri="{FF2B5EF4-FFF2-40B4-BE49-F238E27FC236}">
                <a16:creationId xmlns:a16="http://schemas.microsoft.com/office/drawing/2014/main" id="{EFC0DA83-E1FE-840B-617B-9DAB79417AB4}"/>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762F7D3C-9BE8-7562-4378-044BD9E4B34E}"/>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C6C4B6A4-5541-0416-AAEE-A1C281BA158E}"/>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D9C2D248-32E4-B920-55B4-1A9AA5232C4A}"/>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4CA39B78-A2F9-334F-D953-1F60226130FD}"/>
              </a:ext>
            </a:extLst>
          </p:cNvPr>
          <p:cNvSpPr txBox="1"/>
          <p:nvPr/>
        </p:nvSpPr>
        <p:spPr>
          <a:xfrm>
            <a:off x="968032" y="2925169"/>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What the local data tells us – New Insights</a:t>
            </a:r>
            <a:endParaRPr lang="en-US" sz="3600" b="1" dirty="0">
              <a:solidFill>
                <a:srgbClr val="19315D"/>
              </a:solidFill>
              <a:latin typeface="Poppins Bold"/>
              <a:ea typeface="Poppins Bold"/>
              <a:cs typeface="Poppins Bold"/>
              <a:sym typeface="Poppins Bold"/>
            </a:endParaRPr>
          </a:p>
        </p:txBody>
      </p:sp>
      <p:sp>
        <p:nvSpPr>
          <p:cNvPr id="7" name="TextBox 6">
            <a:extLst>
              <a:ext uri="{FF2B5EF4-FFF2-40B4-BE49-F238E27FC236}">
                <a16:creationId xmlns:a16="http://schemas.microsoft.com/office/drawing/2014/main" id="{5ADC7B0F-749A-7758-708A-849F5F2B7B18}"/>
              </a:ext>
            </a:extLst>
          </p:cNvPr>
          <p:cNvSpPr txBox="1"/>
          <p:nvPr/>
        </p:nvSpPr>
        <p:spPr>
          <a:xfrm>
            <a:off x="872102" y="4258040"/>
            <a:ext cx="8162715" cy="4524315"/>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The infographic on the previous page shows a high-level outline of Gloucestershire’s adult treatment population, further details of which will be explored below. In common with national norms, the majority of people accessing our services are male and between the ages of 30 and 54. Over recent years, our treatment population has maintained between 2,000 and 3,000 people.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This refreshed Needs Assessment, as well as using data which outlines our overall performance and need as in previous versions, includes newly available data which we have used to improve our understanding of the treatment population and to identify areas of good performance as well as identifying areas where we need to improve. Newly available quantitative data includes information about: where our service users live and where they access treatment; hospital admissions and attendances; and personal characteristics such as employment and education status. </a:t>
            </a:r>
          </a:p>
        </p:txBody>
      </p:sp>
      <p:sp>
        <p:nvSpPr>
          <p:cNvPr id="5" name="TextBox 4">
            <a:extLst>
              <a:ext uri="{FF2B5EF4-FFF2-40B4-BE49-F238E27FC236}">
                <a16:creationId xmlns:a16="http://schemas.microsoft.com/office/drawing/2014/main" id="{C4958E11-8391-5530-F576-DA629BEB0093}"/>
              </a:ext>
            </a:extLst>
          </p:cNvPr>
          <p:cNvSpPr txBox="1"/>
          <p:nvPr/>
        </p:nvSpPr>
        <p:spPr>
          <a:xfrm>
            <a:off x="9758152" y="571500"/>
            <a:ext cx="7874755" cy="923330"/>
          </a:xfrm>
          <a:prstGeom prst="rect">
            <a:avLst/>
          </a:prstGeom>
          <a:noFill/>
        </p:spPr>
        <p:txBody>
          <a:bodyPr wrap="square">
            <a:spAutoFit/>
          </a:bodyPr>
          <a:lstStyle/>
          <a:p>
            <a:r>
              <a:rPr lang="en-GB">
                <a:solidFill>
                  <a:srgbClr val="19315D"/>
                </a:solidFill>
                <a:latin typeface="Poppins"/>
                <a:ea typeface="Poppins"/>
                <a:cs typeface="Poppins"/>
                <a:sym typeface="Poppins"/>
              </a:rPr>
              <a:t>We have also included qualitative data from service users and partners to ensure we are able to understand not only what we are doing, but how well (or not) this is working for people across </a:t>
            </a:r>
            <a:endParaRPr lang="en-GB">
              <a:solidFill>
                <a:srgbClr val="19315D"/>
              </a:solidFill>
            </a:endParaRPr>
          </a:p>
        </p:txBody>
      </p:sp>
      <p:sp>
        <p:nvSpPr>
          <p:cNvPr id="11" name="TextBox 10">
            <a:extLst>
              <a:ext uri="{FF2B5EF4-FFF2-40B4-BE49-F238E27FC236}">
                <a16:creationId xmlns:a16="http://schemas.microsoft.com/office/drawing/2014/main" id="{2A800581-2673-DA36-4320-3CA7F6E6FAED}"/>
              </a:ext>
            </a:extLst>
          </p:cNvPr>
          <p:cNvSpPr txBox="1"/>
          <p:nvPr/>
        </p:nvSpPr>
        <p:spPr>
          <a:xfrm>
            <a:off x="9826904" y="1604492"/>
            <a:ext cx="7874755" cy="7290201"/>
          </a:xfrm>
          <a:prstGeom prst="rect">
            <a:avLst/>
          </a:prstGeom>
          <a:noFill/>
        </p:spPr>
        <p:txBody>
          <a:bodyPr wrap="square">
            <a:spAutoFit/>
          </a:bodyPr>
          <a:lstStyle/>
          <a:p>
            <a:pPr>
              <a:lnSpc>
                <a:spcPct val="115000"/>
              </a:lnSpc>
              <a:spcAft>
                <a:spcPts val="800"/>
              </a:spcAft>
              <a:buNone/>
            </a:pPr>
            <a:r>
              <a:rPr lang="en-GB" sz="1800" b="1"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Key points</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lvl="0" indent="-342900">
              <a:lnSpc>
                <a:spcPct val="115000"/>
              </a:lnSpc>
              <a:buFont typeface="Symbol" panose="05050102010706020507" pitchFamily="18" charset="2"/>
              <a:buChar char=""/>
            </a:pPr>
            <a:r>
              <a:rPr lang="en-GB" sz="18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We are now able to map service users at a greater level of detail than was previously possible, down to Lower Super Output Area</a:t>
            </a:r>
            <a:r>
              <a:rPr lang="en-GB" sz="1800" kern="100" baseline="30000" dirty="0">
                <a:solidFill>
                  <a:srgbClr val="19315D"/>
                </a:solidFill>
                <a:effectLst/>
                <a:latin typeface="Poppins" panose="00000500000000000000" pitchFamily="2" charset="0"/>
                <a:ea typeface="Aptos" panose="020B0004020202020204" pitchFamily="34" charset="0"/>
                <a:cs typeface="Poppins" panose="00000500000000000000" pitchFamily="2" charset="0"/>
              </a:rPr>
              <a:t>1</a:t>
            </a:r>
            <a:r>
              <a:rPr lang="en-GB" sz="18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This shows us where our treatment population lives and enables us to ask what the best way is to deliver services to as many people as possible within the resources available.</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lvl="0" indent="-342900">
              <a:lnSpc>
                <a:spcPct val="115000"/>
              </a:lnSpc>
              <a:spcAft>
                <a:spcPts val="800"/>
              </a:spcAft>
              <a:buFont typeface="Symbol" panose="05050102010706020507" pitchFamily="18" charset="2"/>
              <a:buChar char=""/>
            </a:pPr>
            <a:r>
              <a:rPr lang="en-GB" sz="18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More detailed information relating to health has been included in our analysis. This includes hospital admissions and attendances relating to drug poisoning and substance misuse which, when read in conjunction with data such as that relating to drug deaths provides us with additional opportunities to intervene earlier to prevent harm. </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a:buNone/>
            </a:pPr>
            <a:r>
              <a:rPr lang="en-GB" sz="1800" dirty="0">
                <a:solidFill>
                  <a:srgbClr val="19315D"/>
                </a:solidFill>
                <a:effectLst/>
                <a:latin typeface="Poppins" panose="00000500000000000000" pitchFamily="2" charset="0"/>
                <a:ea typeface="Aptos" panose="020B0004020202020204" pitchFamily="34" charset="0"/>
                <a:cs typeface="Poppins" panose="00000500000000000000" pitchFamily="2" charset="0"/>
              </a:rPr>
              <a:t>Local and national data both tell us that mental ill health and substance use are strongly associated (see page 36). Our Gloucestershire Drug and Alcohol Services Survey (Autumn 2025) asked stakeholders working with those that have experienced substance use, “What are the problems, gaps and challenges in tackling drug and/or alcohol related harm in Gloucestershire?”. One of the predominant themes they identified was ‘Dual Diagnosis’ stating, for example, "Services often help with mental health struggles OR addiction  .” </a:t>
            </a:r>
            <a:endParaRPr lang="en-GB" dirty="0">
              <a:solidFill>
                <a:srgbClr val="19315D"/>
              </a:solidFill>
              <a:effectLst/>
              <a:latin typeface="Poppins" panose="00000500000000000000" pitchFamily="2" charset="0"/>
              <a:cs typeface="Poppins" panose="00000500000000000000" pitchFamily="2" charset="0"/>
            </a:endParaRPr>
          </a:p>
          <a:p>
            <a:pPr>
              <a:buNone/>
            </a:pPr>
            <a:endParaRPr lang="en-GB" sz="11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a:buNone/>
            </a:pPr>
            <a:r>
              <a:rPr lang="en-GB" sz="1100" kern="100" baseline="30000" dirty="0">
                <a:solidFill>
                  <a:srgbClr val="19315D"/>
                </a:solidFill>
                <a:effectLst/>
                <a:latin typeface="Poppins" panose="00000500000000000000" pitchFamily="2" charset="0"/>
                <a:ea typeface="Aptos" panose="020B0004020202020204" pitchFamily="34" charset="0"/>
                <a:cs typeface="Poppins" panose="00000500000000000000" pitchFamily="2" charset="0"/>
              </a:rPr>
              <a:t>1</a:t>
            </a:r>
            <a:r>
              <a:rPr lang="en-GB" sz="11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 Lower-layer Super Output Area (LSOA) is a small geographic unit used for statistical analysis in England and Wales. LSOAs were introduced by the ONS (Office for National Statistics) for the Census and are designed to contain a consistent population size, typically around 1,000-3,000 residents or 400-1,200 households.</a:t>
            </a:r>
          </a:p>
        </p:txBody>
      </p:sp>
      <p:sp>
        <p:nvSpPr>
          <p:cNvPr id="4" name="TextBox 12">
            <a:extLst>
              <a:ext uri="{FF2B5EF4-FFF2-40B4-BE49-F238E27FC236}">
                <a16:creationId xmlns:a16="http://schemas.microsoft.com/office/drawing/2014/main" id="{A0727EBA-61AD-EA76-F6B2-65D86A7D5E41}"/>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6FBB5139-2F43-0836-AAB6-5186C3268D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871414"/>
            <a:ext cx="4974769" cy="892028"/>
          </a:xfrm>
          <a:prstGeom prst="rect">
            <a:avLst/>
          </a:prstGeom>
        </p:spPr>
      </p:pic>
    </p:spTree>
    <p:extLst>
      <p:ext uri="{BB962C8B-B14F-4D97-AF65-F5344CB8AC3E}">
        <p14:creationId xmlns:p14="http://schemas.microsoft.com/office/powerpoint/2010/main" val="4246043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9CC8E5-D42A-E92A-128D-F56F3E7ADC70}"/>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219B6F36-ECAE-0398-3745-3CF66CEB5FE4}"/>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9650D92B-815E-2FD4-B848-DB8FB1BC9052}"/>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13</a:t>
            </a:r>
          </a:p>
        </p:txBody>
      </p:sp>
      <p:grpSp>
        <p:nvGrpSpPr>
          <p:cNvPr id="19" name="Group 8">
            <a:extLst>
              <a:ext uri="{FF2B5EF4-FFF2-40B4-BE49-F238E27FC236}">
                <a16:creationId xmlns:a16="http://schemas.microsoft.com/office/drawing/2014/main" id="{E991789F-491B-FFEE-85F8-B7629CE0B007}"/>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78FD8FEB-D40A-2584-80CE-4CA2276F783D}"/>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E7514358-D22C-242C-4AB6-93D5D6F55723}"/>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074DF3BF-5D4A-B0F0-295F-7DDF899507E2}"/>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1B86ACC5-22E1-FCF5-72A4-11C21093E53E}"/>
              </a:ext>
            </a:extLst>
          </p:cNvPr>
          <p:cNvSpPr txBox="1"/>
          <p:nvPr/>
        </p:nvSpPr>
        <p:spPr>
          <a:xfrm>
            <a:off x="968032" y="2925169"/>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What the local data tells us - Age</a:t>
            </a:r>
            <a:endParaRPr lang="en-US" sz="3600" b="1" dirty="0">
              <a:solidFill>
                <a:srgbClr val="19315D"/>
              </a:solidFill>
              <a:latin typeface="Poppins Bold"/>
              <a:ea typeface="Poppins Bold"/>
              <a:cs typeface="Poppins Bold"/>
              <a:sym typeface="Poppins Bold"/>
            </a:endParaRPr>
          </a:p>
        </p:txBody>
      </p:sp>
      <p:sp>
        <p:nvSpPr>
          <p:cNvPr id="11" name="TextBox 10">
            <a:extLst>
              <a:ext uri="{FF2B5EF4-FFF2-40B4-BE49-F238E27FC236}">
                <a16:creationId xmlns:a16="http://schemas.microsoft.com/office/drawing/2014/main" id="{8F12A148-D596-42B1-8328-1F4864E04C0F}"/>
              </a:ext>
            </a:extLst>
          </p:cNvPr>
          <p:cNvSpPr txBox="1"/>
          <p:nvPr/>
        </p:nvSpPr>
        <p:spPr>
          <a:xfrm>
            <a:off x="890411" y="4362058"/>
            <a:ext cx="7874755" cy="2944268"/>
          </a:xfrm>
          <a:prstGeom prst="rect">
            <a:avLst/>
          </a:prstGeom>
          <a:noFill/>
        </p:spPr>
        <p:txBody>
          <a:bodyPr wrap="square">
            <a:spAutoFit/>
          </a:bodyPr>
          <a:lstStyle/>
          <a:p>
            <a:pPr marL="342900" lvl="0" indent="-342900">
              <a:lnSpc>
                <a:spcPct val="115000"/>
              </a:lnSpc>
              <a:buFont typeface="Symbol" panose="05050102010706020507" pitchFamily="18" charset="2"/>
              <a:buChar char=""/>
            </a:pPr>
            <a:r>
              <a:rPr lang="en-GB" sz="1800" kern="100">
                <a:solidFill>
                  <a:srgbClr val="19315D"/>
                </a:solidFill>
                <a:effectLst/>
                <a:latin typeface="Poppins" panose="00000500000000000000" pitchFamily="2" charset="0"/>
                <a:ea typeface="Aptos" panose="020B0004020202020204" pitchFamily="34" charset="0"/>
                <a:cs typeface="Poppins" panose="00000500000000000000" pitchFamily="2" charset="0"/>
              </a:rPr>
              <a:t>Gloucestershire has a slightly younger treatment cohort than the national cohort although Gloucestershire has a lower proportion of its treatment population aged 20-24 than nationally. </a:t>
            </a:r>
          </a:p>
          <a:p>
            <a:pPr marL="342900" lvl="0" indent="-342900">
              <a:lnSpc>
                <a:spcPct val="115000"/>
              </a:lnSpc>
              <a:buFont typeface="Symbol" panose="05050102010706020507" pitchFamily="18" charset="2"/>
              <a:buChar char=""/>
            </a:pPr>
            <a:r>
              <a:rPr lang="en-GB" sz="1800" kern="100">
                <a:solidFill>
                  <a:srgbClr val="19315D"/>
                </a:solidFill>
                <a:effectLst/>
                <a:latin typeface="Poppins" panose="00000500000000000000" pitchFamily="2" charset="0"/>
                <a:ea typeface="Aptos" panose="020B0004020202020204" pitchFamily="34" charset="0"/>
                <a:cs typeface="Poppins" panose="00000500000000000000" pitchFamily="2" charset="0"/>
              </a:rPr>
              <a:t>The majority of the treatment population is aged between 30-34 and 50-54.</a:t>
            </a:r>
          </a:p>
          <a:p>
            <a:pPr marL="342900" lvl="0" indent="-342900">
              <a:lnSpc>
                <a:spcPct val="115000"/>
              </a:lnSpc>
              <a:buFont typeface="Symbol" panose="05050102010706020507" pitchFamily="18" charset="2"/>
              <a:buChar char=""/>
            </a:pPr>
            <a:r>
              <a:rPr lang="en-GB" sz="1800" kern="100">
                <a:solidFill>
                  <a:srgbClr val="19315D"/>
                </a:solidFill>
                <a:effectLst/>
                <a:latin typeface="Poppins" panose="00000500000000000000" pitchFamily="2" charset="0"/>
                <a:ea typeface="Aptos" panose="020B0004020202020204" pitchFamily="34" charset="0"/>
                <a:cs typeface="Poppins" panose="00000500000000000000" pitchFamily="2" charset="0"/>
              </a:rPr>
              <a:t>Compared to the population structure of Gloucestershire (mid-population estimates 2024), there is an overrepresentation of people in the treatment population aged 25-29 to 50-54. </a:t>
            </a:r>
          </a:p>
        </p:txBody>
      </p:sp>
      <p:pic>
        <p:nvPicPr>
          <p:cNvPr id="4" name="Picture 3" descr="A graph of a number of people&#10;&#10;AI-generated content may be incorrect.">
            <a:extLst>
              <a:ext uri="{FF2B5EF4-FFF2-40B4-BE49-F238E27FC236}">
                <a16:creationId xmlns:a16="http://schemas.microsoft.com/office/drawing/2014/main" id="{BCEF46F5-7B69-8C04-36F3-0C5BFCE6B9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1004" y="685567"/>
            <a:ext cx="6420525" cy="7352981"/>
          </a:xfrm>
          <a:prstGeom prst="rect">
            <a:avLst/>
          </a:prstGeom>
          <a:noFill/>
        </p:spPr>
      </p:pic>
      <p:sp>
        <p:nvSpPr>
          <p:cNvPr id="5" name="TextBox 12">
            <a:extLst>
              <a:ext uri="{FF2B5EF4-FFF2-40B4-BE49-F238E27FC236}">
                <a16:creationId xmlns:a16="http://schemas.microsoft.com/office/drawing/2014/main" id="{9D3CB41F-89B1-BFC8-0812-BB8DEF111E3E}"/>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6" name="Picture 5">
            <a:extLst>
              <a:ext uri="{FF2B5EF4-FFF2-40B4-BE49-F238E27FC236}">
                <a16:creationId xmlns:a16="http://schemas.microsoft.com/office/drawing/2014/main" id="{E819A7D5-BC33-F373-A336-7C0303948E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478017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B4CAEC3-FE88-BA42-C6DD-B93D0DA19059}"/>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CB1FB83A-CAB3-3BA2-F9DB-579C7E49EF45}"/>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D4866524-40D6-082F-C4C8-874A144FD875}"/>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14</a:t>
            </a:r>
          </a:p>
        </p:txBody>
      </p:sp>
      <p:grpSp>
        <p:nvGrpSpPr>
          <p:cNvPr id="19" name="Group 8">
            <a:extLst>
              <a:ext uri="{FF2B5EF4-FFF2-40B4-BE49-F238E27FC236}">
                <a16:creationId xmlns:a16="http://schemas.microsoft.com/office/drawing/2014/main" id="{3D74F4F0-6CB8-E411-6EF9-457558D214DE}"/>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173DDDBD-FC63-6717-E671-FE90C0C07BF8}"/>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CA7464BC-C27E-14B5-C2BB-893CB250B15F}"/>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81D5A035-575B-D01D-091D-1746F71A50CE}"/>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73169794-4359-FC98-8BD7-18C20FF0C208}"/>
              </a:ext>
            </a:extLst>
          </p:cNvPr>
          <p:cNvSpPr txBox="1"/>
          <p:nvPr/>
        </p:nvSpPr>
        <p:spPr>
          <a:xfrm>
            <a:off x="971232" y="2746265"/>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What the local data tells us - Location</a:t>
            </a:r>
            <a:endParaRPr lang="en-US" sz="3600" b="1" dirty="0">
              <a:solidFill>
                <a:srgbClr val="19315D"/>
              </a:solidFill>
              <a:latin typeface="Poppins Bold"/>
              <a:ea typeface="Poppins Bold"/>
              <a:cs typeface="Poppins Bold"/>
              <a:sym typeface="Poppins Bold"/>
            </a:endParaRPr>
          </a:p>
        </p:txBody>
      </p:sp>
      <p:pic>
        <p:nvPicPr>
          <p:cNvPr id="5" name="Picture 4" descr="A map of drug treatment areas&#10;&#10;AI-generated content may be incorrect.">
            <a:extLst>
              <a:ext uri="{FF2B5EF4-FFF2-40B4-BE49-F238E27FC236}">
                <a16:creationId xmlns:a16="http://schemas.microsoft.com/office/drawing/2014/main" id="{FE0DCFC4-2560-97CF-2A75-F2CF9499BC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99" y="3970353"/>
            <a:ext cx="6824247" cy="4824750"/>
          </a:xfrm>
          <a:prstGeom prst="rect">
            <a:avLst/>
          </a:prstGeom>
        </p:spPr>
      </p:pic>
      <p:sp>
        <p:nvSpPr>
          <p:cNvPr id="12" name="TextBox 11">
            <a:extLst>
              <a:ext uri="{FF2B5EF4-FFF2-40B4-BE49-F238E27FC236}">
                <a16:creationId xmlns:a16="http://schemas.microsoft.com/office/drawing/2014/main" id="{E2606585-3C30-C289-1A9B-F40B1B849ACE}"/>
              </a:ext>
            </a:extLst>
          </p:cNvPr>
          <p:cNvSpPr txBox="1"/>
          <p:nvPr/>
        </p:nvSpPr>
        <p:spPr>
          <a:xfrm>
            <a:off x="9391550" y="457875"/>
            <a:ext cx="7646035" cy="523220"/>
          </a:xfrm>
          <a:prstGeom prst="rect">
            <a:avLst/>
          </a:prstGeom>
          <a:noFill/>
        </p:spPr>
        <p:txBody>
          <a:bodyPr wrap="square">
            <a:spAutoFit/>
          </a:bodyPr>
          <a:lstStyle/>
          <a:p>
            <a:pPr algn="just">
              <a:spcAft>
                <a:spcPts val="1000"/>
              </a:spcAft>
              <a:buNone/>
            </a:pPr>
            <a:r>
              <a:rPr lang="en-GB" sz="1400" i="1"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Figure 2: Drug and alcohol treatment service use per 1,000 adults (18+) by Lower Super Output Area (LSOA), between 01/04/2024 and 30/09/2025</a:t>
            </a:r>
            <a:endParaRPr lang="en-GB" sz="1050" i="1"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p:txBody>
      </p:sp>
      <p:sp>
        <p:nvSpPr>
          <p:cNvPr id="20" name="TextBox 19">
            <a:extLst>
              <a:ext uri="{FF2B5EF4-FFF2-40B4-BE49-F238E27FC236}">
                <a16:creationId xmlns:a16="http://schemas.microsoft.com/office/drawing/2014/main" id="{3823E199-5CA3-1D73-E06F-9026B15092C9}"/>
              </a:ext>
            </a:extLst>
          </p:cNvPr>
          <p:cNvSpPr txBox="1"/>
          <p:nvPr/>
        </p:nvSpPr>
        <p:spPr>
          <a:xfrm>
            <a:off x="9391550" y="1106960"/>
            <a:ext cx="7925218" cy="6186309"/>
          </a:xfrm>
          <a:prstGeom prst="rect">
            <a:avLst/>
          </a:prstGeom>
          <a:noFill/>
        </p:spPr>
        <p:txBody>
          <a:bodyPr wrap="square">
            <a:spAutoFit/>
          </a:bodyPr>
          <a:lstStyle/>
          <a:p>
            <a:pPr algn="just"/>
            <a:r>
              <a:rPr lang="en-GB" dirty="0">
                <a:solidFill>
                  <a:srgbClr val="19315D"/>
                </a:solidFill>
                <a:latin typeface="Poppins" panose="00000500000000000000" pitchFamily="2" charset="0"/>
                <a:cs typeface="Poppins" panose="00000500000000000000" pitchFamily="2" charset="0"/>
              </a:rPr>
              <a:t>This map shows the home location of drug and alcohol treatment service users in Gloucestershire. It represents a degree of detail which we have not been able to access previously and shows us that users are predominantly centred around our urban areas and maps closely to the locations of our treatment providers. However, we can also see that there are a number of areas which show a considerable level of use/need outside those main centres. </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We will need to explore how we can respond to this evidence of need within our available budget and be open to adapting our service provision, processes and visibility more widely across the county. Further detailed maps are available in Section 2, Pillar 2 below.</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The Drug and Alcohol Services Survey completed by stakeholders in Autumn 2025 also told us that ‘Rural Access to Services’ was a predominant theme. When asked “What are the problems, gaps and challenges in tackling drug and/or alcohol related harm in Gloucestershire?” stakeholders’ responses included the following comments:</a:t>
            </a:r>
          </a:p>
          <a:p>
            <a:pPr algn="just"/>
            <a:endParaRPr lang="en-GB" dirty="0">
              <a:solidFill>
                <a:srgbClr val="19315D"/>
              </a:solidFill>
              <a:latin typeface="Poppins" panose="00000500000000000000" pitchFamily="2" charset="0"/>
              <a:cs typeface="Poppins" panose="00000500000000000000" pitchFamily="2" charset="0"/>
            </a:endParaRP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4" name="TextBox 12">
            <a:extLst>
              <a:ext uri="{FF2B5EF4-FFF2-40B4-BE49-F238E27FC236}">
                <a16:creationId xmlns:a16="http://schemas.microsoft.com/office/drawing/2014/main" id="{CA593696-4099-3F04-89EB-60667019B95B}"/>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8" name="TextBox 7">
            <a:extLst>
              <a:ext uri="{FF2B5EF4-FFF2-40B4-BE49-F238E27FC236}">
                <a16:creationId xmlns:a16="http://schemas.microsoft.com/office/drawing/2014/main" id="{BD9305EC-170D-DF27-FB29-11E5692C3C7F}"/>
              </a:ext>
            </a:extLst>
          </p:cNvPr>
          <p:cNvSpPr txBox="1"/>
          <p:nvPr/>
        </p:nvSpPr>
        <p:spPr>
          <a:xfrm>
            <a:off x="9505950" y="6909563"/>
            <a:ext cx="7753668" cy="1754326"/>
          </a:xfrm>
          <a:prstGeom prst="rect">
            <a:avLst/>
          </a:prstGeom>
          <a:noFill/>
        </p:spPr>
        <p:txBody>
          <a:bodyPr wrap="square">
            <a:spAutoFit/>
          </a:bodyPr>
          <a:lstStyle/>
          <a:p>
            <a:pPr algn="just"/>
            <a:r>
              <a:rPr lang="en-GB" dirty="0">
                <a:solidFill>
                  <a:srgbClr val="19315D"/>
                </a:solidFill>
                <a:latin typeface="Poppins" panose="00000500000000000000" pitchFamily="2" charset="0"/>
                <a:cs typeface="Poppins" panose="00000500000000000000" pitchFamily="2" charset="0"/>
              </a:rPr>
              <a:t>“Those in more rural areas do not get a very good service or are expected to travel.”</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“…dispersed rural nature of the county makes it challenging to ensure equal resourcing and access across the county.”</a:t>
            </a:r>
          </a:p>
          <a:p>
            <a:pPr algn="just"/>
            <a:r>
              <a:rPr lang="en-GB" dirty="0">
                <a:solidFill>
                  <a:srgbClr val="19315D"/>
                </a:solidFill>
                <a:latin typeface="Poppins" panose="00000500000000000000" pitchFamily="2" charset="0"/>
                <a:cs typeface="Poppins" panose="00000500000000000000" pitchFamily="2" charset="0"/>
              </a:rPr>
              <a:t>“Poor availability/visibility of services in rural areas .”</a:t>
            </a:r>
          </a:p>
        </p:txBody>
      </p:sp>
      <p:pic>
        <p:nvPicPr>
          <p:cNvPr id="9" name="Picture 8">
            <a:extLst>
              <a:ext uri="{FF2B5EF4-FFF2-40B4-BE49-F238E27FC236}">
                <a16:creationId xmlns:a16="http://schemas.microsoft.com/office/drawing/2014/main" id="{3DD902EA-764E-96BF-5387-1B6F359E60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5258996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drug treatment areas&#10;&#10;AI-generated content may be incorrect.">
            <a:extLst>
              <a:ext uri="{FF2B5EF4-FFF2-40B4-BE49-F238E27FC236}">
                <a16:creationId xmlns:a16="http://schemas.microsoft.com/office/drawing/2014/main" id="{9D44AD87-8CB7-591F-C17D-52A93932B3C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93156" y="0"/>
            <a:ext cx="14529661" cy="10272486"/>
          </a:xfrm>
          <a:prstGeom prst="rect">
            <a:avLst/>
          </a:prstGeom>
        </p:spPr>
      </p:pic>
      <p:sp>
        <p:nvSpPr>
          <p:cNvPr id="3" name="TextBox 2">
            <a:extLst>
              <a:ext uri="{FF2B5EF4-FFF2-40B4-BE49-F238E27FC236}">
                <a16:creationId xmlns:a16="http://schemas.microsoft.com/office/drawing/2014/main" id="{BFFDB72C-C7A3-6BC6-2B56-2A2A834F323A}"/>
              </a:ext>
            </a:extLst>
          </p:cNvPr>
          <p:cNvSpPr txBox="1"/>
          <p:nvPr/>
        </p:nvSpPr>
        <p:spPr>
          <a:xfrm>
            <a:off x="1786064" y="10027139"/>
            <a:ext cx="15008780" cy="276999"/>
          </a:xfrm>
          <a:prstGeom prst="rect">
            <a:avLst/>
          </a:prstGeom>
          <a:noFill/>
        </p:spPr>
        <p:txBody>
          <a:bodyPr wrap="square">
            <a:spAutoFit/>
          </a:bodyPr>
          <a:lstStyle/>
          <a:p>
            <a:pPr algn="just">
              <a:spcAft>
                <a:spcPts val="1000"/>
              </a:spcAft>
              <a:buNone/>
            </a:pPr>
            <a:r>
              <a:rPr lang="en-GB" sz="1200" i="1"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Figure 2: Drug and alcohol treatment service use per 1,000 adults (18+) by Lower Super Output Area (LSOA), between 01/04/2024 and 30/09/2025</a:t>
            </a:r>
            <a:endParaRPr lang="en-GB" sz="1000" i="1"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p:txBody>
      </p:sp>
    </p:spTree>
    <p:extLst>
      <p:ext uri="{BB962C8B-B14F-4D97-AF65-F5344CB8AC3E}">
        <p14:creationId xmlns:p14="http://schemas.microsoft.com/office/powerpoint/2010/main" val="3971748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DEAC63-F66C-B3C1-C0C6-04F37E8E4BC4}"/>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11877AE3-6FEB-72F0-639F-C338CABCFAFA}"/>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70E5F09F-25FE-486E-9661-1259E9EAB0F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15</a:t>
            </a:r>
          </a:p>
        </p:txBody>
      </p:sp>
      <p:sp>
        <p:nvSpPr>
          <p:cNvPr id="35" name="TextBox 14">
            <a:extLst>
              <a:ext uri="{FF2B5EF4-FFF2-40B4-BE49-F238E27FC236}">
                <a16:creationId xmlns:a16="http://schemas.microsoft.com/office/drawing/2014/main" id="{A0ACA664-76A8-22F4-A11E-37A358A6F5F7}"/>
              </a:ext>
            </a:extLst>
          </p:cNvPr>
          <p:cNvSpPr txBox="1"/>
          <p:nvPr/>
        </p:nvSpPr>
        <p:spPr>
          <a:xfrm>
            <a:off x="890411" y="868759"/>
            <a:ext cx="15797389" cy="600421"/>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20" name="TextBox 19">
            <a:extLst>
              <a:ext uri="{FF2B5EF4-FFF2-40B4-BE49-F238E27FC236}">
                <a16:creationId xmlns:a16="http://schemas.microsoft.com/office/drawing/2014/main" id="{FB8F5D14-70BB-7D4F-4DC0-CF1CECD72893}"/>
              </a:ext>
            </a:extLst>
          </p:cNvPr>
          <p:cNvSpPr txBox="1"/>
          <p:nvPr/>
        </p:nvSpPr>
        <p:spPr>
          <a:xfrm>
            <a:off x="11070576" y="7350007"/>
            <a:ext cx="6792715" cy="1415772"/>
          </a:xfrm>
          <a:prstGeom prst="rect">
            <a:avLst/>
          </a:prstGeom>
          <a:noFill/>
        </p:spPr>
        <p:txBody>
          <a:bodyPr wrap="square">
            <a:spAutoFit/>
          </a:bodyPr>
          <a:lstStyle/>
          <a:p>
            <a:pPr algn="just"/>
            <a:r>
              <a:rPr lang="en-GB" sz="1600" dirty="0">
                <a:solidFill>
                  <a:srgbClr val="19315D"/>
                </a:solidFill>
                <a:latin typeface="Poppins" panose="00000500000000000000" pitchFamily="2" charset="0"/>
                <a:cs typeface="Poppins" panose="00000500000000000000" pitchFamily="2" charset="0"/>
              </a:rPr>
              <a:t>Figure 3: JSNA Gloucestershire 2022/23: Alcohol </a:t>
            </a:r>
            <a:r>
              <a:rPr lang="en-GB" sz="1600" baseline="30000" dirty="0">
                <a:solidFill>
                  <a:srgbClr val="19315D"/>
                </a:solidFill>
                <a:latin typeface="Poppins" panose="00000500000000000000" pitchFamily="2" charset="0"/>
                <a:cs typeface="Poppins" panose="00000500000000000000" pitchFamily="2" charset="0"/>
                <a:hlinkClick r:id="rId2">
                  <a:extLst>
                    <a:ext uri="{A12FA001-AC4F-418D-AE19-62706E023703}">
                      <ahyp:hlinkClr xmlns:ahyp="http://schemas.microsoft.com/office/drawing/2018/hyperlinkcolor" val="tx"/>
                    </a:ext>
                  </a:extLst>
                </a:hlinkClick>
              </a:rPr>
              <a:t>19</a:t>
            </a:r>
            <a:endParaRPr lang="en-GB" sz="1600" baseline="30000" dirty="0">
              <a:solidFill>
                <a:srgbClr val="19315D"/>
              </a:solidFill>
              <a:latin typeface="Poppins" panose="00000500000000000000" pitchFamily="2" charset="0"/>
              <a:cs typeface="Poppins" panose="00000500000000000000" pitchFamily="2" charset="0"/>
            </a:endParaRPr>
          </a:p>
          <a:p>
            <a:pPr algn="just"/>
            <a:endParaRPr lang="en-GB" sz="1600"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This infographic taken from the Gloucestershire Joint Strategic Needs Assessment and outlines alcohol use and some of its effects in the county.</a:t>
            </a:r>
          </a:p>
        </p:txBody>
      </p:sp>
      <p:pic>
        <p:nvPicPr>
          <p:cNvPr id="4" name="Picture 3" descr="A screenshot of a medical information&#10;&#10;AI-generated content may be incorrect.">
            <a:extLst>
              <a:ext uri="{FF2B5EF4-FFF2-40B4-BE49-F238E27FC236}">
                <a16:creationId xmlns:a16="http://schemas.microsoft.com/office/drawing/2014/main" id="{F24E4195-15F0-A5F0-7B66-50C920D3C9EC}"/>
              </a:ext>
            </a:extLst>
          </p:cNvPr>
          <p:cNvPicPr>
            <a:picLocks noChangeAspect="1"/>
          </p:cNvPicPr>
          <p:nvPr/>
        </p:nvPicPr>
        <p:blipFill>
          <a:blip r:embed="rId3"/>
          <a:stretch>
            <a:fillRect/>
          </a:stretch>
        </p:blipFill>
        <p:spPr>
          <a:xfrm>
            <a:off x="939889" y="2152174"/>
            <a:ext cx="9518559" cy="6563894"/>
          </a:xfrm>
          <a:prstGeom prst="rect">
            <a:avLst/>
          </a:prstGeom>
        </p:spPr>
      </p:pic>
      <p:sp>
        <p:nvSpPr>
          <p:cNvPr id="5" name="TextBox 12">
            <a:extLst>
              <a:ext uri="{FF2B5EF4-FFF2-40B4-BE49-F238E27FC236}">
                <a16:creationId xmlns:a16="http://schemas.microsoft.com/office/drawing/2014/main" id="{B3206C76-2917-BB76-40F8-3EBC93A1D3B2}"/>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grpSp>
        <p:nvGrpSpPr>
          <p:cNvPr id="6" name="Group 8">
            <a:extLst>
              <a:ext uri="{FF2B5EF4-FFF2-40B4-BE49-F238E27FC236}">
                <a16:creationId xmlns:a16="http://schemas.microsoft.com/office/drawing/2014/main" id="{A06EAA88-C378-D592-A411-8FE071566F29}"/>
              </a:ext>
            </a:extLst>
          </p:cNvPr>
          <p:cNvGrpSpPr/>
          <p:nvPr/>
        </p:nvGrpSpPr>
        <p:grpSpPr>
          <a:xfrm rot="5400000">
            <a:off x="6767770" y="-4208154"/>
            <a:ext cx="238356" cy="11993077"/>
            <a:chOff x="0" y="0"/>
            <a:chExt cx="343797" cy="3194727"/>
          </a:xfrm>
        </p:grpSpPr>
        <p:sp>
          <p:nvSpPr>
            <p:cNvPr id="7" name="Freeform 9">
              <a:extLst>
                <a:ext uri="{FF2B5EF4-FFF2-40B4-BE49-F238E27FC236}">
                  <a16:creationId xmlns:a16="http://schemas.microsoft.com/office/drawing/2014/main" id="{E6051C18-73EA-FC4E-3450-B4501B6AA162}"/>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8" name="TextBox 10">
              <a:extLst>
                <a:ext uri="{FF2B5EF4-FFF2-40B4-BE49-F238E27FC236}">
                  <a16:creationId xmlns:a16="http://schemas.microsoft.com/office/drawing/2014/main" id="{14C32661-A170-CE16-A95D-D9B1039C29DC}"/>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pic>
        <p:nvPicPr>
          <p:cNvPr id="9" name="Picture 8">
            <a:extLst>
              <a:ext uri="{FF2B5EF4-FFF2-40B4-BE49-F238E27FC236}">
                <a16:creationId xmlns:a16="http://schemas.microsoft.com/office/drawing/2014/main" id="{7E123ED5-D8DA-8D16-50B0-33AF2C54EE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
        <p:nvSpPr>
          <p:cNvPr id="10" name="TextBox 15">
            <a:extLst>
              <a:ext uri="{FF2B5EF4-FFF2-40B4-BE49-F238E27FC236}">
                <a16:creationId xmlns:a16="http://schemas.microsoft.com/office/drawing/2014/main" id="{3A21D513-C554-E4B8-C3C7-54AF78036AD6}"/>
              </a:ext>
            </a:extLst>
          </p:cNvPr>
          <p:cNvSpPr txBox="1"/>
          <p:nvPr/>
        </p:nvSpPr>
        <p:spPr>
          <a:xfrm>
            <a:off x="11070576" y="2152174"/>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What the local data tells us - Alcohol</a:t>
            </a:r>
            <a:endParaRPr lang="en-US" sz="3600" b="1" dirty="0">
              <a:solidFill>
                <a:srgbClr val="19315D"/>
              </a:solidFill>
              <a:latin typeface="Poppins Bold"/>
              <a:ea typeface="Poppins Bold"/>
              <a:cs typeface="Poppins Bold"/>
              <a:sym typeface="Poppins Bold"/>
            </a:endParaRPr>
          </a:p>
        </p:txBody>
      </p:sp>
      <p:sp>
        <p:nvSpPr>
          <p:cNvPr id="11" name="TextBox 10">
            <a:extLst>
              <a:ext uri="{FF2B5EF4-FFF2-40B4-BE49-F238E27FC236}">
                <a16:creationId xmlns:a16="http://schemas.microsoft.com/office/drawing/2014/main" id="{F2CB21ED-0891-AF98-B9BE-F9B7407F22EB}"/>
              </a:ext>
            </a:extLst>
          </p:cNvPr>
          <p:cNvSpPr txBox="1"/>
          <p:nvPr/>
        </p:nvSpPr>
        <p:spPr>
          <a:xfrm>
            <a:off x="10837934" y="3335318"/>
            <a:ext cx="6792716" cy="3970318"/>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In Gloucestershire there is an estimated unmet need of 82.6% for Gloucestershire adults with alcohol dependency which is slightly higher than the national average (75.9%). While it is important to note that this is based on 2019/20 data, this would equate to 5,452  adults dependent on alcohol in Gloucestershire who are not engaging with treatment and recovery services.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Young females have a significantly higher hospital admission rate in Gloucestershire for alcohol-specific conditions compared to males. In 2021/22 to 2023/24, the female rate was 50.5 admissions per 100,000 young people aged 0-18 and the male rate was 13.2 admissions. </a:t>
            </a:r>
          </a:p>
          <a:p>
            <a:pPr algn="just"/>
            <a:endParaRPr lang="en-GB" dirty="0">
              <a:solidFill>
                <a:srgbClr val="19315D"/>
              </a:solidFill>
              <a:latin typeface="Poppins"/>
              <a:ea typeface="Poppins"/>
              <a:cs typeface="Poppins"/>
              <a:sym typeface="Poppins"/>
            </a:endParaRPr>
          </a:p>
        </p:txBody>
      </p:sp>
    </p:spTree>
    <p:extLst>
      <p:ext uri="{BB962C8B-B14F-4D97-AF65-F5344CB8AC3E}">
        <p14:creationId xmlns:p14="http://schemas.microsoft.com/office/powerpoint/2010/main" val="648939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9B6C4E-F4EA-78D0-D8EE-DF70461DB3D1}"/>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7578671C-9369-ABB6-921B-F0595588BC28}"/>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B27C9A46-A55D-05CB-1CFD-E25019FCF75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16</a:t>
            </a:r>
          </a:p>
        </p:txBody>
      </p:sp>
      <p:grpSp>
        <p:nvGrpSpPr>
          <p:cNvPr id="19" name="Group 8">
            <a:extLst>
              <a:ext uri="{FF2B5EF4-FFF2-40B4-BE49-F238E27FC236}">
                <a16:creationId xmlns:a16="http://schemas.microsoft.com/office/drawing/2014/main" id="{CA8497CC-3DB7-B2EC-3D2F-0B69D59A23EA}"/>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DDDA0590-32E7-8726-8821-A8A4B019EFDC}"/>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BB910056-1CBD-F6FC-B4D0-F861267B676A}"/>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AAF4C823-1807-6634-E704-F2D78EB9B1E6}"/>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8D6C7DD2-F51D-4543-AC4D-F51F957C2826}"/>
              </a:ext>
            </a:extLst>
          </p:cNvPr>
          <p:cNvSpPr txBox="1"/>
          <p:nvPr/>
        </p:nvSpPr>
        <p:spPr>
          <a:xfrm>
            <a:off x="971232" y="2826006"/>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Overview of delivery: Pillars 1, 2 and 3</a:t>
            </a:r>
            <a:endParaRPr lang="en-US" sz="3600" b="1" dirty="0">
              <a:solidFill>
                <a:srgbClr val="19315D"/>
              </a:solidFill>
              <a:latin typeface="Poppins Bold"/>
              <a:ea typeface="Poppins Bold"/>
              <a:cs typeface="Poppins Bold"/>
              <a:sym typeface="Poppins Bold"/>
            </a:endParaRPr>
          </a:p>
        </p:txBody>
      </p:sp>
      <p:sp>
        <p:nvSpPr>
          <p:cNvPr id="7" name="TextBox 6">
            <a:extLst>
              <a:ext uri="{FF2B5EF4-FFF2-40B4-BE49-F238E27FC236}">
                <a16:creationId xmlns:a16="http://schemas.microsoft.com/office/drawing/2014/main" id="{AACF0CB1-921E-4CA8-7663-0625455893C3}"/>
              </a:ext>
            </a:extLst>
          </p:cNvPr>
          <p:cNvSpPr txBox="1"/>
          <p:nvPr/>
        </p:nvSpPr>
        <p:spPr>
          <a:xfrm>
            <a:off x="821476" y="4282072"/>
            <a:ext cx="7257999" cy="4001095"/>
          </a:xfrm>
          <a:prstGeom prst="rect">
            <a:avLst/>
          </a:prstGeom>
          <a:noFill/>
        </p:spPr>
        <p:txBody>
          <a:bodyPr wrap="square">
            <a:spAutoFit/>
          </a:bodyPr>
          <a:lstStyle/>
          <a:p>
            <a:pPr algn="just"/>
            <a:r>
              <a:rPr lang="en-GB" sz="2000" b="1" dirty="0">
                <a:solidFill>
                  <a:srgbClr val="19315D"/>
                </a:solidFill>
                <a:latin typeface="Poppins"/>
                <a:ea typeface="Poppins"/>
                <a:cs typeface="Poppins"/>
                <a:sym typeface="Poppins"/>
              </a:rPr>
              <a:t>Pillar 1 – Breaking drug supply chains</a:t>
            </a:r>
          </a:p>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This section explores data relating to the supply of drugs in the county and the impacts on the local population.</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The aims of Pillar 1 are to break supply chains, disrupt county lines, and to reduce crime associated with drugs and alcohol. Pillar 1 is a collaboration between multiple agencies: the police, the National Crime Agency, a wide range of Government departments, local government agencies, and voluntary and community sector organisations to target and tackle the supply of drugs in Gloucestershire. </a:t>
            </a:r>
          </a:p>
          <a:p>
            <a:pPr algn="just"/>
            <a:endParaRPr lang="en-GB" dirty="0">
              <a:solidFill>
                <a:srgbClr val="19315D"/>
              </a:solidFill>
              <a:latin typeface="Poppins"/>
              <a:ea typeface="Poppins"/>
              <a:cs typeface="Poppins"/>
              <a:sym typeface="Poppins"/>
            </a:endParaRPr>
          </a:p>
          <a:p>
            <a:pPr algn="just"/>
            <a:endParaRPr lang="en-GB" dirty="0">
              <a:solidFill>
                <a:srgbClr val="19315D"/>
              </a:solidFill>
              <a:latin typeface="Poppins"/>
              <a:ea typeface="Poppins"/>
              <a:cs typeface="Poppins"/>
              <a:sym typeface="Poppins"/>
            </a:endParaRPr>
          </a:p>
        </p:txBody>
      </p:sp>
      <p:sp>
        <p:nvSpPr>
          <p:cNvPr id="6" name="TextBox 5">
            <a:extLst>
              <a:ext uri="{FF2B5EF4-FFF2-40B4-BE49-F238E27FC236}">
                <a16:creationId xmlns:a16="http://schemas.microsoft.com/office/drawing/2014/main" id="{1A138D2B-C1A7-FB62-BBD5-DEBA6572B5FA}"/>
              </a:ext>
            </a:extLst>
          </p:cNvPr>
          <p:cNvSpPr txBox="1"/>
          <p:nvPr/>
        </p:nvSpPr>
        <p:spPr>
          <a:xfrm>
            <a:off x="9106342" y="481203"/>
            <a:ext cx="8529850" cy="5078313"/>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Substance misuse, both drugs and alcohol, are closely associated with crime.  For instance, alcohol use is a common feature within violent offences, including domestic abuse cases.  Violence is also a feature of illicit drug markets, particularly as a result of the competition and exploitation within the supply chain, such as ‘County Lines’ and Organised Crime Groups.  Problem heroin and crack use is major driver of crime, with roughly half of all acquisitive crime (Ref .) being associated with the dependent use of these drugs.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However, whilst these associations are well known, at a local level our ability to measure the extent to which alcohol and or drugs are implicated in or causative within a crime is significantly limited. There are elements which due to the sensitivity of ongoing operations and the need to maintain their integrity, cannot be reported on in public.  But within those caveats, we can look at some specific drug offences with clarity and explore our performance to address the role that substance misuse plays in crime.</a:t>
            </a:r>
          </a:p>
          <a:p>
            <a:pPr algn="just"/>
            <a:endParaRPr lang="en-GB" dirty="0">
              <a:solidFill>
                <a:srgbClr val="19315D"/>
              </a:solidFill>
              <a:latin typeface="Poppins"/>
              <a:ea typeface="Poppins"/>
              <a:cs typeface="Poppins"/>
              <a:sym typeface="Poppins"/>
            </a:endParaRPr>
          </a:p>
        </p:txBody>
      </p:sp>
      <p:sp>
        <p:nvSpPr>
          <p:cNvPr id="4" name="TextBox 12">
            <a:extLst>
              <a:ext uri="{FF2B5EF4-FFF2-40B4-BE49-F238E27FC236}">
                <a16:creationId xmlns:a16="http://schemas.microsoft.com/office/drawing/2014/main" id="{1C65ACC2-20A7-0626-B5EB-273C92506B60}"/>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998D3C2E-B586-37E5-8AA7-CFAED64C22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390495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E5C0C9-B387-BF2C-897B-A16CAABAD657}"/>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111C7458-9F93-13EF-98B3-7352FA218A7F}"/>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87D037B8-C3B3-9544-6777-27C8F13F8F26}"/>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17</a:t>
            </a:r>
          </a:p>
        </p:txBody>
      </p:sp>
      <p:grpSp>
        <p:nvGrpSpPr>
          <p:cNvPr id="19" name="Group 8">
            <a:extLst>
              <a:ext uri="{FF2B5EF4-FFF2-40B4-BE49-F238E27FC236}">
                <a16:creationId xmlns:a16="http://schemas.microsoft.com/office/drawing/2014/main" id="{960AB140-69C2-5EB0-BCA3-FF11D389546F}"/>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3B5D9F96-2CEE-4994-8B82-A7D130F72170}"/>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A29712B7-B035-E1BD-7E6E-24A05DAF75FE}"/>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8BCDDDB8-B719-1B69-CA8F-9322BA3D1031}"/>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75237C50-0985-4DDC-9E4E-0699AFC9DD16}"/>
              </a:ext>
            </a:extLst>
          </p:cNvPr>
          <p:cNvSpPr txBox="1"/>
          <p:nvPr/>
        </p:nvSpPr>
        <p:spPr>
          <a:xfrm>
            <a:off x="971232" y="2826006"/>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1 – Breaking drug supply chains</a:t>
            </a:r>
          </a:p>
        </p:txBody>
      </p:sp>
      <p:sp>
        <p:nvSpPr>
          <p:cNvPr id="7" name="TextBox 6">
            <a:extLst>
              <a:ext uri="{FF2B5EF4-FFF2-40B4-BE49-F238E27FC236}">
                <a16:creationId xmlns:a16="http://schemas.microsoft.com/office/drawing/2014/main" id="{5A9E97EB-E72B-E07F-D3DE-5E35562A23BF}"/>
              </a:ext>
            </a:extLst>
          </p:cNvPr>
          <p:cNvSpPr txBox="1"/>
          <p:nvPr/>
        </p:nvSpPr>
        <p:spPr>
          <a:xfrm>
            <a:off x="821476" y="4246526"/>
            <a:ext cx="7122815" cy="4247317"/>
          </a:xfrm>
          <a:prstGeom prst="rect">
            <a:avLst/>
          </a:prstGeom>
          <a:noFill/>
        </p:spPr>
        <p:txBody>
          <a:bodyPr wrap="square">
            <a:spAutoFit/>
          </a:bodyPr>
          <a:lstStyle/>
          <a:p>
            <a:pPr algn="just"/>
            <a:r>
              <a:rPr lang="en-GB" b="1" dirty="0">
                <a:solidFill>
                  <a:srgbClr val="19315D"/>
                </a:solidFill>
                <a:latin typeface="Poppins"/>
                <a:ea typeface="Poppins"/>
                <a:cs typeface="Poppins"/>
                <a:sym typeface="Poppins"/>
              </a:rPr>
              <a:t>What have we delivered since the last Needs Assessment?</a:t>
            </a:r>
            <a:endParaRPr lang="en-GB" dirty="0">
              <a:solidFill>
                <a:srgbClr val="19315D"/>
              </a:solidFill>
              <a:latin typeface="Poppins"/>
              <a:ea typeface="Poppins"/>
              <a:cs typeface="Poppins"/>
              <a:sym typeface="Poppins"/>
            </a:endParaRP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Gloucestershire Constabulary has an allocated Drugs and County line intelligence threat desk, that reviews and triages relevant intelligence.  This enables an on-going focus on the harm to youths through exploitation by both internal and external county lines as well as pro-active work to disrupt drug supply on street level.  </a:t>
            </a:r>
          </a:p>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We have looked to better understand those at risk of exploitation working with adult social care, prioritising action from reports submitted from partners – improving joined up thinking around frequent missing people being at risk of exploitation.  All missing people are discussed on the daily management meeting, chaired by a senior leader. </a:t>
            </a:r>
          </a:p>
        </p:txBody>
      </p:sp>
      <p:sp>
        <p:nvSpPr>
          <p:cNvPr id="6" name="TextBox 5">
            <a:extLst>
              <a:ext uri="{FF2B5EF4-FFF2-40B4-BE49-F238E27FC236}">
                <a16:creationId xmlns:a16="http://schemas.microsoft.com/office/drawing/2014/main" id="{3C5B729A-3A19-BDE4-DB50-5B55B4EFA4B6}"/>
              </a:ext>
            </a:extLst>
          </p:cNvPr>
          <p:cNvSpPr txBox="1"/>
          <p:nvPr/>
        </p:nvSpPr>
        <p:spPr>
          <a:xfrm>
            <a:off x="9106342" y="481203"/>
            <a:ext cx="8529850" cy="646331"/>
          </a:xfrm>
          <a:prstGeom prst="rect">
            <a:avLst/>
          </a:prstGeom>
          <a:noFill/>
        </p:spPr>
        <p:txBody>
          <a:bodyPr wrap="square">
            <a:spAutoFit/>
          </a:bodyPr>
          <a:lstStyle/>
          <a:p>
            <a:pPr algn="just"/>
            <a:endParaRPr lang="en-GB">
              <a:solidFill>
                <a:srgbClr val="19315D"/>
              </a:solidFill>
              <a:latin typeface="Poppins"/>
              <a:ea typeface="Poppins"/>
              <a:cs typeface="Poppins"/>
              <a:sym typeface="Poppins"/>
            </a:endParaRPr>
          </a:p>
          <a:p>
            <a:pPr algn="just"/>
            <a:endParaRPr lang="en-GB">
              <a:solidFill>
                <a:srgbClr val="19315D"/>
              </a:solidFill>
              <a:latin typeface="Poppins"/>
              <a:ea typeface="Poppins"/>
              <a:cs typeface="Poppins"/>
              <a:sym typeface="Poppins"/>
            </a:endParaRPr>
          </a:p>
        </p:txBody>
      </p:sp>
      <p:graphicFrame>
        <p:nvGraphicFramePr>
          <p:cNvPr id="8" name="Table 7">
            <a:extLst>
              <a:ext uri="{FF2B5EF4-FFF2-40B4-BE49-F238E27FC236}">
                <a16:creationId xmlns:a16="http://schemas.microsoft.com/office/drawing/2014/main" id="{71C8140F-3F7A-4B45-A511-3C51194B6D41}"/>
              </a:ext>
            </a:extLst>
          </p:cNvPr>
          <p:cNvGraphicFramePr>
            <a:graphicFrameLocks noGrp="1"/>
          </p:cNvGraphicFramePr>
          <p:nvPr>
            <p:extLst>
              <p:ext uri="{D42A27DB-BD31-4B8C-83A1-F6EECF244321}">
                <p14:modId xmlns:p14="http://schemas.microsoft.com/office/powerpoint/2010/main" val="3616551334"/>
              </p:ext>
            </p:extLst>
          </p:nvPr>
        </p:nvGraphicFramePr>
        <p:xfrm>
          <a:off x="8873542" y="481203"/>
          <a:ext cx="8732190" cy="9292082"/>
        </p:xfrm>
        <a:graphic>
          <a:graphicData uri="http://schemas.openxmlformats.org/drawingml/2006/table">
            <a:tbl>
              <a:tblPr firstRow="1" firstCol="1" bandRow="1">
                <a:tableStyleId>{5C22544A-7EE6-4342-B048-85BDC9FD1C3A}</a:tableStyleId>
              </a:tblPr>
              <a:tblGrid>
                <a:gridCol w="4366095">
                  <a:extLst>
                    <a:ext uri="{9D8B030D-6E8A-4147-A177-3AD203B41FA5}">
                      <a16:colId xmlns:a16="http://schemas.microsoft.com/office/drawing/2014/main" val="3778220797"/>
                    </a:ext>
                  </a:extLst>
                </a:gridCol>
                <a:gridCol w="4366095">
                  <a:extLst>
                    <a:ext uri="{9D8B030D-6E8A-4147-A177-3AD203B41FA5}">
                      <a16:colId xmlns:a16="http://schemas.microsoft.com/office/drawing/2014/main" val="3526307685"/>
                    </a:ext>
                  </a:extLst>
                </a:gridCol>
              </a:tblGrid>
              <a:tr h="304076">
                <a:tc>
                  <a:txBody>
                    <a:bodyPr/>
                    <a:lstStyle/>
                    <a:p>
                      <a:pPr>
                        <a:lnSpc>
                          <a:spcPct val="115000"/>
                        </a:lnSpc>
                        <a:spcAft>
                          <a:spcPts val="800"/>
                        </a:spcAft>
                        <a:buNone/>
                      </a:pPr>
                      <a:r>
                        <a:rPr lang="en-GB" sz="2000" kern="100">
                          <a:solidFill>
                            <a:srgbClr val="19315D"/>
                          </a:solidFill>
                          <a:effectLst/>
                          <a:latin typeface="Poppins" panose="00000500000000000000" pitchFamily="2" charset="0"/>
                          <a:cs typeface="Poppins" panose="00000500000000000000" pitchFamily="2" charset="0"/>
                        </a:rPr>
                        <a:t>Priority Action</a:t>
                      </a:r>
                      <a:endParaRPr lang="en-GB" sz="2000" kern="10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tc>
                  <a:txBody>
                    <a:bodyPr/>
                    <a:lstStyle/>
                    <a:p>
                      <a:pPr>
                        <a:lnSpc>
                          <a:spcPct val="115000"/>
                        </a:lnSpc>
                        <a:spcAft>
                          <a:spcPts val="800"/>
                        </a:spcAft>
                        <a:buNone/>
                      </a:pPr>
                      <a:r>
                        <a:rPr lang="en-GB" sz="2000" kern="100">
                          <a:solidFill>
                            <a:srgbClr val="19315D"/>
                          </a:solidFill>
                          <a:effectLst/>
                          <a:latin typeface="Poppins" panose="00000500000000000000" pitchFamily="2" charset="0"/>
                          <a:cs typeface="Poppins" panose="00000500000000000000" pitchFamily="2" charset="0"/>
                        </a:rPr>
                        <a:t>Outcome</a:t>
                      </a:r>
                      <a:endParaRPr lang="en-GB" sz="2000" kern="10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extLst>
                  <a:ext uri="{0D108BD9-81ED-4DB2-BD59-A6C34878D82A}">
                    <a16:rowId xmlns:a16="http://schemas.microsoft.com/office/drawing/2014/main" val="1246085769"/>
                  </a:ext>
                </a:extLst>
              </a:tr>
              <a:tr h="5090936">
                <a:tc>
                  <a:txBody>
                    <a:bodyPr/>
                    <a:lstStyle/>
                    <a:p>
                      <a:pPr>
                        <a:lnSpc>
                          <a:spcPct val="115000"/>
                        </a:lnSpc>
                        <a:spcAft>
                          <a:spcPts val="800"/>
                        </a:spcAft>
                        <a:buNone/>
                      </a:pPr>
                      <a:r>
                        <a:rPr lang="en-GB" sz="1600" kern="100" dirty="0">
                          <a:solidFill>
                            <a:srgbClr val="19315D"/>
                          </a:solidFill>
                          <a:effectLst/>
                          <a:latin typeface="Poppins" panose="00000500000000000000" pitchFamily="2" charset="0"/>
                          <a:cs typeface="Poppins" panose="00000500000000000000" pitchFamily="2" charset="0"/>
                        </a:rPr>
                        <a:t>Gloucestershire Constabulary will set a target for 10% year on year increase of drug seizures.</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tc>
                  <a:txBody>
                    <a:bodyPr/>
                    <a:lstStyle/>
                    <a:p>
                      <a:pPr>
                        <a:lnSpc>
                          <a:spcPct val="115000"/>
                        </a:lnSpc>
                        <a:spcAft>
                          <a:spcPts val="800"/>
                        </a:spcAft>
                        <a:buNone/>
                      </a:pPr>
                      <a:r>
                        <a:rPr lang="en-GB" sz="1600" kern="100">
                          <a:solidFill>
                            <a:srgbClr val="19315D"/>
                          </a:solidFill>
                          <a:effectLst/>
                          <a:latin typeface="Poppins" panose="00000500000000000000" pitchFamily="2" charset="0"/>
                          <a:cs typeface="Poppins" panose="00000500000000000000" pitchFamily="2" charset="0"/>
                        </a:rPr>
                        <a:t>Despite competing pressures and priorities within the Constabulary, during 2023-2024, the Serious &amp; Organised Crime Unit concluded the following successful covert operations:</a:t>
                      </a:r>
                    </a:p>
                    <a:p>
                      <a:pPr marL="342900" lvl="0" indent="-342900">
                        <a:lnSpc>
                          <a:spcPct val="115000"/>
                        </a:lnSpc>
                        <a:buFont typeface="Arial" panose="020B0604020202020204" pitchFamily="34" charset="0"/>
                        <a:buChar char="-"/>
                      </a:pPr>
                      <a:r>
                        <a:rPr lang="en-GB" sz="1600" kern="100">
                          <a:solidFill>
                            <a:srgbClr val="19315D"/>
                          </a:solidFill>
                          <a:effectLst/>
                          <a:latin typeface="Poppins" panose="00000500000000000000" pitchFamily="2" charset="0"/>
                          <a:cs typeface="Poppins" panose="00000500000000000000" pitchFamily="2" charset="0"/>
                        </a:rPr>
                        <a:t>Operation </a:t>
                      </a:r>
                      <a:r>
                        <a:rPr lang="en-GB" sz="1600" kern="100" err="1">
                          <a:solidFill>
                            <a:srgbClr val="19315D"/>
                          </a:solidFill>
                          <a:effectLst/>
                          <a:latin typeface="Poppins" panose="00000500000000000000" pitchFamily="2" charset="0"/>
                          <a:cs typeface="Poppins" panose="00000500000000000000" pitchFamily="2" charset="0"/>
                        </a:rPr>
                        <a:t>Allaho</a:t>
                      </a:r>
                      <a:r>
                        <a:rPr lang="en-GB" sz="1600" kern="100">
                          <a:solidFill>
                            <a:srgbClr val="19315D"/>
                          </a:solidFill>
                          <a:effectLst/>
                          <a:latin typeface="Poppins" panose="00000500000000000000" pitchFamily="2" charset="0"/>
                          <a:cs typeface="Poppins" panose="00000500000000000000" pitchFamily="2" charset="0"/>
                        </a:rPr>
                        <a:t> – 2kg of cocaine and heroin seized</a:t>
                      </a:r>
                    </a:p>
                    <a:p>
                      <a:pPr marL="342900" lvl="0" indent="-342900">
                        <a:lnSpc>
                          <a:spcPct val="115000"/>
                        </a:lnSpc>
                        <a:buFont typeface="Arial" panose="020B0604020202020204" pitchFamily="34" charset="0"/>
                        <a:buChar char="-"/>
                      </a:pPr>
                      <a:r>
                        <a:rPr lang="en-GB" sz="1600" kern="100">
                          <a:solidFill>
                            <a:srgbClr val="19315D"/>
                          </a:solidFill>
                          <a:effectLst/>
                          <a:latin typeface="Poppins" panose="00000500000000000000" pitchFamily="2" charset="0"/>
                          <a:cs typeface="Poppins" panose="00000500000000000000" pitchFamily="2" charset="0"/>
                        </a:rPr>
                        <a:t>Operation Pontus – 11 offenders sentenced to over 50 years for conspiracy to supply Class A drugs</a:t>
                      </a:r>
                    </a:p>
                    <a:p>
                      <a:pPr marL="342900" lvl="0" indent="-342900">
                        <a:lnSpc>
                          <a:spcPct val="115000"/>
                        </a:lnSpc>
                        <a:buFont typeface="Arial" panose="020B0604020202020204" pitchFamily="34" charset="0"/>
                        <a:buChar char="-"/>
                      </a:pPr>
                      <a:r>
                        <a:rPr lang="en-GB" sz="1600" kern="100">
                          <a:solidFill>
                            <a:srgbClr val="19315D"/>
                          </a:solidFill>
                          <a:effectLst/>
                          <a:latin typeface="Poppins" panose="00000500000000000000" pitchFamily="2" charset="0"/>
                          <a:cs typeface="Poppins" panose="00000500000000000000" pitchFamily="2" charset="0"/>
                        </a:rPr>
                        <a:t>Operation Serena – seizure of 1kg of cocaine</a:t>
                      </a:r>
                    </a:p>
                    <a:p>
                      <a:pPr marL="342900" lvl="0" indent="-342900">
                        <a:lnSpc>
                          <a:spcPct val="115000"/>
                        </a:lnSpc>
                        <a:buFont typeface="Arial" panose="020B0604020202020204" pitchFamily="34" charset="0"/>
                        <a:buChar char="-"/>
                      </a:pPr>
                      <a:r>
                        <a:rPr lang="en-GB" sz="1600" kern="100">
                          <a:solidFill>
                            <a:srgbClr val="19315D"/>
                          </a:solidFill>
                          <a:effectLst/>
                          <a:latin typeface="Poppins" panose="00000500000000000000" pitchFamily="2" charset="0"/>
                          <a:cs typeface="Poppins" panose="00000500000000000000" pitchFamily="2" charset="0"/>
                        </a:rPr>
                        <a:t>Operation Pecan – medium-term undercover operation gathering intelligence regarding drug supply and the exploitation of vulnerable people in Gloucester and Cheltenham</a:t>
                      </a:r>
                    </a:p>
                    <a:p>
                      <a:pPr marL="342900" lvl="0" indent="-342900">
                        <a:lnSpc>
                          <a:spcPct val="115000"/>
                        </a:lnSpc>
                        <a:spcAft>
                          <a:spcPts val="800"/>
                        </a:spcAft>
                        <a:buFont typeface="Arial" panose="020B0604020202020204" pitchFamily="34" charset="0"/>
                        <a:buChar char="-"/>
                      </a:pPr>
                      <a:r>
                        <a:rPr lang="en-GB" sz="1600" kern="100">
                          <a:solidFill>
                            <a:srgbClr val="19315D"/>
                          </a:solidFill>
                          <a:effectLst/>
                          <a:latin typeface="Poppins" panose="00000500000000000000" pitchFamily="2" charset="0"/>
                          <a:cs typeface="Poppins" panose="00000500000000000000" pitchFamily="2" charset="0"/>
                        </a:rPr>
                        <a:t>Operation Koko – 4 offenders prosecuted for drug supply</a:t>
                      </a:r>
                      <a:endParaRPr lang="en-GB" sz="1600" kern="10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extLst>
                  <a:ext uri="{0D108BD9-81ED-4DB2-BD59-A6C34878D82A}">
                    <a16:rowId xmlns:a16="http://schemas.microsoft.com/office/drawing/2014/main" val="4262283325"/>
                  </a:ext>
                </a:extLst>
              </a:tr>
              <a:tr h="1043117">
                <a:tc>
                  <a:txBody>
                    <a:bodyPr/>
                    <a:lstStyle/>
                    <a:p>
                      <a:pPr>
                        <a:lnSpc>
                          <a:spcPct val="115000"/>
                        </a:lnSpc>
                        <a:spcAft>
                          <a:spcPts val="800"/>
                        </a:spcAft>
                        <a:buNone/>
                      </a:pPr>
                      <a:r>
                        <a:rPr lang="en-GB" sz="1600" kern="100" dirty="0">
                          <a:solidFill>
                            <a:srgbClr val="19315D"/>
                          </a:solidFill>
                          <a:effectLst/>
                          <a:latin typeface="Poppins" panose="00000500000000000000" pitchFamily="2" charset="0"/>
                          <a:cs typeface="Poppins" panose="00000500000000000000" pitchFamily="2" charset="0"/>
                        </a:rPr>
                        <a:t>Gloucestershire Constabulary will understand the intelligence that relates to county lines and undertake targeted, disruptive work.</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tc>
                  <a:txBody>
                    <a:bodyPr/>
                    <a:lstStyle/>
                    <a:p>
                      <a:pPr>
                        <a:lnSpc>
                          <a:spcPct val="115000"/>
                        </a:lnSpc>
                        <a:spcAft>
                          <a:spcPts val="800"/>
                        </a:spcAft>
                        <a:buNone/>
                      </a:pP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GB" sz="1600" dirty="0">
                          <a:solidFill>
                            <a:srgbClr val="19315D"/>
                          </a:solidFill>
                          <a:latin typeface="Poppins"/>
                          <a:ea typeface="Poppins"/>
                          <a:cs typeface="Poppins"/>
                          <a:sym typeface="Poppins"/>
                        </a:rPr>
                        <a:t>Gloucestershire were the lead Force for the latest Op Scorpion event – co-ordinating disruptive work across the whole of the south west.</a:t>
                      </a:r>
                      <a:endParaRPr lang="en-GB" sz="1600" b="1" dirty="0">
                        <a:solidFill>
                          <a:srgbClr val="19315D"/>
                        </a:solidFill>
                        <a:latin typeface="Poppins"/>
                        <a:ea typeface="Poppins"/>
                        <a:cs typeface="Poppins"/>
                        <a:sym typeface="Poppins"/>
                      </a:endParaRPr>
                    </a:p>
                    <a:p>
                      <a:pPr>
                        <a:lnSpc>
                          <a:spcPct val="115000"/>
                        </a:lnSpc>
                        <a:spcAft>
                          <a:spcPts val="800"/>
                        </a:spcAft>
                        <a:buNone/>
                      </a:pP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extLst>
                  <a:ext uri="{0D108BD9-81ED-4DB2-BD59-A6C34878D82A}">
                    <a16:rowId xmlns:a16="http://schemas.microsoft.com/office/drawing/2014/main" val="1131679445"/>
                  </a:ext>
                </a:extLst>
              </a:tr>
              <a:tr h="1307299">
                <a:tc>
                  <a:txBody>
                    <a:bodyPr/>
                    <a:lstStyle/>
                    <a:p>
                      <a:pPr>
                        <a:lnSpc>
                          <a:spcPct val="115000"/>
                        </a:lnSpc>
                        <a:spcAft>
                          <a:spcPts val="800"/>
                        </a:spcAft>
                        <a:buNone/>
                      </a:pPr>
                      <a:r>
                        <a:rPr lang="en-GB" sz="1600" kern="100">
                          <a:solidFill>
                            <a:srgbClr val="19315D"/>
                          </a:solidFill>
                          <a:effectLst/>
                          <a:latin typeface="Poppins" panose="00000500000000000000" pitchFamily="2" charset="0"/>
                          <a:cs typeface="Poppins" panose="00000500000000000000" pitchFamily="2" charset="0"/>
                        </a:rPr>
                        <a:t>Gloucestershire Constabulary will work with partners to understand intelligence and disrupt activity around drug supply and undertake initiatives to reduce it impact in communities.</a:t>
                      </a:r>
                      <a:endParaRPr lang="en-GB" sz="1600" kern="10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tc>
                  <a:txBody>
                    <a:bodyPr/>
                    <a:lstStyle/>
                    <a:p>
                      <a:pPr>
                        <a:lnSpc>
                          <a:spcPct val="115000"/>
                        </a:lnSpc>
                        <a:spcAft>
                          <a:spcPts val="800"/>
                        </a:spcAft>
                        <a:buNone/>
                      </a:pPr>
                      <a:r>
                        <a:rPr lang="en-GB" sz="1600" dirty="0">
                          <a:solidFill>
                            <a:srgbClr val="19315D"/>
                          </a:solidFill>
                          <a:latin typeface="Poppins"/>
                          <a:ea typeface="Poppins"/>
                          <a:cs typeface="Poppins"/>
                          <a:sym typeface="Poppins"/>
                        </a:rPr>
                        <a:t>The Constabulary has increased the use of the “Op Pester” tactic – a communication tool used to contact recipients of bulk messages and divert to partner agencies and seek help for drug use / addiction.  </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txBody>
                  <a:tcPr marL="52599" marR="52599" marT="0" marB="0"/>
                </a:tc>
                <a:extLst>
                  <a:ext uri="{0D108BD9-81ED-4DB2-BD59-A6C34878D82A}">
                    <a16:rowId xmlns:a16="http://schemas.microsoft.com/office/drawing/2014/main" val="1485842559"/>
                  </a:ext>
                </a:extLst>
              </a:tr>
            </a:tbl>
          </a:graphicData>
        </a:graphic>
      </p:graphicFrame>
      <p:sp>
        <p:nvSpPr>
          <p:cNvPr id="4" name="TextBox 12">
            <a:extLst>
              <a:ext uri="{FF2B5EF4-FFF2-40B4-BE49-F238E27FC236}">
                <a16:creationId xmlns:a16="http://schemas.microsoft.com/office/drawing/2014/main" id="{60FD1268-CE54-C461-91F0-953EA36849F8}"/>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Tree>
    <p:extLst>
      <p:ext uri="{BB962C8B-B14F-4D97-AF65-F5344CB8AC3E}">
        <p14:creationId xmlns:p14="http://schemas.microsoft.com/office/powerpoint/2010/main" val="6949354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2DA49B-B757-4656-3DAE-6835FBC9D22D}"/>
            </a:ext>
          </a:extLst>
        </p:cNvPr>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AA93BEFD-17F6-396D-5343-110EA775F08F}"/>
              </a:ext>
            </a:extLst>
          </p:cNvPr>
          <p:cNvCxnSpPr>
            <a:cxnSpLocks/>
          </p:cNvCxnSpPr>
          <p:nvPr/>
        </p:nvCxnSpPr>
        <p:spPr>
          <a:xfrm>
            <a:off x="-46844" y="1154354"/>
            <a:ext cx="18427704"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22D2F61-5C97-ABEF-DDDF-84DB8159D904}"/>
              </a:ext>
            </a:extLst>
          </p:cNvPr>
          <p:cNvCxnSpPr>
            <a:cxnSpLocks/>
          </p:cNvCxnSpPr>
          <p:nvPr/>
        </p:nvCxnSpPr>
        <p:spPr>
          <a:xfrm>
            <a:off x="5812796" y="1154354"/>
            <a:ext cx="849" cy="8528913"/>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A01F169-8BB3-E6F2-9A05-69C34AACC112}"/>
              </a:ext>
            </a:extLst>
          </p:cNvPr>
          <p:cNvCxnSpPr>
            <a:cxnSpLocks/>
          </p:cNvCxnSpPr>
          <p:nvPr/>
        </p:nvCxnSpPr>
        <p:spPr>
          <a:xfrm>
            <a:off x="11881022" y="1128114"/>
            <a:ext cx="0" cy="8581392"/>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5CC28EC-0C7B-4A2D-4970-5E9A694B3886}"/>
              </a:ext>
            </a:extLst>
          </p:cNvPr>
          <p:cNvCxnSpPr>
            <a:cxnSpLocks/>
          </p:cNvCxnSpPr>
          <p:nvPr/>
        </p:nvCxnSpPr>
        <p:spPr>
          <a:xfrm>
            <a:off x="-77544" y="4011111"/>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1938D5D-F1CD-CF32-F3A7-4813F01B9845}"/>
              </a:ext>
            </a:extLst>
          </p:cNvPr>
          <p:cNvCxnSpPr>
            <a:cxnSpLocks/>
          </p:cNvCxnSpPr>
          <p:nvPr/>
        </p:nvCxnSpPr>
        <p:spPr>
          <a:xfrm>
            <a:off x="92861" y="6966654"/>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6B634B1-C9FF-AF3F-EFCB-4956BCC99B81}"/>
              </a:ext>
            </a:extLst>
          </p:cNvPr>
          <p:cNvCxnSpPr>
            <a:cxnSpLocks/>
          </p:cNvCxnSpPr>
          <p:nvPr/>
        </p:nvCxnSpPr>
        <p:spPr>
          <a:xfrm>
            <a:off x="23009" y="9696095"/>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B9C78028-0E78-A4F9-E6A4-27EC0B24FCDB}"/>
              </a:ext>
            </a:extLst>
          </p:cNvPr>
          <p:cNvSpPr txBox="1"/>
          <p:nvPr/>
        </p:nvSpPr>
        <p:spPr>
          <a:xfrm>
            <a:off x="541823" y="3995656"/>
            <a:ext cx="5225040" cy="461665"/>
          </a:xfrm>
          <a:prstGeom prst="rect">
            <a:avLst/>
          </a:prstGeom>
          <a:noFill/>
        </p:spPr>
        <p:txBody>
          <a:bodyPr wrap="square">
            <a:spAutoFit/>
          </a:bodyPr>
          <a:lstStyle/>
          <a:p>
            <a:pPr defTabSz="1371600">
              <a:defRPr/>
            </a:pPr>
            <a:r>
              <a:rPr lang="en-GB" sz="2400" b="1" dirty="0">
                <a:solidFill>
                  <a:srgbClr val="19315D"/>
                </a:solidFill>
                <a:latin typeface="Arial" panose="020B0604020202020204" pitchFamily="34" charset="0"/>
                <a:cs typeface="Arial" panose="020B0604020202020204" pitchFamily="34" charset="0"/>
              </a:rPr>
              <a:t>Drug obtainment method</a:t>
            </a:r>
          </a:p>
        </p:txBody>
      </p:sp>
      <p:sp>
        <p:nvSpPr>
          <p:cNvPr id="79" name="TextBox 78">
            <a:extLst>
              <a:ext uri="{FF2B5EF4-FFF2-40B4-BE49-F238E27FC236}">
                <a16:creationId xmlns:a16="http://schemas.microsoft.com/office/drawing/2014/main" id="{99625E22-EF2B-4C39-FFF9-8C670665BAC4}"/>
              </a:ext>
            </a:extLst>
          </p:cNvPr>
          <p:cNvSpPr txBox="1"/>
          <p:nvPr/>
        </p:nvSpPr>
        <p:spPr>
          <a:xfrm>
            <a:off x="13322221" y="3978580"/>
            <a:ext cx="4372508" cy="461665"/>
          </a:xfrm>
          <a:prstGeom prst="rect">
            <a:avLst/>
          </a:prstGeom>
          <a:noFill/>
        </p:spPr>
        <p:txBody>
          <a:bodyPr wrap="square" rtlCol="0">
            <a:spAutoFit/>
          </a:bodyPr>
          <a:lstStyle/>
          <a:p>
            <a:pPr defTabSz="1371600">
              <a:defRPr/>
            </a:pPr>
            <a:r>
              <a:rPr lang="en-GB" sz="2400" b="1" dirty="0">
                <a:solidFill>
                  <a:srgbClr val="19315D"/>
                </a:solidFill>
                <a:latin typeface="Arial" panose="020B0604020202020204" pitchFamily="34" charset="0"/>
                <a:cs typeface="Arial" panose="020B0604020202020204" pitchFamily="34" charset="0"/>
              </a:rPr>
              <a:t>Alcohol consumption</a:t>
            </a:r>
          </a:p>
        </p:txBody>
      </p:sp>
      <p:sp>
        <p:nvSpPr>
          <p:cNvPr id="3" name="TextBox 2">
            <a:extLst>
              <a:ext uri="{FF2B5EF4-FFF2-40B4-BE49-F238E27FC236}">
                <a16:creationId xmlns:a16="http://schemas.microsoft.com/office/drawing/2014/main" id="{4EE87BF5-904F-ACB1-0E24-8BE2F54FFB3F}"/>
              </a:ext>
            </a:extLst>
          </p:cNvPr>
          <p:cNvSpPr txBox="1"/>
          <p:nvPr/>
        </p:nvSpPr>
        <p:spPr>
          <a:xfrm>
            <a:off x="185528" y="160279"/>
            <a:ext cx="17761859" cy="707886"/>
          </a:xfrm>
          <a:prstGeom prst="rect">
            <a:avLst/>
          </a:prstGeom>
          <a:noFill/>
        </p:spPr>
        <p:txBody>
          <a:bodyPr wrap="square" rtlCol="0">
            <a:spAutoFit/>
          </a:bodyPr>
          <a:lstStyle/>
          <a:p>
            <a:pPr defTabSz="1371600"/>
            <a:r>
              <a:rPr lang="en-GB" sz="4000" b="1" dirty="0">
                <a:solidFill>
                  <a:srgbClr val="19315D"/>
                </a:solidFill>
                <a:latin typeface="Poppins Bold" panose="00000800000000000000" charset="0"/>
                <a:cs typeface="Poppins Bold" panose="00000800000000000000" charset="0"/>
              </a:rPr>
              <a:t>Crime Survey for England and Wales 2024/25 - national data</a:t>
            </a:r>
          </a:p>
        </p:txBody>
      </p:sp>
      <p:sp>
        <p:nvSpPr>
          <p:cNvPr id="6" name="TextBox 5">
            <a:extLst>
              <a:ext uri="{FF2B5EF4-FFF2-40B4-BE49-F238E27FC236}">
                <a16:creationId xmlns:a16="http://schemas.microsoft.com/office/drawing/2014/main" id="{7E7544F7-018B-CCB3-9EDF-ED548E715174}"/>
              </a:ext>
            </a:extLst>
          </p:cNvPr>
          <p:cNvSpPr txBox="1"/>
          <p:nvPr/>
        </p:nvSpPr>
        <p:spPr>
          <a:xfrm>
            <a:off x="-21295" y="9624776"/>
            <a:ext cx="17698922" cy="692497"/>
          </a:xfrm>
          <a:prstGeom prst="rect">
            <a:avLst/>
          </a:prstGeom>
          <a:noFill/>
        </p:spPr>
        <p:txBody>
          <a:bodyPr wrap="square">
            <a:spAutoFit/>
          </a:bodyPr>
          <a:lstStyle/>
          <a:p>
            <a:pPr defTabSz="1371600"/>
            <a:r>
              <a:rPr lang="en-GB" sz="1950" dirty="0">
                <a:solidFill>
                  <a:srgbClr val="19315D"/>
                </a:solidFill>
                <a:latin typeface="Arial" panose="020B0604020202020204" pitchFamily="34" charset="0"/>
                <a:cs typeface="Arial" panose="020B0604020202020204" pitchFamily="34" charset="0"/>
              </a:rPr>
              <a:t>Data source: Crime Survey for England and Wales 2024: Drug misuse - ONS Centre for Crime and Justice.</a:t>
            </a:r>
          </a:p>
          <a:p>
            <a:pPr defTabSz="1371600"/>
            <a:r>
              <a:rPr lang="en-GB" sz="1950" dirty="0">
                <a:solidFill>
                  <a:srgbClr val="19315D"/>
                </a:solidFill>
                <a:latin typeface="Arial" panose="020B0604020202020204" pitchFamily="34" charset="0"/>
                <a:cs typeface="Arial" panose="020B0604020202020204" pitchFamily="34" charset="0"/>
              </a:rPr>
              <a:t>N.B. It is important to note that personal and household characteristics are not necessarily related to drug-use. </a:t>
            </a:r>
          </a:p>
        </p:txBody>
      </p:sp>
      <p:sp>
        <p:nvSpPr>
          <p:cNvPr id="7" name="TextBox 6">
            <a:extLst>
              <a:ext uri="{FF2B5EF4-FFF2-40B4-BE49-F238E27FC236}">
                <a16:creationId xmlns:a16="http://schemas.microsoft.com/office/drawing/2014/main" id="{9E9D044F-CA7E-2498-DE7F-330BC6505E7F}"/>
              </a:ext>
            </a:extLst>
          </p:cNvPr>
          <p:cNvSpPr txBox="1"/>
          <p:nvPr/>
        </p:nvSpPr>
        <p:spPr>
          <a:xfrm>
            <a:off x="38593" y="1328809"/>
            <a:ext cx="5581379" cy="2308324"/>
          </a:xfrm>
          <a:prstGeom prst="rect">
            <a:avLst/>
          </a:prstGeom>
          <a:noFill/>
        </p:spPr>
        <p:txBody>
          <a:bodyPr wrap="square" rtlCol="0">
            <a:spAutoFit/>
          </a:bodyPr>
          <a:lstStyle/>
          <a:p>
            <a:pPr algn="ctr" defTabSz="1371600"/>
            <a:r>
              <a:rPr lang="en-GB" sz="7200" b="1">
                <a:solidFill>
                  <a:srgbClr val="F7D63A"/>
                </a:solidFill>
                <a:latin typeface="Calibri" panose="020F0502020204030204"/>
              </a:rPr>
              <a:t>8.7% </a:t>
            </a:r>
          </a:p>
          <a:p>
            <a:pPr algn="ctr" defTabSz="1371600"/>
            <a:r>
              <a:rPr lang="en-GB" sz="2700">
                <a:solidFill>
                  <a:srgbClr val="F7D63A"/>
                </a:solidFill>
                <a:latin typeface="Calibri" panose="020F0502020204030204"/>
              </a:rPr>
              <a:t>of adults aged 16-59 used </a:t>
            </a:r>
            <a:r>
              <a:rPr lang="en-GB" sz="3600" b="1">
                <a:solidFill>
                  <a:srgbClr val="F7D63A"/>
                </a:solidFill>
                <a:latin typeface="Calibri" panose="020F0502020204030204"/>
              </a:rPr>
              <a:t>illicit drugs </a:t>
            </a:r>
            <a:r>
              <a:rPr lang="en-GB" sz="2700">
                <a:solidFill>
                  <a:srgbClr val="F7D63A"/>
                </a:solidFill>
                <a:latin typeface="Calibri" panose="020F0502020204030204"/>
              </a:rPr>
              <a:t>in the past year</a:t>
            </a:r>
          </a:p>
        </p:txBody>
      </p:sp>
      <p:sp>
        <p:nvSpPr>
          <p:cNvPr id="10" name="TextBox 9">
            <a:extLst>
              <a:ext uri="{FF2B5EF4-FFF2-40B4-BE49-F238E27FC236}">
                <a16:creationId xmlns:a16="http://schemas.microsoft.com/office/drawing/2014/main" id="{870F0DF4-6A75-06DD-9101-467488DB66B0}"/>
              </a:ext>
            </a:extLst>
          </p:cNvPr>
          <p:cNvSpPr txBox="1"/>
          <p:nvPr/>
        </p:nvSpPr>
        <p:spPr>
          <a:xfrm>
            <a:off x="6340528" y="4010327"/>
            <a:ext cx="5606945" cy="461665"/>
          </a:xfrm>
          <a:prstGeom prst="rect">
            <a:avLst/>
          </a:prstGeom>
          <a:noFill/>
        </p:spPr>
        <p:txBody>
          <a:bodyPr wrap="square" rtlCol="0">
            <a:spAutoFit/>
          </a:bodyPr>
          <a:lstStyle/>
          <a:p>
            <a:pPr defTabSz="1371600">
              <a:defRPr/>
            </a:pPr>
            <a:r>
              <a:rPr lang="en-GB" sz="2400" b="1" dirty="0">
                <a:solidFill>
                  <a:srgbClr val="19315D"/>
                </a:solidFill>
                <a:latin typeface="Arial" panose="020B0604020202020204" pitchFamily="34" charset="0"/>
                <a:cs typeface="Arial" panose="020B0604020202020204" pitchFamily="34" charset="0"/>
              </a:rPr>
              <a:t>Trends in drug use- 2024 to 2025 </a:t>
            </a:r>
          </a:p>
        </p:txBody>
      </p:sp>
      <p:pic>
        <p:nvPicPr>
          <p:cNvPr id="17" name="Graphic 16" descr="Downward trend graph with solid fill">
            <a:extLst>
              <a:ext uri="{FF2B5EF4-FFF2-40B4-BE49-F238E27FC236}">
                <a16:creationId xmlns:a16="http://schemas.microsoft.com/office/drawing/2014/main" id="{C8FD3672-C911-0CD3-54A9-4146F179FA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28167" y="1357540"/>
            <a:ext cx="2581592" cy="2581592"/>
          </a:xfrm>
          <a:prstGeom prst="rect">
            <a:avLst/>
          </a:prstGeom>
        </p:spPr>
      </p:pic>
      <p:sp>
        <p:nvSpPr>
          <p:cNvPr id="18" name="TextBox 17">
            <a:extLst>
              <a:ext uri="{FF2B5EF4-FFF2-40B4-BE49-F238E27FC236}">
                <a16:creationId xmlns:a16="http://schemas.microsoft.com/office/drawing/2014/main" id="{474B4BF3-ACD2-EA17-1332-2DFF0E2B5E8E}"/>
              </a:ext>
            </a:extLst>
          </p:cNvPr>
          <p:cNvSpPr txBox="1"/>
          <p:nvPr/>
        </p:nvSpPr>
        <p:spPr>
          <a:xfrm>
            <a:off x="5985387" y="1270214"/>
            <a:ext cx="3081069" cy="2677656"/>
          </a:xfrm>
          <a:prstGeom prst="rect">
            <a:avLst/>
          </a:prstGeom>
          <a:noFill/>
        </p:spPr>
        <p:txBody>
          <a:bodyPr wrap="square" rtlCol="0">
            <a:spAutoFit/>
          </a:bodyPr>
          <a:lstStyle/>
          <a:p>
            <a:pPr algn="ctr" defTabSz="1371600"/>
            <a:r>
              <a:rPr lang="en-GB" sz="4200" b="1">
                <a:solidFill>
                  <a:srgbClr val="B686DA"/>
                </a:solidFill>
                <a:latin typeface="Calibri" panose="020F0502020204030204"/>
              </a:rPr>
              <a:t>Decreasing trend in frequent drug use</a:t>
            </a:r>
          </a:p>
        </p:txBody>
      </p:sp>
      <p:sp>
        <p:nvSpPr>
          <p:cNvPr id="19" name="TextBox 18">
            <a:extLst>
              <a:ext uri="{FF2B5EF4-FFF2-40B4-BE49-F238E27FC236}">
                <a16:creationId xmlns:a16="http://schemas.microsoft.com/office/drawing/2014/main" id="{39796A8C-6E8E-FC0A-42DF-C887FA0BDFC6}"/>
              </a:ext>
            </a:extLst>
          </p:cNvPr>
          <p:cNvSpPr txBox="1"/>
          <p:nvPr/>
        </p:nvSpPr>
        <p:spPr>
          <a:xfrm>
            <a:off x="2020041" y="4397057"/>
            <a:ext cx="3529314" cy="2123658"/>
          </a:xfrm>
          <a:prstGeom prst="rect">
            <a:avLst/>
          </a:prstGeom>
          <a:noFill/>
        </p:spPr>
        <p:txBody>
          <a:bodyPr wrap="square" rtlCol="0">
            <a:spAutoFit/>
          </a:bodyPr>
          <a:lstStyle/>
          <a:p>
            <a:pPr algn="ctr" defTabSz="1371600"/>
            <a:r>
              <a:rPr lang="en-GB" sz="4200" b="1">
                <a:solidFill>
                  <a:srgbClr val="00B0F0"/>
                </a:solidFill>
                <a:latin typeface="Calibri" panose="020F0502020204030204"/>
              </a:rPr>
              <a:t>43.1% </a:t>
            </a:r>
            <a:r>
              <a:rPr lang="en-GB" sz="2700">
                <a:solidFill>
                  <a:srgbClr val="00B0F0"/>
                </a:solidFill>
                <a:latin typeface="Calibri" panose="020F0502020204030204"/>
              </a:rPr>
              <a:t>drugs obtained via a </a:t>
            </a:r>
            <a:r>
              <a:rPr lang="en-GB" sz="3000" b="1">
                <a:solidFill>
                  <a:srgbClr val="00B0F0"/>
                </a:solidFill>
                <a:latin typeface="Calibri" panose="020F0502020204030204"/>
              </a:rPr>
              <a:t>friend, neighbour or colleague</a:t>
            </a:r>
            <a:endParaRPr lang="en-GB" sz="2700" b="1">
              <a:solidFill>
                <a:srgbClr val="00B0F0"/>
              </a:solidFill>
              <a:latin typeface="Calibri" panose="020F0502020204030204"/>
            </a:endParaRPr>
          </a:p>
        </p:txBody>
      </p:sp>
      <p:pic>
        <p:nvPicPr>
          <p:cNvPr id="21" name="Graphic 20" descr="Group outline">
            <a:extLst>
              <a:ext uri="{FF2B5EF4-FFF2-40B4-BE49-F238E27FC236}">
                <a16:creationId xmlns:a16="http://schemas.microsoft.com/office/drawing/2014/main" id="{F0F1458C-CC6A-F1CC-9BAE-8441EA366E4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46030" y="4483076"/>
            <a:ext cx="1757964" cy="1757964"/>
          </a:xfrm>
          <a:prstGeom prst="rect">
            <a:avLst/>
          </a:prstGeom>
        </p:spPr>
      </p:pic>
      <p:sp>
        <p:nvSpPr>
          <p:cNvPr id="22" name="TextBox 21">
            <a:extLst>
              <a:ext uri="{FF2B5EF4-FFF2-40B4-BE49-F238E27FC236}">
                <a16:creationId xmlns:a16="http://schemas.microsoft.com/office/drawing/2014/main" id="{7BFE3990-A132-4C21-10EA-FE5712B8B927}"/>
              </a:ext>
            </a:extLst>
          </p:cNvPr>
          <p:cNvSpPr txBox="1"/>
          <p:nvPr/>
        </p:nvSpPr>
        <p:spPr>
          <a:xfrm>
            <a:off x="13011970" y="4425285"/>
            <a:ext cx="5299040" cy="2031325"/>
          </a:xfrm>
          <a:prstGeom prst="rect">
            <a:avLst/>
          </a:prstGeom>
          <a:noFill/>
        </p:spPr>
        <p:txBody>
          <a:bodyPr wrap="square" rtlCol="0">
            <a:spAutoFit/>
          </a:bodyPr>
          <a:lstStyle/>
          <a:p>
            <a:pPr algn="ctr" defTabSz="1371600"/>
            <a:r>
              <a:rPr lang="en-GB" sz="3000">
                <a:solidFill>
                  <a:srgbClr val="92D050"/>
                </a:solidFill>
                <a:latin typeface="Calibri" panose="020F0502020204030204"/>
              </a:rPr>
              <a:t>Drug use is </a:t>
            </a:r>
            <a:r>
              <a:rPr lang="en-GB" sz="4200" b="1">
                <a:solidFill>
                  <a:srgbClr val="92D050"/>
                </a:solidFill>
                <a:latin typeface="Calibri" panose="020F0502020204030204"/>
              </a:rPr>
              <a:t>higher</a:t>
            </a:r>
            <a:r>
              <a:rPr lang="en-GB" sz="3000">
                <a:solidFill>
                  <a:srgbClr val="92D050"/>
                </a:solidFill>
                <a:latin typeface="Calibri" panose="020F0502020204030204"/>
              </a:rPr>
              <a:t> amongst people that </a:t>
            </a:r>
            <a:r>
              <a:rPr lang="en-GB" sz="4200" b="1">
                <a:solidFill>
                  <a:srgbClr val="92D050"/>
                </a:solidFill>
                <a:latin typeface="Calibri" panose="020F0502020204030204"/>
              </a:rPr>
              <a:t>drink alcohol regularly</a:t>
            </a:r>
            <a:endParaRPr lang="en-GB" sz="3000">
              <a:solidFill>
                <a:srgbClr val="92D050"/>
              </a:solidFill>
              <a:latin typeface="Calibri" panose="020F0502020204030204"/>
            </a:endParaRPr>
          </a:p>
        </p:txBody>
      </p:sp>
      <p:pic>
        <p:nvPicPr>
          <p:cNvPr id="24" name="Graphic 23" descr="Wine outline">
            <a:extLst>
              <a:ext uri="{FF2B5EF4-FFF2-40B4-BE49-F238E27FC236}">
                <a16:creationId xmlns:a16="http://schemas.microsoft.com/office/drawing/2014/main" id="{6047B0EB-92BC-E97E-40BE-4AE8E96A3A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739253" y="4604116"/>
            <a:ext cx="1769537" cy="1769537"/>
          </a:xfrm>
          <a:prstGeom prst="rect">
            <a:avLst/>
          </a:prstGeom>
        </p:spPr>
      </p:pic>
      <p:sp>
        <p:nvSpPr>
          <p:cNvPr id="25" name="TextBox 24">
            <a:extLst>
              <a:ext uri="{FF2B5EF4-FFF2-40B4-BE49-F238E27FC236}">
                <a16:creationId xmlns:a16="http://schemas.microsoft.com/office/drawing/2014/main" id="{CD55420F-2CF5-D756-3492-2F938CCF05CC}"/>
              </a:ext>
            </a:extLst>
          </p:cNvPr>
          <p:cNvSpPr txBox="1"/>
          <p:nvPr/>
        </p:nvSpPr>
        <p:spPr>
          <a:xfrm>
            <a:off x="12428945" y="1286423"/>
            <a:ext cx="5581379" cy="2677656"/>
          </a:xfrm>
          <a:prstGeom prst="rect">
            <a:avLst/>
          </a:prstGeom>
          <a:noFill/>
        </p:spPr>
        <p:txBody>
          <a:bodyPr wrap="square" rtlCol="0">
            <a:spAutoFit/>
          </a:bodyPr>
          <a:lstStyle/>
          <a:p>
            <a:pPr algn="ctr" defTabSz="1371600"/>
            <a:r>
              <a:rPr lang="en-GB" sz="7200" b="1">
                <a:solidFill>
                  <a:srgbClr val="FAB4D7"/>
                </a:solidFill>
                <a:latin typeface="Calibri" panose="020F0502020204030204"/>
              </a:rPr>
              <a:t>3.3% </a:t>
            </a:r>
          </a:p>
          <a:p>
            <a:pPr algn="ctr" defTabSz="1371600"/>
            <a:r>
              <a:rPr lang="en-GB" sz="3000">
                <a:solidFill>
                  <a:srgbClr val="FAB4D7"/>
                </a:solidFill>
                <a:latin typeface="Calibri" panose="020F0502020204030204"/>
              </a:rPr>
              <a:t>of adults aged 16-59 used  </a:t>
            </a:r>
            <a:r>
              <a:rPr lang="en-GB" sz="4800" b="1">
                <a:solidFill>
                  <a:srgbClr val="FAB4D7"/>
                </a:solidFill>
                <a:latin typeface="Calibri" panose="020F0502020204030204"/>
              </a:rPr>
              <a:t>class A</a:t>
            </a:r>
            <a:r>
              <a:rPr lang="en-GB" sz="3000">
                <a:solidFill>
                  <a:srgbClr val="FAB4D7"/>
                </a:solidFill>
                <a:latin typeface="Calibri" panose="020F0502020204030204"/>
              </a:rPr>
              <a:t> drugs in the past year</a:t>
            </a:r>
          </a:p>
        </p:txBody>
      </p:sp>
      <p:sp>
        <p:nvSpPr>
          <p:cNvPr id="27" name="Arrow: Down 26">
            <a:extLst>
              <a:ext uri="{FF2B5EF4-FFF2-40B4-BE49-F238E27FC236}">
                <a16:creationId xmlns:a16="http://schemas.microsoft.com/office/drawing/2014/main" id="{252C3FC3-79C4-A83C-1001-ACA5BD89C183}"/>
              </a:ext>
            </a:extLst>
          </p:cNvPr>
          <p:cNvSpPr/>
          <p:nvPr/>
        </p:nvSpPr>
        <p:spPr>
          <a:xfrm>
            <a:off x="6006470" y="5044478"/>
            <a:ext cx="1081200" cy="1387194"/>
          </a:xfrm>
          <a:prstGeom prst="downArrow">
            <a:avLst/>
          </a:prstGeom>
          <a:solidFill>
            <a:srgbClr val="F7D6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srgbClr val="F7D63A"/>
              </a:solidFill>
              <a:latin typeface="Calibri" panose="020F0502020204030204"/>
            </a:endParaRPr>
          </a:p>
        </p:txBody>
      </p:sp>
      <p:sp>
        <p:nvSpPr>
          <p:cNvPr id="34" name="TextBox 33">
            <a:extLst>
              <a:ext uri="{FF2B5EF4-FFF2-40B4-BE49-F238E27FC236}">
                <a16:creationId xmlns:a16="http://schemas.microsoft.com/office/drawing/2014/main" id="{78663F67-6CB1-9F6A-7E97-D262F5E49382}"/>
              </a:ext>
            </a:extLst>
          </p:cNvPr>
          <p:cNvSpPr txBox="1"/>
          <p:nvPr/>
        </p:nvSpPr>
        <p:spPr>
          <a:xfrm>
            <a:off x="7326291" y="4405994"/>
            <a:ext cx="4669851" cy="2908489"/>
          </a:xfrm>
          <a:prstGeom prst="rect">
            <a:avLst/>
          </a:prstGeom>
          <a:noFill/>
        </p:spPr>
        <p:txBody>
          <a:bodyPr wrap="square" rtlCol="0">
            <a:spAutoFit/>
          </a:bodyPr>
          <a:lstStyle/>
          <a:p>
            <a:pPr marL="514350" indent="-514350" defTabSz="1371600">
              <a:buFont typeface="Arial" panose="020B0604020202020204" pitchFamily="34" charset="0"/>
              <a:buChar char="•"/>
            </a:pPr>
            <a:r>
              <a:rPr lang="en-GB" sz="3600" b="1">
                <a:solidFill>
                  <a:srgbClr val="F7D63A"/>
                </a:solidFill>
                <a:latin typeface="Calibri" panose="020F0502020204030204"/>
              </a:rPr>
              <a:t>Nitrous oxide</a:t>
            </a:r>
          </a:p>
          <a:p>
            <a:pPr marL="514350" indent="-514350" defTabSz="1371600">
              <a:buFont typeface="Arial" panose="020B0604020202020204" pitchFamily="34" charset="0"/>
              <a:buChar char="•"/>
            </a:pPr>
            <a:r>
              <a:rPr lang="en-GB" sz="3600" b="1">
                <a:solidFill>
                  <a:srgbClr val="F7D63A"/>
                </a:solidFill>
                <a:latin typeface="Calibri" panose="020F0502020204030204"/>
              </a:rPr>
              <a:t>New psychoactive substances</a:t>
            </a:r>
          </a:p>
          <a:p>
            <a:pPr defTabSz="1371600"/>
            <a:r>
              <a:rPr lang="en-GB" sz="2400" b="1">
                <a:solidFill>
                  <a:srgbClr val="F7D63A"/>
                </a:solidFill>
                <a:latin typeface="Calibri" panose="020F0502020204030204"/>
              </a:rPr>
              <a:t>(all other substances used were similar to 2024)</a:t>
            </a:r>
          </a:p>
          <a:p>
            <a:pPr defTabSz="1371600"/>
            <a:endParaRPr lang="en-GB" sz="2700">
              <a:solidFill>
                <a:prstClr val="black"/>
              </a:solidFill>
              <a:latin typeface="Calibri" panose="020F0502020204030204"/>
            </a:endParaRPr>
          </a:p>
        </p:txBody>
      </p:sp>
      <p:sp>
        <p:nvSpPr>
          <p:cNvPr id="5" name="TextBox 4">
            <a:extLst>
              <a:ext uri="{FF2B5EF4-FFF2-40B4-BE49-F238E27FC236}">
                <a16:creationId xmlns:a16="http://schemas.microsoft.com/office/drawing/2014/main" id="{74F834C9-FCEC-21E4-DAB4-B29B28312343}"/>
              </a:ext>
            </a:extLst>
          </p:cNvPr>
          <p:cNvSpPr txBox="1"/>
          <p:nvPr/>
        </p:nvSpPr>
        <p:spPr>
          <a:xfrm>
            <a:off x="13475234" y="7089251"/>
            <a:ext cx="4372508" cy="461665"/>
          </a:xfrm>
          <a:prstGeom prst="rect">
            <a:avLst/>
          </a:prstGeom>
          <a:noFill/>
        </p:spPr>
        <p:txBody>
          <a:bodyPr wrap="square" rtlCol="0">
            <a:spAutoFit/>
          </a:bodyPr>
          <a:lstStyle/>
          <a:p>
            <a:pPr defTabSz="1371600">
              <a:defRPr/>
            </a:pPr>
            <a:r>
              <a:rPr lang="en-GB" sz="2400" b="1" dirty="0">
                <a:solidFill>
                  <a:srgbClr val="19315D"/>
                </a:solidFill>
                <a:latin typeface="Arial" panose="020B0604020202020204" pitchFamily="34" charset="0"/>
                <a:cs typeface="Arial" panose="020B0604020202020204" pitchFamily="34" charset="0"/>
              </a:rPr>
              <a:t>Mental well-being</a:t>
            </a:r>
          </a:p>
        </p:txBody>
      </p:sp>
      <p:sp>
        <p:nvSpPr>
          <p:cNvPr id="9" name="TextBox 8">
            <a:extLst>
              <a:ext uri="{FF2B5EF4-FFF2-40B4-BE49-F238E27FC236}">
                <a16:creationId xmlns:a16="http://schemas.microsoft.com/office/drawing/2014/main" id="{61409DB6-EFF6-C387-047F-5B1FEC77DB15}"/>
              </a:ext>
            </a:extLst>
          </p:cNvPr>
          <p:cNvSpPr txBox="1"/>
          <p:nvPr/>
        </p:nvSpPr>
        <p:spPr>
          <a:xfrm>
            <a:off x="7493708" y="7110011"/>
            <a:ext cx="4372508" cy="461665"/>
          </a:xfrm>
          <a:prstGeom prst="rect">
            <a:avLst/>
          </a:prstGeom>
          <a:noFill/>
        </p:spPr>
        <p:txBody>
          <a:bodyPr wrap="square" rtlCol="0">
            <a:spAutoFit/>
          </a:bodyPr>
          <a:lstStyle/>
          <a:p>
            <a:pPr defTabSz="1371600">
              <a:defRPr/>
            </a:pPr>
            <a:r>
              <a:rPr lang="en-GB" sz="2400" b="1" dirty="0">
                <a:solidFill>
                  <a:srgbClr val="19315D"/>
                </a:solidFill>
                <a:latin typeface="Arial" panose="020B0604020202020204" pitchFamily="34" charset="0"/>
                <a:cs typeface="Arial" panose="020B0604020202020204" pitchFamily="34" charset="0"/>
              </a:rPr>
              <a:t>Sexual Orientation</a:t>
            </a:r>
          </a:p>
        </p:txBody>
      </p:sp>
      <p:sp>
        <p:nvSpPr>
          <p:cNvPr id="11" name="TextBox 10">
            <a:extLst>
              <a:ext uri="{FF2B5EF4-FFF2-40B4-BE49-F238E27FC236}">
                <a16:creationId xmlns:a16="http://schemas.microsoft.com/office/drawing/2014/main" id="{E29905BD-CBBE-128C-6018-96D0D9642DBF}"/>
              </a:ext>
            </a:extLst>
          </p:cNvPr>
          <p:cNvSpPr txBox="1"/>
          <p:nvPr/>
        </p:nvSpPr>
        <p:spPr>
          <a:xfrm>
            <a:off x="6452003" y="7586727"/>
            <a:ext cx="5155005" cy="1938992"/>
          </a:xfrm>
          <a:prstGeom prst="rect">
            <a:avLst/>
          </a:prstGeom>
          <a:noFill/>
        </p:spPr>
        <p:txBody>
          <a:bodyPr wrap="square" rtlCol="0">
            <a:spAutoFit/>
          </a:bodyPr>
          <a:lstStyle/>
          <a:p>
            <a:pPr algn="ctr" defTabSz="1371600"/>
            <a:r>
              <a:rPr lang="en-GB" sz="3000" b="1">
                <a:solidFill>
                  <a:srgbClr val="FAB4D7"/>
                </a:solidFill>
                <a:latin typeface="Calibri" panose="020F0502020204030204"/>
              </a:rPr>
              <a:t>LGB+ people </a:t>
            </a:r>
            <a:r>
              <a:rPr lang="en-GB" sz="3000">
                <a:solidFill>
                  <a:srgbClr val="FAB4D7"/>
                </a:solidFill>
                <a:latin typeface="Calibri" panose="020F0502020204030204"/>
              </a:rPr>
              <a:t>are </a:t>
            </a:r>
            <a:r>
              <a:rPr lang="en-GB" sz="3000" b="1">
                <a:solidFill>
                  <a:srgbClr val="FAB4D7"/>
                </a:solidFill>
                <a:latin typeface="Calibri" panose="020F0502020204030204"/>
              </a:rPr>
              <a:t>over twice as likely</a:t>
            </a:r>
            <a:r>
              <a:rPr lang="en-GB" sz="3000">
                <a:solidFill>
                  <a:srgbClr val="FAB4D7"/>
                </a:solidFill>
                <a:latin typeface="Calibri" panose="020F0502020204030204"/>
              </a:rPr>
              <a:t> to have taken drugs in the past year compared with </a:t>
            </a:r>
            <a:r>
              <a:rPr lang="en-GB" sz="3000" b="1">
                <a:solidFill>
                  <a:srgbClr val="FAB4D7"/>
                </a:solidFill>
                <a:latin typeface="Calibri" panose="020F0502020204030204"/>
              </a:rPr>
              <a:t>straight people</a:t>
            </a:r>
          </a:p>
        </p:txBody>
      </p:sp>
      <p:sp>
        <p:nvSpPr>
          <p:cNvPr id="2" name="TextBox 1">
            <a:extLst>
              <a:ext uri="{FF2B5EF4-FFF2-40B4-BE49-F238E27FC236}">
                <a16:creationId xmlns:a16="http://schemas.microsoft.com/office/drawing/2014/main" id="{C462BE82-9191-C8B2-9D4E-F10AA90108CC}"/>
              </a:ext>
            </a:extLst>
          </p:cNvPr>
          <p:cNvSpPr txBox="1"/>
          <p:nvPr/>
        </p:nvSpPr>
        <p:spPr>
          <a:xfrm>
            <a:off x="12811304" y="7480085"/>
            <a:ext cx="4816659" cy="1938992"/>
          </a:xfrm>
          <a:prstGeom prst="rect">
            <a:avLst/>
          </a:prstGeom>
          <a:noFill/>
        </p:spPr>
        <p:txBody>
          <a:bodyPr wrap="square" rtlCol="0">
            <a:spAutoFit/>
          </a:bodyPr>
          <a:lstStyle/>
          <a:p>
            <a:pPr algn="ctr" defTabSz="1371600"/>
            <a:r>
              <a:rPr lang="en-GB" sz="3000">
                <a:solidFill>
                  <a:srgbClr val="00B0F0"/>
                </a:solidFill>
                <a:latin typeface="Calibri" panose="020F0502020204030204"/>
              </a:rPr>
              <a:t>People with </a:t>
            </a:r>
            <a:r>
              <a:rPr lang="en-GB" sz="3000" b="1">
                <a:solidFill>
                  <a:srgbClr val="00B0F0"/>
                </a:solidFill>
                <a:latin typeface="Calibri" panose="020F0502020204030204"/>
              </a:rPr>
              <a:t>low happiness* </a:t>
            </a:r>
            <a:r>
              <a:rPr lang="en-GB" sz="3000">
                <a:solidFill>
                  <a:srgbClr val="00B0F0"/>
                </a:solidFill>
                <a:latin typeface="Calibri" panose="020F0502020204030204"/>
              </a:rPr>
              <a:t>are around </a:t>
            </a:r>
            <a:r>
              <a:rPr lang="en-GB" sz="3000" b="1">
                <a:solidFill>
                  <a:srgbClr val="00B0F0"/>
                </a:solidFill>
                <a:latin typeface="Calibri" panose="020F0502020204030204"/>
              </a:rPr>
              <a:t>2.5x more likely </a:t>
            </a:r>
            <a:r>
              <a:rPr lang="en-GB" sz="3000">
                <a:solidFill>
                  <a:srgbClr val="00B0F0"/>
                </a:solidFill>
                <a:latin typeface="Calibri" panose="020F0502020204030204"/>
              </a:rPr>
              <a:t>to have taken drugs in the past year</a:t>
            </a:r>
          </a:p>
        </p:txBody>
      </p:sp>
      <p:grpSp>
        <p:nvGrpSpPr>
          <p:cNvPr id="16" name="Group 15">
            <a:extLst>
              <a:ext uri="{FF2B5EF4-FFF2-40B4-BE49-F238E27FC236}">
                <a16:creationId xmlns:a16="http://schemas.microsoft.com/office/drawing/2014/main" id="{E118E389-F1F1-423C-8763-33A3F43C8880}"/>
              </a:ext>
            </a:extLst>
          </p:cNvPr>
          <p:cNvGrpSpPr/>
          <p:nvPr/>
        </p:nvGrpSpPr>
        <p:grpSpPr>
          <a:xfrm>
            <a:off x="327830" y="7071069"/>
            <a:ext cx="5165787" cy="2434557"/>
            <a:chOff x="4189939" y="4633052"/>
            <a:chExt cx="3443858" cy="1623038"/>
          </a:xfrm>
        </p:grpSpPr>
        <p:sp>
          <p:nvSpPr>
            <p:cNvPr id="20" name="TextBox 19">
              <a:extLst>
                <a:ext uri="{FF2B5EF4-FFF2-40B4-BE49-F238E27FC236}">
                  <a16:creationId xmlns:a16="http://schemas.microsoft.com/office/drawing/2014/main" id="{1491B3CD-4EC1-FCA3-8591-443621B38651}"/>
                </a:ext>
              </a:extLst>
            </p:cNvPr>
            <p:cNvSpPr txBox="1"/>
            <p:nvPr/>
          </p:nvSpPr>
          <p:spPr>
            <a:xfrm>
              <a:off x="4508855" y="4633052"/>
              <a:ext cx="2915005" cy="307777"/>
            </a:xfrm>
            <a:prstGeom prst="rect">
              <a:avLst/>
            </a:prstGeom>
            <a:noFill/>
          </p:spPr>
          <p:txBody>
            <a:bodyPr wrap="square" rtlCol="0">
              <a:spAutoFit/>
            </a:bodyPr>
            <a:lstStyle/>
            <a:p>
              <a:pPr algn="ctr" defTabSz="1371600">
                <a:defRPr/>
              </a:pPr>
              <a:r>
                <a:rPr lang="en-GB" sz="2400" b="1" dirty="0">
                  <a:solidFill>
                    <a:srgbClr val="19315D"/>
                  </a:solidFill>
                  <a:latin typeface="Arial" panose="020B0604020202020204" pitchFamily="34" charset="0"/>
                  <a:cs typeface="Arial" panose="020B0604020202020204" pitchFamily="34" charset="0"/>
                </a:rPr>
                <a:t>Age</a:t>
              </a:r>
            </a:p>
          </p:txBody>
        </p:sp>
        <p:sp>
          <p:nvSpPr>
            <p:cNvPr id="23" name="TextBox 22">
              <a:extLst>
                <a:ext uri="{FF2B5EF4-FFF2-40B4-BE49-F238E27FC236}">
                  <a16:creationId xmlns:a16="http://schemas.microsoft.com/office/drawing/2014/main" id="{C70C7B06-73F6-2EB8-413B-DE00228A1E21}"/>
                </a:ext>
              </a:extLst>
            </p:cNvPr>
            <p:cNvSpPr txBox="1"/>
            <p:nvPr/>
          </p:nvSpPr>
          <p:spPr>
            <a:xfrm>
              <a:off x="4189939" y="4963429"/>
              <a:ext cx="3443858" cy="1292661"/>
            </a:xfrm>
            <a:prstGeom prst="rect">
              <a:avLst/>
            </a:prstGeom>
            <a:noFill/>
          </p:spPr>
          <p:txBody>
            <a:bodyPr wrap="square" rtlCol="0">
              <a:spAutoFit/>
            </a:bodyPr>
            <a:lstStyle/>
            <a:p>
              <a:pPr algn="ctr" defTabSz="1371600"/>
              <a:r>
                <a:rPr lang="en-GB" sz="3000" b="1">
                  <a:solidFill>
                    <a:srgbClr val="B686DA"/>
                  </a:solidFill>
                  <a:latin typeface="Calibri" panose="020F0502020204030204"/>
                </a:rPr>
                <a:t>Young people (aged 16-24) </a:t>
              </a:r>
              <a:r>
                <a:rPr lang="en-GB" sz="3000">
                  <a:solidFill>
                    <a:srgbClr val="B686DA"/>
                  </a:solidFill>
                  <a:latin typeface="Calibri" panose="020F0502020204030204"/>
                </a:rPr>
                <a:t>are </a:t>
              </a:r>
              <a:r>
                <a:rPr lang="en-GB" sz="3000" b="1">
                  <a:solidFill>
                    <a:srgbClr val="B686DA"/>
                  </a:solidFill>
                  <a:latin typeface="Calibri" panose="020F0502020204030204"/>
                </a:rPr>
                <a:t>more likely </a:t>
              </a:r>
              <a:r>
                <a:rPr lang="en-GB" sz="3000">
                  <a:solidFill>
                    <a:srgbClr val="B686DA"/>
                  </a:solidFill>
                  <a:latin typeface="Calibri" panose="020F0502020204030204"/>
                </a:rPr>
                <a:t>to have taken drugs in the past year compared to </a:t>
              </a:r>
              <a:r>
                <a:rPr lang="en-GB" sz="3000" b="1">
                  <a:solidFill>
                    <a:srgbClr val="B686DA"/>
                  </a:solidFill>
                  <a:latin typeface="Calibri" panose="020F0502020204030204"/>
                </a:rPr>
                <a:t>people aged 25-69 </a:t>
              </a:r>
            </a:p>
          </p:txBody>
        </p:sp>
      </p:grpSp>
      <p:sp>
        <p:nvSpPr>
          <p:cNvPr id="37" name="TextBox 36">
            <a:extLst>
              <a:ext uri="{FF2B5EF4-FFF2-40B4-BE49-F238E27FC236}">
                <a16:creationId xmlns:a16="http://schemas.microsoft.com/office/drawing/2014/main" id="{63149237-6E0C-0402-85FA-A2847508BE6A}"/>
              </a:ext>
            </a:extLst>
          </p:cNvPr>
          <p:cNvSpPr txBox="1"/>
          <p:nvPr/>
        </p:nvSpPr>
        <p:spPr>
          <a:xfrm>
            <a:off x="12811304" y="9320960"/>
            <a:ext cx="4816659" cy="415498"/>
          </a:xfrm>
          <a:prstGeom prst="rect">
            <a:avLst/>
          </a:prstGeom>
          <a:noFill/>
        </p:spPr>
        <p:txBody>
          <a:bodyPr wrap="square" rtlCol="0">
            <a:spAutoFit/>
          </a:bodyPr>
          <a:lstStyle/>
          <a:p>
            <a:pPr algn="ctr" defTabSz="1371600"/>
            <a:r>
              <a:rPr lang="en-GB" sz="2100">
                <a:solidFill>
                  <a:srgbClr val="00B0F0"/>
                </a:solidFill>
                <a:latin typeface="Calibri" panose="020F0502020204030204"/>
              </a:rPr>
              <a:t>*self-reported score</a:t>
            </a:r>
          </a:p>
        </p:txBody>
      </p:sp>
    </p:spTree>
    <p:extLst>
      <p:ext uri="{BB962C8B-B14F-4D97-AF65-F5344CB8AC3E}">
        <p14:creationId xmlns:p14="http://schemas.microsoft.com/office/powerpoint/2010/main" val="2804186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6862FF-66D7-0FD6-01DA-C9C744453108}"/>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44A122E3-4517-4C55-5D83-86DC45EA67FA}"/>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D09EB1D0-CE65-135A-0248-7457BB13BD39}"/>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19</a:t>
            </a:r>
          </a:p>
        </p:txBody>
      </p:sp>
      <p:grpSp>
        <p:nvGrpSpPr>
          <p:cNvPr id="19" name="Group 8">
            <a:extLst>
              <a:ext uri="{FF2B5EF4-FFF2-40B4-BE49-F238E27FC236}">
                <a16:creationId xmlns:a16="http://schemas.microsoft.com/office/drawing/2014/main" id="{D8B578F5-476A-D94A-8DEE-60919BAA32D3}"/>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387DB612-C67C-7612-2267-C84AB7835095}"/>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AD292443-3945-50BF-DF64-2E73B0C25448}"/>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66F3AFCA-68B9-6E31-BADB-1810E378FCD5}"/>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8B806F00-4BDA-E341-3C39-792ACF40DED2}"/>
              </a:ext>
            </a:extLst>
          </p:cNvPr>
          <p:cNvSpPr txBox="1"/>
          <p:nvPr/>
        </p:nvSpPr>
        <p:spPr>
          <a:xfrm>
            <a:off x="971232" y="2826006"/>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1 – Breaking drug supply chains</a:t>
            </a:r>
          </a:p>
        </p:txBody>
      </p:sp>
      <p:sp>
        <p:nvSpPr>
          <p:cNvPr id="7" name="TextBox 6">
            <a:extLst>
              <a:ext uri="{FF2B5EF4-FFF2-40B4-BE49-F238E27FC236}">
                <a16:creationId xmlns:a16="http://schemas.microsoft.com/office/drawing/2014/main" id="{B2CB508D-CA7E-8236-907F-B88F24662320}"/>
              </a:ext>
            </a:extLst>
          </p:cNvPr>
          <p:cNvSpPr txBox="1"/>
          <p:nvPr/>
        </p:nvSpPr>
        <p:spPr>
          <a:xfrm>
            <a:off x="821476" y="4282072"/>
            <a:ext cx="7257999" cy="3693319"/>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b="1" dirty="0">
                <a:solidFill>
                  <a:srgbClr val="19315D"/>
                </a:solidFill>
                <a:latin typeface="Poppins"/>
                <a:ea typeface="Poppins"/>
                <a:cs typeface="Poppins"/>
                <a:sym typeface="Poppins"/>
              </a:rPr>
              <a:t>Key Points</a:t>
            </a:r>
          </a:p>
          <a:p>
            <a:pPr algn="just"/>
            <a:endParaRPr lang="en-GB" b="1" dirty="0">
              <a:solidFill>
                <a:srgbClr val="19315D"/>
              </a:solidFill>
              <a:latin typeface="Poppins"/>
              <a:ea typeface="Poppins"/>
              <a:cs typeface="Poppins"/>
              <a:sym typeface="Poppins"/>
            </a:endParaRP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Between 1st October 2024 to 30th September 2025, Gloucestershire Constabulary recorded a total 45,550 crimes. 2.7% (1,237) of these were specifically drug related, being either suspicion of possession of controlled drugs or possession with intent to supply.  The majority (65.6%) were for possession of Class B drugs (primarily cannabis), followed by possession of Class A substances such as cocaine and heroin, which featured in 29.6% of drug possession arrests.</a:t>
            </a:r>
          </a:p>
          <a:p>
            <a:pPr algn="just"/>
            <a:endParaRPr lang="en-GB" dirty="0">
              <a:solidFill>
                <a:srgbClr val="19315D"/>
              </a:solidFill>
              <a:latin typeface="Poppins"/>
              <a:ea typeface="Poppins"/>
              <a:cs typeface="Poppins"/>
              <a:sym typeface="Poppins"/>
            </a:endParaRPr>
          </a:p>
        </p:txBody>
      </p:sp>
      <p:sp>
        <p:nvSpPr>
          <p:cNvPr id="6" name="TextBox 5">
            <a:extLst>
              <a:ext uri="{FF2B5EF4-FFF2-40B4-BE49-F238E27FC236}">
                <a16:creationId xmlns:a16="http://schemas.microsoft.com/office/drawing/2014/main" id="{FF8C461D-7E59-02BB-42B7-52965898A280}"/>
              </a:ext>
            </a:extLst>
          </p:cNvPr>
          <p:cNvSpPr txBox="1"/>
          <p:nvPr/>
        </p:nvSpPr>
        <p:spPr>
          <a:xfrm>
            <a:off x="9156914" y="675822"/>
            <a:ext cx="8189298" cy="8125301"/>
          </a:xfrm>
          <a:prstGeom prst="rect">
            <a:avLst/>
          </a:prstGeom>
          <a:noFill/>
        </p:spPr>
        <p:txBody>
          <a:bodyPr wrap="square">
            <a:spAutoFit/>
          </a:bodyPr>
          <a:lstStyle/>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Nearly two thirds (63.4%) of Class A drug possession offences were in Gloucester (43.9%) and Cheltenham (19.5%) which is a very similar to the pattern seen within treatment drug treatment demand.  A similar picture is seen for Class B offences with arrests concentrated in Gloucester (40.1%) and Cheltenham (20.6%).  The Forest of Dean and Cotswold areas both see the lowest level of arrests for Class A and B offences; with Forest of Dean having the lowest proportion of Class A offences (4.9%) and Cotswold having the lowest proportion of Class B offences (7.2%).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Most arrests result in no charges being brought, just 14.1% were charged with an offence, with out of court resolutions (Community Resolutions or Conditional Cautions) being the preferred remedy for possession of Class B and C drugs.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Criminal Justice agencies are a key referral route into drug and alcohol treatment.  In many cases the people identified within the cells are already known to the adult treatment service.  For instance, between January and the end of March 344 people were screened, 25% were open to Via at the time of arrest, and a further 10% were previously known to treatment.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Since the beginning of the new adult drug and alcohol treatment and recovery contract in April 2024 Alcohol Arrest Referral and Drug Arrest Referral pathways and schemes have been redeveloped.  These schemes identify those people who have been arrested for offences specifically linked to their use of drugs (e.g. burglary) or alcohol (e.g. drink driving); these individuals are referred by custody officers with bail conditions attached to compliance.  The schemes restarted in the final three months of 2024-25, resulting in an additional 32 people being referred into treatment. </a:t>
            </a:r>
          </a:p>
          <a:p>
            <a:pPr algn="just"/>
            <a:endParaRPr lang="en-GB" dirty="0">
              <a:solidFill>
                <a:srgbClr val="19315D"/>
              </a:solidFill>
              <a:latin typeface="Poppins"/>
              <a:ea typeface="Poppins"/>
              <a:cs typeface="Poppins"/>
              <a:sym typeface="Poppins"/>
            </a:endParaRPr>
          </a:p>
        </p:txBody>
      </p:sp>
      <p:sp>
        <p:nvSpPr>
          <p:cNvPr id="4" name="TextBox 12">
            <a:extLst>
              <a:ext uri="{FF2B5EF4-FFF2-40B4-BE49-F238E27FC236}">
                <a16:creationId xmlns:a16="http://schemas.microsoft.com/office/drawing/2014/main" id="{96A0FAA9-0255-3C3F-2D66-0039AD158440}"/>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DF0AD718-D95C-1C4E-8A8E-48F8DD7FC8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290061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42B2C8-A962-8E4A-7BB1-4024674D5EA9}"/>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8726C11C-529F-95C5-1045-459B8B77D475}"/>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04D39023-335E-D750-1C1D-DF5D6647F60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20</a:t>
            </a:r>
          </a:p>
        </p:txBody>
      </p:sp>
      <p:grpSp>
        <p:nvGrpSpPr>
          <p:cNvPr id="19" name="Group 8">
            <a:extLst>
              <a:ext uri="{FF2B5EF4-FFF2-40B4-BE49-F238E27FC236}">
                <a16:creationId xmlns:a16="http://schemas.microsoft.com/office/drawing/2014/main" id="{42B52E37-75D5-5F1D-E671-D509475DCC2A}"/>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1E183ABF-39A8-2F9B-1245-D51D4D4D209A}"/>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10FE7C32-5340-8240-3847-20837BAE5EC0}"/>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78DD168F-B6A6-F339-0DDD-23D0F2CB96FA}"/>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8EA84C20-D6B5-3D34-E2C1-F0DCBE9D1824}"/>
              </a:ext>
            </a:extLst>
          </p:cNvPr>
          <p:cNvSpPr txBox="1"/>
          <p:nvPr/>
        </p:nvSpPr>
        <p:spPr>
          <a:xfrm>
            <a:off x="971232" y="2826006"/>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1 – Breaking drug supply chains</a:t>
            </a:r>
          </a:p>
        </p:txBody>
      </p:sp>
      <p:sp>
        <p:nvSpPr>
          <p:cNvPr id="7" name="TextBox 6">
            <a:extLst>
              <a:ext uri="{FF2B5EF4-FFF2-40B4-BE49-F238E27FC236}">
                <a16:creationId xmlns:a16="http://schemas.microsoft.com/office/drawing/2014/main" id="{4E9D0225-611E-2636-57C2-F3F8E3C91B35}"/>
              </a:ext>
            </a:extLst>
          </p:cNvPr>
          <p:cNvSpPr txBox="1"/>
          <p:nvPr/>
        </p:nvSpPr>
        <p:spPr>
          <a:xfrm>
            <a:off x="821478" y="4474990"/>
            <a:ext cx="8322522" cy="2308324"/>
          </a:xfrm>
          <a:prstGeom prst="rect">
            <a:avLst/>
          </a:prstGeom>
          <a:noFill/>
        </p:spPr>
        <p:txBody>
          <a:bodyPr wrap="square">
            <a:spAutoFit/>
          </a:bodyPr>
          <a:lstStyle/>
          <a:p>
            <a:pPr algn="just"/>
            <a:r>
              <a:rPr lang="en-GB" b="1" dirty="0">
                <a:solidFill>
                  <a:srgbClr val="19315D"/>
                </a:solidFill>
                <a:latin typeface="Poppins"/>
                <a:ea typeface="Poppins"/>
                <a:cs typeface="Poppins"/>
                <a:sym typeface="Poppins"/>
              </a:rPr>
              <a:t>Key Points cont.</a:t>
            </a:r>
          </a:p>
          <a:p>
            <a:pPr algn="just"/>
            <a:endParaRPr lang="en-GB" b="1" dirty="0">
              <a:solidFill>
                <a:srgbClr val="19315D"/>
              </a:solidFill>
              <a:latin typeface="Poppins"/>
              <a:ea typeface="Poppins"/>
              <a:cs typeface="Poppins"/>
              <a:sym typeface="Poppins"/>
            </a:endParaRP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During 2024-2025, 288 people came through the Out of Court Disposals Scheme (for lower-level offenders and where drugs are considered to be an aggravating factor) and 44 people were referred through a Community Rehabilitation Order (mandated by court and supervised by the Probation Service). </a:t>
            </a:r>
          </a:p>
          <a:p>
            <a:pPr algn="just"/>
            <a:endParaRPr lang="en-GB" dirty="0">
              <a:solidFill>
                <a:srgbClr val="19315D"/>
              </a:solidFill>
              <a:latin typeface="Poppins"/>
              <a:ea typeface="Poppins"/>
              <a:cs typeface="Poppins"/>
              <a:sym typeface="Poppins"/>
            </a:endParaRPr>
          </a:p>
        </p:txBody>
      </p:sp>
      <p:sp>
        <p:nvSpPr>
          <p:cNvPr id="6" name="TextBox 5">
            <a:extLst>
              <a:ext uri="{FF2B5EF4-FFF2-40B4-BE49-F238E27FC236}">
                <a16:creationId xmlns:a16="http://schemas.microsoft.com/office/drawing/2014/main" id="{4402261B-374D-1FF1-C178-DA66CCBAFDB1}"/>
              </a:ext>
            </a:extLst>
          </p:cNvPr>
          <p:cNvSpPr txBox="1"/>
          <p:nvPr/>
        </p:nvSpPr>
        <p:spPr>
          <a:xfrm>
            <a:off x="735060" y="6738440"/>
            <a:ext cx="8694532" cy="1754326"/>
          </a:xfrm>
          <a:prstGeom prst="rect">
            <a:avLst/>
          </a:prstGeom>
          <a:noFill/>
        </p:spPr>
        <p:txBody>
          <a:bodyPr wrap="square">
            <a:spAutoFit/>
          </a:bodyPr>
          <a:lstStyle/>
          <a:p>
            <a:pPr marL="285750" indent="-285750" algn="just">
              <a:buFont typeface="Arial" panose="020B0604020202020204" pitchFamily="34" charset="0"/>
              <a:buChar char="•"/>
            </a:pPr>
            <a:r>
              <a:rPr lang="en-GB">
                <a:solidFill>
                  <a:srgbClr val="19315D"/>
                </a:solidFill>
                <a:latin typeface="Poppins"/>
                <a:ea typeface="Poppins"/>
                <a:cs typeface="Poppins"/>
                <a:sym typeface="Poppins"/>
              </a:rPr>
              <a:t>For those individuals who receive a custodial sentence, upon release from prison there are referral routes back into community treatment - this is referred to continuity of care from prison.  Gloucestershire’s continuity of care (the percentage of prison leavers with ongoing substance misuse treatment needs who commence community treatment within three weeks of leaving prison) has improved. </a:t>
            </a:r>
          </a:p>
        </p:txBody>
      </p:sp>
      <p:pic>
        <p:nvPicPr>
          <p:cNvPr id="4" name="Picture 3" descr="A screenshot of a spreadsheet&#10;&#10;AI-generated content may be incorrect.">
            <a:extLst>
              <a:ext uri="{FF2B5EF4-FFF2-40B4-BE49-F238E27FC236}">
                <a16:creationId xmlns:a16="http://schemas.microsoft.com/office/drawing/2014/main" id="{21D0858B-2FF8-423B-970F-F6C42C3118EF}"/>
              </a:ext>
            </a:extLst>
          </p:cNvPr>
          <p:cNvPicPr>
            <a:picLocks noChangeAspect="1"/>
          </p:cNvPicPr>
          <p:nvPr/>
        </p:nvPicPr>
        <p:blipFill rotWithShape="1">
          <a:blip r:embed="rId2">
            <a:extLst>
              <a:ext uri="{28A0092B-C50C-407E-A947-70E740481C1C}">
                <a14:useLocalDpi xmlns:a14="http://schemas.microsoft.com/office/drawing/2010/main" val="0"/>
              </a:ext>
            </a:extLst>
          </a:blip>
          <a:srcRect r="22050"/>
          <a:stretch>
            <a:fillRect/>
          </a:stretch>
        </p:blipFill>
        <p:spPr bwMode="auto">
          <a:xfrm>
            <a:off x="10443825" y="1291776"/>
            <a:ext cx="6725059" cy="6933062"/>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BA7535E6-6E94-4FCF-5247-EB1498FB2172}"/>
              </a:ext>
            </a:extLst>
          </p:cNvPr>
          <p:cNvSpPr txBox="1"/>
          <p:nvPr/>
        </p:nvSpPr>
        <p:spPr>
          <a:xfrm>
            <a:off x="8788390" y="225884"/>
            <a:ext cx="9049235" cy="923330"/>
          </a:xfrm>
          <a:prstGeom prst="rect">
            <a:avLst/>
          </a:prstGeom>
          <a:noFill/>
        </p:spPr>
        <p:txBody>
          <a:bodyPr wrap="square">
            <a:spAutoFit/>
          </a:bodyPr>
          <a:lstStyle/>
          <a:p>
            <a:pPr marL="285750" indent="-285750" algn="just">
              <a:buFont typeface="Arial" panose="020B0604020202020204" pitchFamily="34" charset="0"/>
              <a:buChar char="•"/>
            </a:pPr>
            <a:r>
              <a:rPr lang="en-GB">
                <a:solidFill>
                  <a:srgbClr val="19315D"/>
                </a:solidFill>
                <a:latin typeface="Poppins"/>
                <a:ea typeface="Poppins"/>
                <a:cs typeface="Poppins"/>
                <a:sym typeface="Poppins"/>
              </a:rPr>
              <a:t>While it remains below the England average of 57. 1% and our own ambition of 50%, it is showing a steady upward trajectory of improvement thanks to the creation of fully funded dedicated posts and enhanced processes</a:t>
            </a:r>
          </a:p>
        </p:txBody>
      </p:sp>
      <p:sp>
        <p:nvSpPr>
          <p:cNvPr id="12" name="TextBox 11">
            <a:extLst>
              <a:ext uri="{FF2B5EF4-FFF2-40B4-BE49-F238E27FC236}">
                <a16:creationId xmlns:a16="http://schemas.microsoft.com/office/drawing/2014/main" id="{F76CE5B4-E7AE-7E7B-6F86-FC62590766AD}"/>
              </a:ext>
            </a:extLst>
          </p:cNvPr>
          <p:cNvSpPr txBox="1"/>
          <p:nvPr/>
        </p:nvSpPr>
        <p:spPr>
          <a:xfrm>
            <a:off x="10208525" y="8346928"/>
            <a:ext cx="7344415" cy="523220"/>
          </a:xfrm>
          <a:prstGeom prst="rect">
            <a:avLst/>
          </a:prstGeom>
          <a:noFill/>
        </p:spPr>
        <p:txBody>
          <a:bodyPr wrap="square">
            <a:spAutoFit/>
          </a:bodyPr>
          <a:lstStyle/>
          <a:p>
            <a:r>
              <a:rPr lang="en-GB" sz="1400" dirty="0">
                <a:solidFill>
                  <a:srgbClr val="19315D"/>
                </a:solidFill>
                <a:latin typeface="Poppins" panose="00000500000000000000" pitchFamily="2" charset="0"/>
                <a:cs typeface="Poppins" panose="00000500000000000000" pitchFamily="2" charset="0"/>
              </a:rPr>
              <a:t>Table 3: Indicative (crude) estimates of the prevalence of illegal drug use within Gloucestershire, adapted from the Crime Survey for England and Wales, 2025 </a:t>
            </a:r>
            <a:r>
              <a:rPr lang="en-GB" sz="1400" baseline="30000" dirty="0">
                <a:solidFill>
                  <a:srgbClr val="19315D"/>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20</a:t>
            </a:r>
            <a:r>
              <a:rPr lang="en-GB" sz="1400" dirty="0">
                <a:solidFill>
                  <a:srgbClr val="19315D"/>
                </a:solidFill>
                <a:latin typeface="Poppins" panose="00000500000000000000" pitchFamily="2" charset="0"/>
                <a:cs typeface="Poppins" panose="00000500000000000000" pitchFamily="2" charset="0"/>
              </a:rPr>
              <a:t> </a:t>
            </a:r>
          </a:p>
        </p:txBody>
      </p:sp>
      <p:sp>
        <p:nvSpPr>
          <p:cNvPr id="5" name="TextBox 12">
            <a:extLst>
              <a:ext uri="{FF2B5EF4-FFF2-40B4-BE49-F238E27FC236}">
                <a16:creationId xmlns:a16="http://schemas.microsoft.com/office/drawing/2014/main" id="{E5A61A24-A374-D456-FBBD-02B206A8963B}"/>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9" name="Picture 8">
            <a:extLst>
              <a:ext uri="{FF2B5EF4-FFF2-40B4-BE49-F238E27FC236}">
                <a16:creationId xmlns:a16="http://schemas.microsoft.com/office/drawing/2014/main" id="{3177AA88-3F8C-79D8-0E48-187356DEAA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9002045"/>
            <a:ext cx="4974769" cy="892028"/>
          </a:xfrm>
          <a:prstGeom prst="rect">
            <a:avLst/>
          </a:prstGeom>
        </p:spPr>
      </p:pic>
    </p:spTree>
    <p:extLst>
      <p:ext uri="{BB962C8B-B14F-4D97-AF65-F5344CB8AC3E}">
        <p14:creationId xmlns:p14="http://schemas.microsoft.com/office/powerpoint/2010/main" val="400250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E5EABB-2B88-9B80-5DDE-2F29E0C678CA}"/>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B56043EB-F7D3-17DC-0C96-551C1642ECDD}"/>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77EF2697-3297-5AD2-95EF-84B09DAF3011}"/>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pc="540" dirty="0">
                <a:solidFill>
                  <a:srgbClr val="19315D"/>
                </a:solidFill>
                <a:latin typeface="Poppins Bold" panose="00000800000000000000" charset="0"/>
                <a:ea typeface="Poppins"/>
                <a:cs typeface="Poppins Bold" panose="00000800000000000000" charset="0"/>
                <a:sym typeface="Poppins"/>
              </a:rPr>
              <a:t>21</a:t>
            </a:r>
            <a:endParaRPr lang="en-US" sz="1800" spc="540" dirty="0">
              <a:solidFill>
                <a:srgbClr val="19315D"/>
              </a:solidFill>
              <a:latin typeface="Poppins Bold" panose="00000800000000000000" charset="0"/>
              <a:ea typeface="Poppins"/>
              <a:cs typeface="Poppins Bold" panose="00000800000000000000" charset="0"/>
              <a:sym typeface="Poppins"/>
            </a:endParaRPr>
          </a:p>
        </p:txBody>
      </p:sp>
      <p:grpSp>
        <p:nvGrpSpPr>
          <p:cNvPr id="19" name="Group 8">
            <a:extLst>
              <a:ext uri="{FF2B5EF4-FFF2-40B4-BE49-F238E27FC236}">
                <a16:creationId xmlns:a16="http://schemas.microsoft.com/office/drawing/2014/main" id="{C941A1A1-1274-E034-5019-E173C89CEF75}"/>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C3687F4F-F1F6-5A2F-7700-18540D3F41A4}"/>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33F80EA3-8913-04A2-1A26-54C1622399AA}"/>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2CA657E5-4553-8438-FBBF-49A96AC8D5F4}"/>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939EA631-DAB9-DB55-6099-54EF477F96C9}"/>
              </a:ext>
            </a:extLst>
          </p:cNvPr>
          <p:cNvSpPr txBox="1"/>
          <p:nvPr/>
        </p:nvSpPr>
        <p:spPr>
          <a:xfrm>
            <a:off x="971232" y="2826006"/>
            <a:ext cx="6973059"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1 – Breaking drug supply chains</a:t>
            </a:r>
          </a:p>
        </p:txBody>
      </p:sp>
      <p:sp>
        <p:nvSpPr>
          <p:cNvPr id="7" name="TextBox 6">
            <a:extLst>
              <a:ext uri="{FF2B5EF4-FFF2-40B4-BE49-F238E27FC236}">
                <a16:creationId xmlns:a16="http://schemas.microsoft.com/office/drawing/2014/main" id="{301BDCDC-9568-7C51-A7E1-77220EF26D45}"/>
              </a:ext>
            </a:extLst>
          </p:cNvPr>
          <p:cNvSpPr txBox="1"/>
          <p:nvPr/>
        </p:nvSpPr>
        <p:spPr>
          <a:xfrm>
            <a:off x="821476" y="4050056"/>
            <a:ext cx="7708373" cy="2862322"/>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The Crime Survey for England and Wales shows us how people obtain drugs. This is outlined in Figure 4. This shows us that just under half of respondents obtained drugs via a friend, neighbour or colleague in the last 12 months (43.5%), the next highest obtainment method was through a known dealer (13.5%).</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Also, newly available to us is information about frequency of drug use amongst people living in England and Wales. </a:t>
            </a:r>
          </a:p>
          <a:p>
            <a:pPr algn="just"/>
            <a:endParaRPr lang="en-GB" dirty="0">
              <a:solidFill>
                <a:srgbClr val="19315D"/>
              </a:solidFill>
              <a:latin typeface="Poppins"/>
              <a:ea typeface="Poppins"/>
              <a:cs typeface="Poppins"/>
              <a:sym typeface="Poppins"/>
            </a:endParaRPr>
          </a:p>
        </p:txBody>
      </p:sp>
      <p:pic>
        <p:nvPicPr>
          <p:cNvPr id="5" name="Picture 4">
            <a:extLst>
              <a:ext uri="{FF2B5EF4-FFF2-40B4-BE49-F238E27FC236}">
                <a16:creationId xmlns:a16="http://schemas.microsoft.com/office/drawing/2014/main" id="{22CA197F-0045-7D10-093B-1F19EEB62B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19916" y="477556"/>
            <a:ext cx="7639439" cy="5280237"/>
          </a:xfrm>
          <a:prstGeom prst="rect">
            <a:avLst/>
          </a:prstGeom>
          <a:noFill/>
        </p:spPr>
      </p:pic>
      <p:sp>
        <p:nvSpPr>
          <p:cNvPr id="13" name="TextBox 12">
            <a:extLst>
              <a:ext uri="{FF2B5EF4-FFF2-40B4-BE49-F238E27FC236}">
                <a16:creationId xmlns:a16="http://schemas.microsoft.com/office/drawing/2014/main" id="{016425E4-DB6B-3F4D-2FF1-04EF9265BA08}"/>
              </a:ext>
            </a:extLst>
          </p:cNvPr>
          <p:cNvSpPr txBox="1"/>
          <p:nvPr/>
        </p:nvSpPr>
        <p:spPr>
          <a:xfrm>
            <a:off x="9366619" y="6004553"/>
            <a:ext cx="7692736" cy="523220"/>
          </a:xfrm>
          <a:prstGeom prst="rect">
            <a:avLst/>
          </a:prstGeom>
          <a:noFill/>
        </p:spPr>
        <p:txBody>
          <a:bodyPr wrap="square">
            <a:spAutoFit/>
          </a:bodyPr>
          <a:lstStyle/>
          <a:p>
            <a:r>
              <a:rPr lang="en-GB" sz="1400" i="1">
                <a:solidFill>
                  <a:srgbClr val="19315D"/>
                </a:solidFill>
                <a:latin typeface="Poppins" panose="00000500000000000000" pitchFamily="2" charset="0"/>
                <a:cs typeface="Poppins" panose="00000500000000000000" pitchFamily="2" charset="0"/>
              </a:rPr>
              <a:t>Figure 4: Immediate source of illicit drugs in the last 12 months, England and Wales. CSEW 2024/25</a:t>
            </a:r>
          </a:p>
        </p:txBody>
      </p:sp>
      <p:pic>
        <p:nvPicPr>
          <p:cNvPr id="15" name="Picture 14">
            <a:extLst>
              <a:ext uri="{FF2B5EF4-FFF2-40B4-BE49-F238E27FC236}">
                <a16:creationId xmlns:a16="http://schemas.microsoft.com/office/drawing/2014/main" id="{86DEA5F0-0B75-B8FB-F413-C97EF27F616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0224" y="6912378"/>
            <a:ext cx="6749928" cy="2518218"/>
          </a:xfrm>
          <a:prstGeom prst="rect">
            <a:avLst/>
          </a:prstGeom>
          <a:noFill/>
        </p:spPr>
      </p:pic>
      <p:sp>
        <p:nvSpPr>
          <p:cNvPr id="4" name="TextBox 12">
            <a:extLst>
              <a:ext uri="{FF2B5EF4-FFF2-40B4-BE49-F238E27FC236}">
                <a16:creationId xmlns:a16="http://schemas.microsoft.com/office/drawing/2014/main" id="{3008DF1A-409F-F0F2-82AA-D180F4259F28}"/>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6" name="Picture 5">
            <a:extLst>
              <a:ext uri="{FF2B5EF4-FFF2-40B4-BE49-F238E27FC236}">
                <a16:creationId xmlns:a16="http://schemas.microsoft.com/office/drawing/2014/main" id="{8F4B1578-CC71-D433-9D47-6314336F3D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338163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77A275-1856-2D1D-31F2-BDC3F5A52AD5}"/>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7453C2BB-82D1-FBB2-3F62-38B022DBC97A}"/>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3F811093-7DE5-2F05-6DF2-96D1BAF6F4AB}"/>
              </a:ext>
            </a:extLst>
          </p:cNvPr>
          <p:cNvSpPr txBox="1"/>
          <p:nvPr/>
        </p:nvSpPr>
        <p:spPr>
          <a:xfrm>
            <a:off x="17311721" y="9190552"/>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22</a:t>
            </a:r>
          </a:p>
        </p:txBody>
      </p:sp>
      <p:grpSp>
        <p:nvGrpSpPr>
          <p:cNvPr id="19" name="Group 8">
            <a:extLst>
              <a:ext uri="{FF2B5EF4-FFF2-40B4-BE49-F238E27FC236}">
                <a16:creationId xmlns:a16="http://schemas.microsoft.com/office/drawing/2014/main" id="{21E0F797-D72C-E761-78E1-88AFF82BB88F}"/>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93F1C409-9F2D-9484-A19E-37842F6350B0}"/>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984DD22D-47AD-3A76-6DDA-F193BD5B5C0A}"/>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900E0542-494F-6E29-7E2D-DC6370E796FE}"/>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1569ACC4-5374-0D8C-83A5-D6F2DEA88785}"/>
              </a:ext>
            </a:extLst>
          </p:cNvPr>
          <p:cNvSpPr txBox="1"/>
          <p:nvPr/>
        </p:nvSpPr>
        <p:spPr>
          <a:xfrm>
            <a:off x="971232" y="2826006"/>
            <a:ext cx="7886165" cy="1161600"/>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a:t>
            </a:r>
          </a:p>
        </p:txBody>
      </p:sp>
      <p:sp>
        <p:nvSpPr>
          <p:cNvPr id="7" name="TextBox 6">
            <a:extLst>
              <a:ext uri="{FF2B5EF4-FFF2-40B4-BE49-F238E27FC236}">
                <a16:creationId xmlns:a16="http://schemas.microsoft.com/office/drawing/2014/main" id="{6DAF3FE6-38F6-6A8C-6DE3-318FFDE67E27}"/>
              </a:ext>
            </a:extLst>
          </p:cNvPr>
          <p:cNvSpPr txBox="1"/>
          <p:nvPr/>
        </p:nvSpPr>
        <p:spPr>
          <a:xfrm>
            <a:off x="821477" y="4260528"/>
            <a:ext cx="7708373" cy="3970318"/>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This section describes Gloucestershire’s approach to supporting people to overcome substance dependency. It outlines the services we have put in place and provides updates on our progress, including progress against priority actions identified in the previous Needs Assessment. </a:t>
            </a:r>
          </a:p>
          <a:p>
            <a:pPr algn="just"/>
            <a:endParaRPr lang="en-GB" b="1" dirty="0">
              <a:solidFill>
                <a:srgbClr val="19315D"/>
              </a:solidFill>
              <a:latin typeface="Poppins"/>
              <a:ea typeface="Poppins"/>
              <a:cs typeface="Poppins"/>
              <a:sym typeface="Poppins"/>
            </a:endParaRPr>
          </a:p>
          <a:p>
            <a:pPr algn="just"/>
            <a:r>
              <a:rPr lang="en-GB" b="1" dirty="0">
                <a:solidFill>
                  <a:srgbClr val="19315D"/>
                </a:solidFill>
                <a:latin typeface="Poppins"/>
                <a:ea typeface="Poppins"/>
                <a:cs typeface="Poppins"/>
                <a:sym typeface="Poppins"/>
              </a:rPr>
              <a:t>What have we delivered since the last Needs Assessment?</a:t>
            </a:r>
          </a:p>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Since the last Needs Assessment in 2022, we have commissioned a new provider of drug and alcohol treatment and recovery services. Via Care Ltd partners with Nelson Trust, Emerging Futures and Young Gloucestershire to ensure we have sufficient capacity, reach and expertise to provide the services Gloucestershire needs. </a:t>
            </a:r>
          </a:p>
        </p:txBody>
      </p:sp>
      <p:sp>
        <p:nvSpPr>
          <p:cNvPr id="6" name="TextBox 5">
            <a:extLst>
              <a:ext uri="{FF2B5EF4-FFF2-40B4-BE49-F238E27FC236}">
                <a16:creationId xmlns:a16="http://schemas.microsoft.com/office/drawing/2014/main" id="{01DC07A5-462D-AB92-152E-FEF8E0282C21}"/>
              </a:ext>
            </a:extLst>
          </p:cNvPr>
          <p:cNvSpPr txBox="1"/>
          <p:nvPr/>
        </p:nvSpPr>
        <p:spPr>
          <a:xfrm>
            <a:off x="780769" y="8313389"/>
            <a:ext cx="7736040" cy="1754326"/>
          </a:xfrm>
          <a:prstGeom prst="rect">
            <a:avLst/>
          </a:prstGeom>
          <a:noFill/>
        </p:spPr>
        <p:txBody>
          <a:bodyPr wrap="square">
            <a:spAutoFit/>
          </a:bodyPr>
          <a:lstStyle/>
          <a:p>
            <a:pPr algn="just"/>
            <a:r>
              <a:rPr lang="en-GB" dirty="0">
                <a:solidFill>
                  <a:srgbClr val="19315D"/>
                </a:solidFill>
                <a:latin typeface="Poppins"/>
                <a:ea typeface="Poppins"/>
                <a:cs typeface="Poppins"/>
                <a:sym typeface="Poppins"/>
              </a:rPr>
              <a:t>Structured treatment, advice and care are provided in various locations across the county, primarily at sites in Gloucester city centre, Cheltenham, Stroud and Cinderford. Group sessions, 1:1 support, home visits, peer mentors and personal key workers form the foundation of the service which also offers safe spaces, women-only services and outreach to personalise the provision</a:t>
            </a:r>
          </a:p>
        </p:txBody>
      </p:sp>
      <p:graphicFrame>
        <p:nvGraphicFramePr>
          <p:cNvPr id="20" name="Table 19">
            <a:extLst>
              <a:ext uri="{FF2B5EF4-FFF2-40B4-BE49-F238E27FC236}">
                <a16:creationId xmlns:a16="http://schemas.microsoft.com/office/drawing/2014/main" id="{60224A76-4EC5-9C2D-2940-E0786D396876}"/>
              </a:ext>
            </a:extLst>
          </p:cNvPr>
          <p:cNvGraphicFramePr>
            <a:graphicFrameLocks noGrp="1"/>
          </p:cNvGraphicFramePr>
          <p:nvPr>
            <p:extLst>
              <p:ext uri="{D42A27DB-BD31-4B8C-83A1-F6EECF244321}">
                <p14:modId xmlns:p14="http://schemas.microsoft.com/office/powerpoint/2010/main" val="1806867779"/>
              </p:ext>
            </p:extLst>
          </p:nvPr>
        </p:nvGraphicFramePr>
        <p:xfrm>
          <a:off x="9563009" y="868759"/>
          <a:ext cx="8206376" cy="8107026"/>
        </p:xfrm>
        <a:graphic>
          <a:graphicData uri="http://schemas.openxmlformats.org/drawingml/2006/table">
            <a:tbl>
              <a:tblPr firstRow="1" firstCol="1" bandRow="1">
                <a:tableStyleId>{5C22544A-7EE6-4342-B048-85BDC9FD1C3A}</a:tableStyleId>
              </a:tblPr>
              <a:tblGrid>
                <a:gridCol w="3550279">
                  <a:extLst>
                    <a:ext uri="{9D8B030D-6E8A-4147-A177-3AD203B41FA5}">
                      <a16:colId xmlns:a16="http://schemas.microsoft.com/office/drawing/2014/main" val="798738084"/>
                    </a:ext>
                  </a:extLst>
                </a:gridCol>
                <a:gridCol w="4656097">
                  <a:extLst>
                    <a:ext uri="{9D8B030D-6E8A-4147-A177-3AD203B41FA5}">
                      <a16:colId xmlns:a16="http://schemas.microsoft.com/office/drawing/2014/main" val="519290605"/>
                    </a:ext>
                  </a:extLst>
                </a:gridCol>
              </a:tblGrid>
              <a:tr h="246234">
                <a:tc>
                  <a:txBody>
                    <a:bodyPr/>
                    <a:lstStyle/>
                    <a:p>
                      <a:pPr>
                        <a:lnSpc>
                          <a:spcPct val="115000"/>
                        </a:lnSpc>
                        <a:spcAft>
                          <a:spcPts val="800"/>
                        </a:spcAft>
                        <a:buNone/>
                      </a:pPr>
                      <a:r>
                        <a:rPr lang="en-GB" sz="1400" kern="100">
                          <a:effectLst/>
                        </a:rPr>
                        <a:t>Priority Action</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tc>
                  <a:txBody>
                    <a:bodyPr/>
                    <a:lstStyle/>
                    <a:p>
                      <a:pPr>
                        <a:lnSpc>
                          <a:spcPct val="115000"/>
                        </a:lnSpc>
                        <a:spcAft>
                          <a:spcPts val="800"/>
                        </a:spcAft>
                        <a:buNone/>
                      </a:pPr>
                      <a:r>
                        <a:rPr lang="en-GB" sz="1400" kern="100">
                          <a:effectLst/>
                        </a:rPr>
                        <a:t>Outcome</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extLst>
                  <a:ext uri="{0D108BD9-81ED-4DB2-BD59-A6C34878D82A}">
                    <a16:rowId xmlns:a16="http://schemas.microsoft.com/office/drawing/2014/main" val="396954150"/>
                  </a:ext>
                </a:extLst>
              </a:tr>
              <a:tr h="2765461">
                <a:tc>
                  <a:txBody>
                    <a:bodyPr/>
                    <a:lstStyle/>
                    <a:p>
                      <a:pPr>
                        <a:lnSpc>
                          <a:spcPct val="115000"/>
                        </a:lnSpc>
                        <a:spcAft>
                          <a:spcPts val="800"/>
                        </a:spcAft>
                        <a:buNone/>
                      </a:pPr>
                      <a:r>
                        <a:rPr lang="en-GB" sz="1400" kern="100" dirty="0">
                          <a:effectLst/>
                        </a:rPr>
                        <a:t>We will give service users past and present an organisation that can provide support to them and represent their voice to the local partnership and commissioners.</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tc>
                  <a:txBody>
                    <a:bodyPr/>
                    <a:lstStyle/>
                    <a:p>
                      <a:pPr>
                        <a:lnSpc>
                          <a:spcPct val="115000"/>
                        </a:lnSpc>
                        <a:spcAft>
                          <a:spcPts val="800"/>
                        </a:spcAft>
                        <a:buNone/>
                      </a:pPr>
                      <a:r>
                        <a:rPr lang="en-GB" sz="1400" kern="100" dirty="0">
                          <a:effectLst/>
                        </a:rPr>
                        <a:t>Via, Nelson Trust and Emerging Futures worked together to develop opportunities for service user involvement, peer mentoring and volunteering. Actions include:</a:t>
                      </a:r>
                    </a:p>
                    <a:p>
                      <a:pPr marL="342900" lvl="0" indent="-342900">
                        <a:lnSpc>
                          <a:spcPct val="115000"/>
                        </a:lnSpc>
                        <a:buFont typeface="Aptos" panose="020B0004020202020204" pitchFamily="34" charset="0"/>
                        <a:buChar char="-"/>
                      </a:pPr>
                      <a:r>
                        <a:rPr lang="en-GB" sz="1400" kern="100" dirty="0">
                          <a:effectLst/>
                        </a:rPr>
                        <a:t>Monthly service user consultation forums are in place</a:t>
                      </a:r>
                    </a:p>
                    <a:p>
                      <a:pPr marL="342900" lvl="0" indent="-342900">
                        <a:lnSpc>
                          <a:spcPct val="115000"/>
                        </a:lnSpc>
                        <a:buFont typeface="Aptos" panose="020B0004020202020204" pitchFamily="34" charset="0"/>
                        <a:buChar char="-"/>
                      </a:pPr>
                      <a:r>
                        <a:rPr lang="en-GB" sz="1400" kern="100" dirty="0">
                          <a:effectLst/>
                        </a:rPr>
                        <a:t>a Super Service User Council has been established</a:t>
                      </a:r>
                    </a:p>
                    <a:p>
                      <a:pPr marL="342900" lvl="0" indent="-342900">
                        <a:lnSpc>
                          <a:spcPct val="115000"/>
                        </a:lnSpc>
                        <a:buFont typeface="Aptos" panose="020B0004020202020204" pitchFamily="34" charset="0"/>
                        <a:buChar char="-"/>
                      </a:pPr>
                      <a:r>
                        <a:rPr lang="en-GB" sz="1400" kern="100" dirty="0">
                          <a:effectLst/>
                        </a:rPr>
                        <a:t>Courses delivered include Via’s NOVA (Nurturing Opportunities, Visions and Aspirations), Peer Mentor accredited Level 2 training</a:t>
                      </a:r>
                    </a:p>
                    <a:p>
                      <a:pPr marL="342900" lvl="0" indent="-342900">
                        <a:lnSpc>
                          <a:spcPct val="115000"/>
                        </a:lnSpc>
                        <a:buFont typeface="Aptos" panose="020B0004020202020204" pitchFamily="34" charset="0"/>
                        <a:buChar char="-"/>
                      </a:pPr>
                      <a:r>
                        <a:rPr lang="en-GB" sz="1400" kern="100" dirty="0">
                          <a:effectLst/>
                        </a:rPr>
                        <a:t>Volunteering opportunities have been provided across the treatment and recovery system</a:t>
                      </a:r>
                    </a:p>
                    <a:p>
                      <a:pPr marL="342900" lvl="0" indent="-342900">
                        <a:lnSpc>
                          <a:spcPct val="115000"/>
                        </a:lnSpc>
                        <a:buFont typeface="Aptos" panose="020B0004020202020204" pitchFamily="34" charset="0"/>
                        <a:buChar char="-"/>
                      </a:pPr>
                      <a:r>
                        <a:rPr lang="en-GB" sz="1400" kern="100" dirty="0">
                          <a:effectLst/>
                        </a:rPr>
                        <a:t>Lived Experience representative on the Combatting Drugs Partnership</a:t>
                      </a:r>
                    </a:p>
                    <a:p>
                      <a:pPr marL="342900" lvl="0" indent="-342900">
                        <a:lnSpc>
                          <a:spcPct val="115000"/>
                        </a:lnSpc>
                        <a:spcAft>
                          <a:spcPts val="800"/>
                        </a:spcAft>
                        <a:buFont typeface="Aptos" panose="020B0004020202020204" pitchFamily="34" charset="0"/>
                        <a:buChar char="-"/>
                      </a:pPr>
                      <a:r>
                        <a:rPr lang="en-GB" sz="1400" kern="100" dirty="0">
                          <a:effectLst/>
                        </a:rPr>
                        <a:t>Gloucestershire’s first Recovery Festival held in 2025 </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extLst>
                  <a:ext uri="{0D108BD9-81ED-4DB2-BD59-A6C34878D82A}">
                    <a16:rowId xmlns:a16="http://schemas.microsoft.com/office/drawing/2014/main" val="2069224591"/>
                  </a:ext>
                </a:extLst>
              </a:tr>
              <a:tr h="1323254">
                <a:tc>
                  <a:txBody>
                    <a:bodyPr/>
                    <a:lstStyle/>
                    <a:p>
                      <a:pPr>
                        <a:lnSpc>
                          <a:spcPct val="115000"/>
                        </a:lnSpc>
                        <a:spcAft>
                          <a:spcPts val="800"/>
                        </a:spcAft>
                        <a:buNone/>
                      </a:pPr>
                      <a:r>
                        <a:rPr lang="en-GB" sz="1400" kern="100">
                          <a:effectLst/>
                        </a:rPr>
                        <a:t>We will prioritise recruitment and retention of the specialist workforce to reduce individual worker caseloads and increase treatment quality.</a:t>
                      </a:r>
                    </a:p>
                    <a:p>
                      <a:pPr>
                        <a:lnSpc>
                          <a:spcPct val="115000"/>
                        </a:lnSpc>
                        <a:spcAft>
                          <a:spcPts val="800"/>
                        </a:spcAft>
                        <a:buNone/>
                      </a:pPr>
                      <a:r>
                        <a:rPr lang="en-GB" sz="1400" kern="100">
                          <a:effectLst/>
                        </a:rPr>
                        <a:t>We will implement a local Workforce Development Scheme (WFD).</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tc>
                  <a:txBody>
                    <a:bodyPr/>
                    <a:lstStyle/>
                    <a:p>
                      <a:pPr marL="342900" lvl="0" indent="-342900">
                        <a:lnSpc>
                          <a:spcPct val="115000"/>
                        </a:lnSpc>
                        <a:buFont typeface="Aptos" panose="020B0004020202020204" pitchFamily="34" charset="0"/>
                        <a:buChar char="-"/>
                      </a:pPr>
                      <a:r>
                        <a:rPr lang="en-GB" sz="1400" kern="100">
                          <a:effectLst/>
                        </a:rPr>
                        <a:t>WFD 90 Day Substance Misuse Traineeship (from May 2023) to cultivate well-rounded practitioners equipped to sustainably operate in the sector. </a:t>
                      </a:r>
                    </a:p>
                    <a:p>
                      <a:pPr marL="342900" lvl="0" indent="-342900">
                        <a:lnSpc>
                          <a:spcPct val="115000"/>
                        </a:lnSpc>
                        <a:spcAft>
                          <a:spcPts val="800"/>
                        </a:spcAft>
                        <a:buFont typeface="Aptos" panose="020B0004020202020204" pitchFamily="34" charset="0"/>
                        <a:buChar char="-"/>
                      </a:pPr>
                      <a:r>
                        <a:rPr lang="en-GB" sz="1400" kern="100">
                          <a:effectLst/>
                        </a:rPr>
                        <a:t>From April 2024 to March 25 this delivered 10 successful completions, 7 of whom went into employment and 1 into a volunteer role.  </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extLst>
                  <a:ext uri="{0D108BD9-81ED-4DB2-BD59-A6C34878D82A}">
                    <a16:rowId xmlns:a16="http://schemas.microsoft.com/office/drawing/2014/main" val="2334513131"/>
                  </a:ext>
                </a:extLst>
              </a:tr>
              <a:tr h="1208265">
                <a:tc>
                  <a:txBody>
                    <a:bodyPr/>
                    <a:lstStyle/>
                    <a:p>
                      <a:pPr>
                        <a:lnSpc>
                          <a:spcPct val="115000"/>
                        </a:lnSpc>
                        <a:spcAft>
                          <a:spcPts val="800"/>
                        </a:spcAft>
                        <a:buNone/>
                      </a:pPr>
                      <a:r>
                        <a:rPr lang="en-GB" sz="1400" kern="100" dirty="0">
                          <a:effectLst/>
                        </a:rPr>
                        <a:t>We will work with prisons to create clear resettlement pathways and reduce reoffending and will continue to work with the probation service to engage prison leavers. </a:t>
                      </a:r>
                    </a:p>
                    <a:p>
                      <a:pPr>
                        <a:lnSpc>
                          <a:spcPct val="115000"/>
                        </a:lnSpc>
                        <a:spcAft>
                          <a:spcPts val="800"/>
                        </a:spcAft>
                        <a:buNone/>
                      </a:pPr>
                      <a:r>
                        <a:rPr lang="en-GB" sz="1400" kern="100" dirty="0">
                          <a:effectLst/>
                        </a:rPr>
                        <a:t> </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tc>
                  <a:txBody>
                    <a:bodyPr/>
                    <a:lstStyle/>
                    <a:p>
                      <a:pPr>
                        <a:lnSpc>
                          <a:spcPct val="115000"/>
                        </a:lnSpc>
                        <a:spcAft>
                          <a:spcPts val="800"/>
                        </a:spcAft>
                        <a:buNone/>
                      </a:pPr>
                      <a:r>
                        <a:rPr lang="en-GB" sz="1400" kern="100">
                          <a:effectLst/>
                        </a:rPr>
                        <a:t>Ambition to achieve 50% continuity of care by the end of 2024/25 (from 24% at the end of 2021/22). </a:t>
                      </a:r>
                    </a:p>
                    <a:p>
                      <a:pPr>
                        <a:lnSpc>
                          <a:spcPct val="115000"/>
                        </a:lnSpc>
                        <a:spcAft>
                          <a:spcPts val="800"/>
                        </a:spcAft>
                        <a:buNone/>
                      </a:pPr>
                      <a:r>
                        <a:rPr lang="en-GB" sz="1400" kern="100">
                          <a:effectLst/>
                        </a:rPr>
                        <a:t>The latest available information shows that this has now increased to 38.8% (2024/25).</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extLst>
                  <a:ext uri="{0D108BD9-81ED-4DB2-BD59-A6C34878D82A}">
                    <a16:rowId xmlns:a16="http://schemas.microsoft.com/office/drawing/2014/main" val="2478503649"/>
                  </a:ext>
                </a:extLst>
              </a:tr>
              <a:tr h="1323254">
                <a:tc>
                  <a:txBody>
                    <a:bodyPr/>
                    <a:lstStyle/>
                    <a:p>
                      <a:pPr>
                        <a:lnSpc>
                          <a:spcPct val="115000"/>
                        </a:lnSpc>
                        <a:spcAft>
                          <a:spcPts val="800"/>
                        </a:spcAft>
                        <a:buNone/>
                      </a:pPr>
                      <a:r>
                        <a:rPr lang="en-GB" sz="1400" kern="100">
                          <a:effectLst/>
                        </a:rPr>
                        <a:t>Using Individual Placement Support (IPS) funding, we will employ a Senior Employment Specialist and 2 Employment Specialists to offer intensive employment support as part of our multi-disciplinary clinical services. Minimum 25 clients receiving pre-employment support</a:t>
                      </a:r>
                      <a:endParaRPr lang="en-GB" sz="1400" kern="10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tc>
                  <a:txBody>
                    <a:bodyPr/>
                    <a:lstStyle/>
                    <a:p>
                      <a:pPr>
                        <a:lnSpc>
                          <a:spcPct val="115000"/>
                        </a:lnSpc>
                        <a:spcAft>
                          <a:spcPts val="800"/>
                        </a:spcAft>
                        <a:buNone/>
                      </a:pPr>
                      <a:r>
                        <a:rPr lang="en-GB" sz="1400" kern="100" dirty="0">
                          <a:effectLst/>
                        </a:rPr>
                        <a:t>The Gloucestershire Employment and Skills Hub was commissioned to deliver IPS to help drug and alcohol users into employment. </a:t>
                      </a:r>
                    </a:p>
                    <a:p>
                      <a:pPr>
                        <a:lnSpc>
                          <a:spcPct val="115000"/>
                        </a:lnSpc>
                        <a:spcAft>
                          <a:spcPts val="800"/>
                        </a:spcAft>
                        <a:buNone/>
                      </a:pPr>
                      <a:r>
                        <a:rPr lang="en-GB" sz="1400" kern="100" dirty="0">
                          <a:effectLst/>
                        </a:rPr>
                        <a:t>Performance in this area has been difficult to sustain. </a:t>
                      </a:r>
                      <a:endParaRPr lang="en-GB" sz="1400" kern="100" dirty="0">
                        <a:effectLst/>
                        <a:latin typeface="Aptos" panose="020B0004020202020204" pitchFamily="34" charset="0"/>
                        <a:ea typeface="Aptos" panose="020B0004020202020204" pitchFamily="34" charset="0"/>
                        <a:cs typeface="Arial" panose="020B0604020202020204" pitchFamily="34" charset="0"/>
                      </a:endParaRPr>
                    </a:p>
                  </a:txBody>
                  <a:tcPr marL="49727" marR="49727" marT="0" marB="0"/>
                </a:tc>
                <a:extLst>
                  <a:ext uri="{0D108BD9-81ED-4DB2-BD59-A6C34878D82A}">
                    <a16:rowId xmlns:a16="http://schemas.microsoft.com/office/drawing/2014/main" val="2392549325"/>
                  </a:ext>
                </a:extLst>
              </a:tr>
            </a:tbl>
          </a:graphicData>
        </a:graphic>
      </p:graphicFrame>
      <p:sp>
        <p:nvSpPr>
          <p:cNvPr id="4" name="TextBox 12">
            <a:extLst>
              <a:ext uri="{FF2B5EF4-FFF2-40B4-BE49-F238E27FC236}">
                <a16:creationId xmlns:a16="http://schemas.microsoft.com/office/drawing/2014/main" id="{B9BA6965-0F4A-ACAD-83E5-618BB43C32C3}"/>
              </a:ext>
            </a:extLst>
          </p:cNvPr>
          <p:cNvSpPr txBox="1"/>
          <p:nvPr/>
        </p:nvSpPr>
        <p:spPr>
          <a:xfrm>
            <a:off x="14588060" y="9125511"/>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Tree>
    <p:extLst>
      <p:ext uri="{BB962C8B-B14F-4D97-AF65-F5344CB8AC3E}">
        <p14:creationId xmlns:p14="http://schemas.microsoft.com/office/powerpoint/2010/main" val="39297244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8DEA552-59D1-F6FA-CAD9-8A446BF892E9}"/>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42F3610D-9A90-C90C-10D8-3DE2B68A3B5D}"/>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D37DDE80-5360-1EA3-7D8C-DFFEB7B50E42}"/>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23</a:t>
            </a:r>
          </a:p>
        </p:txBody>
      </p:sp>
      <p:grpSp>
        <p:nvGrpSpPr>
          <p:cNvPr id="19" name="Group 8">
            <a:extLst>
              <a:ext uri="{FF2B5EF4-FFF2-40B4-BE49-F238E27FC236}">
                <a16:creationId xmlns:a16="http://schemas.microsoft.com/office/drawing/2014/main" id="{3F63025D-327B-27EF-2D39-AA50C95EF9E3}"/>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99B16F1B-39DD-76EA-9E2E-42EEDD0AA11E}"/>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9E5EF821-27E2-05B9-4B57-1800B9DAD939}"/>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B71F65FC-EED2-F2C2-1CD3-5CFD0C0665FE}"/>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CE4A5336-BB71-3C8C-0DA6-35C5F5B732E9}"/>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(Overview)</a:t>
            </a:r>
          </a:p>
        </p:txBody>
      </p:sp>
      <p:sp>
        <p:nvSpPr>
          <p:cNvPr id="7" name="TextBox 6">
            <a:extLst>
              <a:ext uri="{FF2B5EF4-FFF2-40B4-BE49-F238E27FC236}">
                <a16:creationId xmlns:a16="http://schemas.microsoft.com/office/drawing/2014/main" id="{BC855DF0-4D46-86EC-5908-6ED910C81D8D}"/>
              </a:ext>
            </a:extLst>
          </p:cNvPr>
          <p:cNvSpPr txBox="1"/>
          <p:nvPr/>
        </p:nvSpPr>
        <p:spPr>
          <a:xfrm>
            <a:off x="777924" y="4526728"/>
            <a:ext cx="7751926" cy="4247317"/>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b="1" dirty="0">
                <a:solidFill>
                  <a:srgbClr val="19315D"/>
                </a:solidFill>
                <a:latin typeface="Poppins"/>
                <a:ea typeface="Poppins"/>
                <a:cs typeface="Poppins"/>
                <a:sym typeface="Poppins"/>
              </a:rPr>
              <a:t>Key points:</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In 2024/25, we treated 2,399 people in our adult services and 120 in our children and young people services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Latest official estimates (DHSC)  suggest that approximately 2,889 people use opiate (primarily heroin) and or crack (cocaine) in the county. This is equivalent to a rate of 7.2 per 100,000 population which is significantly lower than the England rate of 8.5 </a:t>
            </a:r>
            <a:r>
              <a:rPr lang="en-GB" baseline="30000" dirty="0">
                <a:solidFill>
                  <a:srgbClr val="19315D"/>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21</a:t>
            </a:r>
            <a:r>
              <a:rPr lang="en-GB" dirty="0">
                <a:solidFill>
                  <a:srgbClr val="19315D"/>
                </a:solidFill>
                <a:latin typeface="Poppins"/>
                <a:ea typeface="Poppins"/>
                <a:cs typeface="Poppins"/>
                <a:sym typeface="Poppins"/>
              </a:rPr>
              <a:t>.  However, these rates indicate there is still unmet need in      Gloucestershire.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We record and measure the proportion of those in treatment who successfully complete their treatment, are drug-free in treatment, or have sustained reduction in drug use.  Gloucestershire’s proportion of opiate, non-opiate and alcohol users retained in treatment all exceed the England average.</a:t>
            </a:r>
          </a:p>
        </p:txBody>
      </p:sp>
      <p:sp>
        <p:nvSpPr>
          <p:cNvPr id="6" name="TextBox 5">
            <a:extLst>
              <a:ext uri="{FF2B5EF4-FFF2-40B4-BE49-F238E27FC236}">
                <a16:creationId xmlns:a16="http://schemas.microsoft.com/office/drawing/2014/main" id="{A86871D9-F697-ACE6-E308-7223013AAC11}"/>
              </a:ext>
            </a:extLst>
          </p:cNvPr>
          <p:cNvSpPr txBox="1"/>
          <p:nvPr/>
        </p:nvSpPr>
        <p:spPr>
          <a:xfrm>
            <a:off x="9007519" y="472769"/>
            <a:ext cx="8731841" cy="8125301"/>
          </a:xfrm>
          <a:prstGeom prst="rect">
            <a:avLst/>
          </a:prstGeom>
          <a:noFill/>
        </p:spPr>
        <p:txBody>
          <a:bodyPr wrap="square">
            <a:spAutoFit/>
          </a:bodyPr>
          <a:lstStyle/>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We are also exceeding the ambitions we have agreed with OHID for the Opiate User cohort completing treatment (47%) but have more work to do to achieve our ambitions for people using non-opiates (30%) and alcohol (42%).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We are making good progress towards our ‘Continuity of Care’ ambition. Over the last year we have used some of our grant funding to pay for dedicated workers which is driving up performance and is narrowing the gap between Gloucestershire (38.8%) and England (57.1%).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We are working hard to make sure our treatment and recovery services are accessible to everyone. With this in mind, we commissioned community organisations to help us engage with people from minority ethnic groups so that we can better understand the needs of all our communities and to respond to them appropriately. Engagement sessions run by The Friendship Café and by The All Nations Club throughout Autumn and Winter 2025 are providing us with vital insight to what works well and what can be improved.</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In 2024/25, 16.7% of the Gloucestershire treatment population had an unmet mental health need – this proportion has remained similar since the data started being recorded in 2022</a:t>
            </a:r>
            <a:r>
              <a:rPr lang="en-GB" baseline="30000" dirty="0">
                <a:solidFill>
                  <a:srgbClr val="19315D"/>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23</a:t>
            </a:r>
            <a:r>
              <a:rPr lang="en-GB" dirty="0">
                <a:solidFill>
                  <a:srgbClr val="19315D"/>
                </a:solidFill>
                <a:latin typeface="Poppins"/>
                <a:ea typeface="Poppins"/>
                <a:cs typeface="Poppins"/>
                <a:sym typeface="Poppins"/>
              </a:rPr>
              <a:t>.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We have new access to data relating to hospital admissions for drug poisoning and for substance misuse. This tells us that substance misuse admissions in Gloucestershire are below the national rate for both adults and those aged between 15 and 24 years, with an overall downward trend from 2019 </a:t>
            </a:r>
            <a:r>
              <a:rPr lang="en-GB" baseline="30000" dirty="0">
                <a:solidFill>
                  <a:srgbClr val="19315D"/>
                </a:solidFill>
                <a:latin typeface="Poppins"/>
                <a:ea typeface="Poppins"/>
                <a:cs typeface="Poppins"/>
                <a:sym typeface="Poppins"/>
                <a:hlinkClick r:id="rId4">
                  <a:extLst>
                    <a:ext uri="{A12FA001-AC4F-418D-AE19-62706E023703}">
                      <ahyp:hlinkClr xmlns:ahyp="http://schemas.microsoft.com/office/drawing/2018/hyperlinkcolor" val="tx"/>
                    </a:ext>
                  </a:extLst>
                </a:hlinkClick>
              </a:rPr>
              <a:t>24</a:t>
            </a:r>
            <a:r>
              <a:rPr lang="en-GB" dirty="0">
                <a:solidFill>
                  <a:srgbClr val="19315D"/>
                </a:solidFill>
                <a:latin typeface="Poppins"/>
                <a:ea typeface="Poppins"/>
                <a:cs typeface="Poppins"/>
                <a:sym typeface="Poppins"/>
              </a:rPr>
              <a:t>.   </a:t>
            </a: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In 2024/25, there were 35 deaths registered due to the misuse of illegal or controlled substances in Gloucestershire. This is a decrease of 25% since the previous year. Post-COVID, there has been a significant increase in the rate of alcohol-specific deaths in Gloucestershire, however, there is some evidence to suggest the rate is decreasing.</a:t>
            </a:r>
          </a:p>
        </p:txBody>
      </p:sp>
      <p:sp>
        <p:nvSpPr>
          <p:cNvPr id="5" name="TextBox 12">
            <a:extLst>
              <a:ext uri="{FF2B5EF4-FFF2-40B4-BE49-F238E27FC236}">
                <a16:creationId xmlns:a16="http://schemas.microsoft.com/office/drawing/2014/main" id="{55B26219-FD87-3BAF-E8CA-E63908210EFE}"/>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2D305AC6-5450-0B7E-D41D-5E29CEC3BA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3054708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522F0A-DC32-D0E0-3DC2-AA0D8CC98536}"/>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DD103ADD-8DC9-334C-E105-FB0E37DB479E}"/>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7AA3D15F-21FB-C75A-1EB1-D51E4654E63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24</a:t>
            </a:r>
          </a:p>
        </p:txBody>
      </p:sp>
      <p:grpSp>
        <p:nvGrpSpPr>
          <p:cNvPr id="19" name="Group 8">
            <a:extLst>
              <a:ext uri="{FF2B5EF4-FFF2-40B4-BE49-F238E27FC236}">
                <a16:creationId xmlns:a16="http://schemas.microsoft.com/office/drawing/2014/main" id="{921A954D-C787-8DFB-6AE8-057CF8FE6001}"/>
              </a:ext>
            </a:extLst>
          </p:cNvPr>
          <p:cNvGrpSpPr/>
          <p:nvPr/>
        </p:nvGrpSpPr>
        <p:grpSpPr>
          <a:xfrm rot="5400000">
            <a:off x="4557765" y="-1341451"/>
            <a:ext cx="185170" cy="7358236"/>
            <a:chOff x="0" y="0"/>
            <a:chExt cx="343797" cy="3194727"/>
          </a:xfrm>
        </p:grpSpPr>
        <p:sp>
          <p:nvSpPr>
            <p:cNvPr id="29" name="Freeform 9">
              <a:extLst>
                <a:ext uri="{FF2B5EF4-FFF2-40B4-BE49-F238E27FC236}">
                  <a16:creationId xmlns:a16="http://schemas.microsoft.com/office/drawing/2014/main" id="{468C67E5-46ED-8900-06BA-2E6AFED384A0}"/>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5A10028D-A27E-B483-4517-86B4705E8965}"/>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CFFB6A4D-B370-DB14-50C5-74DF774DE6DF}"/>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5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4E3583B0-1C19-2A0F-7EB2-F46ADA793AB4}"/>
              </a:ext>
            </a:extLst>
          </p:cNvPr>
          <p:cNvSpPr txBox="1"/>
          <p:nvPr/>
        </p:nvSpPr>
        <p:spPr>
          <a:xfrm>
            <a:off x="971232" y="2607638"/>
            <a:ext cx="7558618" cy="1773049"/>
          </a:xfrm>
          <a:prstGeom prst="rect">
            <a:avLst/>
          </a:prstGeom>
        </p:spPr>
        <p:txBody>
          <a:bodyPr wrap="square" lIns="0" tIns="0" rIns="0" bIns="0" rtlCol="0" anchor="t">
            <a:spAutoFit/>
          </a:bodyPr>
          <a:lstStyle/>
          <a:p>
            <a:pPr lvl="0" defTabSz="914400">
              <a:lnSpc>
                <a:spcPts val="4620"/>
              </a:lnSpc>
              <a:defRPr/>
            </a:pPr>
            <a:r>
              <a:rPr lang="en-GB" sz="4200" b="1" dirty="0">
                <a:solidFill>
                  <a:srgbClr val="19315D"/>
                </a:solidFill>
                <a:latin typeface="Poppins Bold"/>
                <a:ea typeface="Poppins Bold"/>
                <a:cs typeface="Poppins Bold"/>
                <a:sym typeface="Poppins Bold"/>
              </a:rPr>
              <a:t>Pillar 2 – Delivering a world-class treatment and recovery system (Work)</a:t>
            </a:r>
          </a:p>
        </p:txBody>
      </p:sp>
      <p:sp>
        <p:nvSpPr>
          <p:cNvPr id="7" name="TextBox 6">
            <a:extLst>
              <a:ext uri="{FF2B5EF4-FFF2-40B4-BE49-F238E27FC236}">
                <a16:creationId xmlns:a16="http://schemas.microsoft.com/office/drawing/2014/main" id="{72930960-BDEB-076F-FF29-6953CAD097C6}"/>
              </a:ext>
            </a:extLst>
          </p:cNvPr>
          <p:cNvSpPr txBox="1"/>
          <p:nvPr/>
        </p:nvSpPr>
        <p:spPr>
          <a:xfrm>
            <a:off x="714535" y="4364432"/>
            <a:ext cx="7683173" cy="4524315"/>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b="1" dirty="0">
                <a:solidFill>
                  <a:srgbClr val="19315D"/>
                </a:solidFill>
                <a:latin typeface="Poppins"/>
                <a:ea typeface="Poppins"/>
                <a:cs typeface="Poppins"/>
                <a:sym typeface="Poppins"/>
              </a:rPr>
              <a:t>Key points continued:</a:t>
            </a:r>
          </a:p>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We know that being in employment has a significant protective factor in terms of many outcomes, including mental ill health, housing, poverty and other drivers of substance use.</a:t>
            </a:r>
          </a:p>
          <a:p>
            <a:pPr algn="just"/>
            <a:endParaRPr lang="en-GB" i="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However, since 2022/23 there has been a decrease in the proportion of people in treatment for drug and/or alcohol use who are in paid work in Gloucestershire.</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While Individual Placement Support has been embedded in Gloucestershire County Council’s Employment Hub, recruiting and retaining specialist staff to roles which work with people experiencing dependency has been problematic. This has adversely impacted on our ability to support people into work.</a:t>
            </a:r>
          </a:p>
        </p:txBody>
      </p:sp>
      <p:sp>
        <p:nvSpPr>
          <p:cNvPr id="6" name="TextBox 12">
            <a:extLst>
              <a:ext uri="{FF2B5EF4-FFF2-40B4-BE49-F238E27FC236}">
                <a16:creationId xmlns:a16="http://schemas.microsoft.com/office/drawing/2014/main" id="{6AFB54E6-7800-7425-6084-042D6CADC577}"/>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93F697AC-A358-D39C-2614-94CB8CB3CE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pic>
        <p:nvPicPr>
          <p:cNvPr id="4" name="Picture 3" descr="A graph of a number of people with different colored lines&#10;&#10;AI-generated content may be incorrect.">
            <a:extLst>
              <a:ext uri="{FF2B5EF4-FFF2-40B4-BE49-F238E27FC236}">
                <a16:creationId xmlns:a16="http://schemas.microsoft.com/office/drawing/2014/main" id="{1BEA6507-2806-5578-5D59-8C0D2420A8F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250152" y="1884735"/>
            <a:ext cx="8323313" cy="5130562"/>
          </a:xfrm>
          <a:prstGeom prst="rect">
            <a:avLst/>
          </a:prstGeom>
          <a:noFill/>
        </p:spPr>
      </p:pic>
    </p:spTree>
    <p:extLst>
      <p:ext uri="{BB962C8B-B14F-4D97-AF65-F5344CB8AC3E}">
        <p14:creationId xmlns:p14="http://schemas.microsoft.com/office/powerpoint/2010/main" val="545710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27D0FEB-1884-B9BD-9247-A18C620B5E55}"/>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D20A5532-12AE-8D0F-CC10-31F7F2C61A02}"/>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A6434624-D037-9F32-0E6B-3F89940CD4E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25</a:t>
            </a:r>
          </a:p>
        </p:txBody>
      </p:sp>
      <p:grpSp>
        <p:nvGrpSpPr>
          <p:cNvPr id="19" name="Group 8">
            <a:extLst>
              <a:ext uri="{FF2B5EF4-FFF2-40B4-BE49-F238E27FC236}">
                <a16:creationId xmlns:a16="http://schemas.microsoft.com/office/drawing/2014/main" id="{FA06ACCD-D4EB-B3A4-AF31-3FE7ED3BCCA3}"/>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24B2713B-10AB-3706-9229-ACC51EAE2F42}"/>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39709B0E-5EF0-D223-F532-0471828C2D5B}"/>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C7996D26-7148-AF65-15D4-C38C9FEE569E}"/>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5400" b="1" i="0" u="none" strike="noStrike" kern="1200" cap="none" spc="0" normalizeH="0" baseline="0" noProof="0">
                <a:ln>
                  <a:noFill/>
                </a:ln>
                <a:solidFill>
                  <a:srgbClr val="19315D"/>
                </a:solidFill>
                <a:effectLst/>
                <a:uLnTx/>
                <a:uFillTx/>
                <a:latin typeface="Poppins Bold"/>
                <a:ea typeface="Poppins Bold"/>
                <a:cs typeface="Poppins Bold"/>
                <a:sym typeface="Poppins Bold"/>
              </a:rPr>
              <a:t>Section 2 - National and local intelligence</a:t>
            </a:r>
            <a:endParaRPr kumimoji="0" lang="en-US" sz="5400" b="1" i="0" u="none" strike="noStrike" kern="1200" cap="none" spc="0" normalizeH="0" baseline="0" noProof="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DCC7D43F-028E-E3B2-8A12-3C18A1B1C0FA}"/>
              </a:ext>
            </a:extLst>
          </p:cNvPr>
          <p:cNvSpPr txBox="1"/>
          <p:nvPr/>
        </p:nvSpPr>
        <p:spPr>
          <a:xfrm>
            <a:off x="916394" y="3248913"/>
            <a:ext cx="7858869" cy="1773049"/>
          </a:xfrm>
          <a:prstGeom prst="rect">
            <a:avLst/>
          </a:prstGeom>
        </p:spPr>
        <p:txBody>
          <a:bodyPr wrap="square" lIns="0" tIns="0" rIns="0" bIns="0" rtlCol="0" anchor="t">
            <a:spAutoFit/>
          </a:bodyPr>
          <a:lstStyle/>
          <a:p>
            <a:pPr lvl="0" defTabSz="914400">
              <a:lnSpc>
                <a:spcPts val="4620"/>
              </a:lnSpc>
              <a:defRPr/>
            </a:pPr>
            <a:r>
              <a:rPr lang="en-GB" sz="4200" b="1" dirty="0">
                <a:solidFill>
                  <a:srgbClr val="19315D"/>
                </a:solidFill>
                <a:latin typeface="Poppins Bold"/>
                <a:ea typeface="Poppins Bold"/>
                <a:cs typeface="Poppins Bold"/>
                <a:sym typeface="Poppins Bold"/>
              </a:rPr>
              <a:t>Pillar 2 – Delivering a world-class treatment and recovery system (Disability)</a:t>
            </a:r>
          </a:p>
        </p:txBody>
      </p:sp>
      <p:sp>
        <p:nvSpPr>
          <p:cNvPr id="7" name="TextBox 6">
            <a:extLst>
              <a:ext uri="{FF2B5EF4-FFF2-40B4-BE49-F238E27FC236}">
                <a16:creationId xmlns:a16="http://schemas.microsoft.com/office/drawing/2014/main" id="{4E7A9F9F-285B-DD8D-D2AD-A8DE7FCB54AC}"/>
              </a:ext>
            </a:extLst>
          </p:cNvPr>
          <p:cNvSpPr txBox="1"/>
          <p:nvPr/>
        </p:nvSpPr>
        <p:spPr>
          <a:xfrm>
            <a:off x="971232" y="5455820"/>
            <a:ext cx="7085546" cy="2031325"/>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r>
              <a:rPr lang="en-GB" dirty="0">
                <a:solidFill>
                  <a:srgbClr val="19315D"/>
                </a:solidFill>
                <a:latin typeface="Poppins" panose="00000500000000000000" pitchFamily="2" charset="0"/>
                <a:cs typeface="Poppins" panose="00000500000000000000" pitchFamily="2" charset="0"/>
              </a:rPr>
              <a:t>In general, Gloucestershire has a higher level of disability amongst its treatment population than England (in 2024/25 46.2 % Gloucestershire, 33.4% England). Almost a third of Gloucestershire’s treatment population stated they had a behavioural disability (29.7%) - this could either be their only disability or in combination with another disability.</a:t>
            </a:r>
          </a:p>
        </p:txBody>
      </p:sp>
      <p:pic>
        <p:nvPicPr>
          <p:cNvPr id="6" name="Picture 5">
            <a:extLst>
              <a:ext uri="{FF2B5EF4-FFF2-40B4-BE49-F238E27FC236}">
                <a16:creationId xmlns:a16="http://schemas.microsoft.com/office/drawing/2014/main" id="{E8F3F7DB-F4B6-B5DB-36CD-452E41206A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66677" y="1202531"/>
            <a:ext cx="8404930" cy="6058077"/>
          </a:xfrm>
          <a:prstGeom prst="rect">
            <a:avLst/>
          </a:prstGeom>
          <a:noFill/>
          <a:ln>
            <a:noFill/>
          </a:ln>
        </p:spPr>
      </p:pic>
      <p:sp>
        <p:nvSpPr>
          <p:cNvPr id="5" name="TextBox 12">
            <a:extLst>
              <a:ext uri="{FF2B5EF4-FFF2-40B4-BE49-F238E27FC236}">
                <a16:creationId xmlns:a16="http://schemas.microsoft.com/office/drawing/2014/main" id="{D3FB9E7C-FFAD-BDDB-AE67-43D566E141E9}"/>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9" name="Picture 8">
            <a:extLst>
              <a:ext uri="{FF2B5EF4-FFF2-40B4-BE49-F238E27FC236}">
                <a16:creationId xmlns:a16="http://schemas.microsoft.com/office/drawing/2014/main" id="{F32F20AB-542D-2D7A-801D-E6E4FB280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968724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E937455-056F-8EA7-1BBE-BDBABFDCFAE1}"/>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548F98EA-0591-12C3-7664-2A18DEB3C827}"/>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77ADA5A6-9B83-2119-BE2D-05E3AAF4DFEE}"/>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26</a:t>
            </a:r>
          </a:p>
        </p:txBody>
      </p:sp>
      <p:grpSp>
        <p:nvGrpSpPr>
          <p:cNvPr id="19" name="Group 8">
            <a:extLst>
              <a:ext uri="{FF2B5EF4-FFF2-40B4-BE49-F238E27FC236}">
                <a16:creationId xmlns:a16="http://schemas.microsoft.com/office/drawing/2014/main" id="{6EBBB5B3-95A4-DBE9-3C3F-FA93826768A5}"/>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8D38D12D-8B36-4274-1E14-E5E5C684C18B}"/>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C996B13A-8AE1-8869-1783-E4C2B98412BC}"/>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2723F0CF-EC1F-3DFC-2350-E3EBA8D1CD83}"/>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5427217F-FB20-45EE-0AF9-4C2EDE9EA852}"/>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(New presentations)</a:t>
            </a:r>
          </a:p>
        </p:txBody>
      </p:sp>
      <p:sp>
        <p:nvSpPr>
          <p:cNvPr id="7" name="TextBox 6">
            <a:extLst>
              <a:ext uri="{FF2B5EF4-FFF2-40B4-BE49-F238E27FC236}">
                <a16:creationId xmlns:a16="http://schemas.microsoft.com/office/drawing/2014/main" id="{314F769A-24DA-8C47-1598-FD093C8B3552}"/>
              </a:ext>
            </a:extLst>
          </p:cNvPr>
          <p:cNvSpPr txBox="1"/>
          <p:nvPr/>
        </p:nvSpPr>
        <p:spPr>
          <a:xfrm>
            <a:off x="725599" y="4871977"/>
            <a:ext cx="7085546" cy="2308324"/>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This chart shows the number of people who newly access substance use treatment since 2019, together with the primary substance they are using. Noting that the data collection methodology changed at the start of 2024/25, we can see an overall rising number of people in treatment while the substances of choice have remained broadly similar. </a:t>
            </a:r>
          </a:p>
        </p:txBody>
      </p:sp>
      <p:pic>
        <p:nvPicPr>
          <p:cNvPr id="5" name="Picture 4" descr="A graph of different colored squares&#10;&#10;AI-generated content may be incorrect.">
            <a:extLst>
              <a:ext uri="{FF2B5EF4-FFF2-40B4-BE49-F238E27FC236}">
                <a16:creationId xmlns:a16="http://schemas.microsoft.com/office/drawing/2014/main" id="{F5B0B5D2-9AA0-721D-20B7-27F14779A9C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400185" y="1809853"/>
            <a:ext cx="8162216" cy="5578403"/>
          </a:xfrm>
          <a:prstGeom prst="rect">
            <a:avLst/>
          </a:prstGeom>
          <a:noFill/>
          <a:ln>
            <a:noFill/>
          </a:ln>
        </p:spPr>
      </p:pic>
      <p:sp>
        <p:nvSpPr>
          <p:cNvPr id="6" name="TextBox 12">
            <a:extLst>
              <a:ext uri="{FF2B5EF4-FFF2-40B4-BE49-F238E27FC236}">
                <a16:creationId xmlns:a16="http://schemas.microsoft.com/office/drawing/2014/main" id="{CDC94D0C-8D88-8E79-446D-B52781BD508B}"/>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9" name="Picture 8">
            <a:extLst>
              <a:ext uri="{FF2B5EF4-FFF2-40B4-BE49-F238E27FC236}">
                <a16:creationId xmlns:a16="http://schemas.microsoft.com/office/drawing/2014/main" id="{8095E0A1-2132-9034-F02F-50FB52AFAC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1067896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BC30D1-0750-849D-90C1-54ABB94B951C}"/>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DC8130E-CD54-CC0F-D34E-824D8DCDC208}"/>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CB79D360-65ED-6EF0-9171-B18D43F9D90B}"/>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26</a:t>
            </a:r>
          </a:p>
        </p:txBody>
      </p:sp>
      <p:grpSp>
        <p:nvGrpSpPr>
          <p:cNvPr id="19" name="Group 8">
            <a:extLst>
              <a:ext uri="{FF2B5EF4-FFF2-40B4-BE49-F238E27FC236}">
                <a16:creationId xmlns:a16="http://schemas.microsoft.com/office/drawing/2014/main" id="{841C1C91-8B81-E987-28C7-91509F5BF844}"/>
              </a:ext>
            </a:extLst>
          </p:cNvPr>
          <p:cNvGrpSpPr/>
          <p:nvPr/>
        </p:nvGrpSpPr>
        <p:grpSpPr>
          <a:xfrm rot="5400000">
            <a:off x="4557765" y="-1218619"/>
            <a:ext cx="185170" cy="7358236"/>
            <a:chOff x="0" y="0"/>
            <a:chExt cx="343797" cy="3194727"/>
          </a:xfrm>
        </p:grpSpPr>
        <p:sp>
          <p:nvSpPr>
            <p:cNvPr id="29" name="Freeform 9">
              <a:extLst>
                <a:ext uri="{FF2B5EF4-FFF2-40B4-BE49-F238E27FC236}">
                  <a16:creationId xmlns:a16="http://schemas.microsoft.com/office/drawing/2014/main" id="{F23C2A39-ED18-B9E4-C3AC-2566EFA180EB}"/>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0" name="TextBox 10">
              <a:extLst>
                <a:ext uri="{FF2B5EF4-FFF2-40B4-BE49-F238E27FC236}">
                  <a16:creationId xmlns:a16="http://schemas.microsoft.com/office/drawing/2014/main" id="{0CDE401E-97A9-21F0-8C43-92F528EE61F0}"/>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5" name="TextBox 14">
            <a:extLst>
              <a:ext uri="{FF2B5EF4-FFF2-40B4-BE49-F238E27FC236}">
                <a16:creationId xmlns:a16="http://schemas.microsoft.com/office/drawing/2014/main" id="{401B9F18-52DF-0497-2371-713A3E4DF04E}"/>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E9D0D615-15CB-6273-2F19-41C491DEB092}"/>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a:t>
            </a:r>
          </a:p>
        </p:txBody>
      </p:sp>
      <p:sp>
        <p:nvSpPr>
          <p:cNvPr id="7" name="TextBox 6">
            <a:extLst>
              <a:ext uri="{FF2B5EF4-FFF2-40B4-BE49-F238E27FC236}">
                <a16:creationId xmlns:a16="http://schemas.microsoft.com/office/drawing/2014/main" id="{D81CCECA-61D9-F3F8-17CC-DE0E5719EE6A}"/>
              </a:ext>
            </a:extLst>
          </p:cNvPr>
          <p:cNvSpPr txBox="1"/>
          <p:nvPr/>
        </p:nvSpPr>
        <p:spPr>
          <a:xfrm>
            <a:off x="858745" y="4706352"/>
            <a:ext cx="7085546" cy="1754326"/>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The data presented below brings together intelligence that is newly available for this refreshed Needs Assessment and data that we have used in previous analyses. Taken together, it provides insight into where our service users are, who they are and what they need.</a:t>
            </a:r>
          </a:p>
        </p:txBody>
      </p:sp>
      <p:sp>
        <p:nvSpPr>
          <p:cNvPr id="10" name="TextBox 9">
            <a:extLst>
              <a:ext uri="{FF2B5EF4-FFF2-40B4-BE49-F238E27FC236}">
                <a16:creationId xmlns:a16="http://schemas.microsoft.com/office/drawing/2014/main" id="{CA89DB33-E88C-981D-E0E0-60BD3CA0F1BC}"/>
              </a:ext>
            </a:extLst>
          </p:cNvPr>
          <p:cNvSpPr txBox="1"/>
          <p:nvPr/>
        </p:nvSpPr>
        <p:spPr>
          <a:xfrm>
            <a:off x="9595864" y="6085262"/>
            <a:ext cx="7400773" cy="923330"/>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It is important to note that this data only provides an indication of unmet need and is based on 2022/23 estimated prevalence data for drug use </a:t>
            </a:r>
            <a:r>
              <a:rPr lang="en-GB">
                <a:solidFill>
                  <a:srgbClr val="19315D"/>
                </a:solidFill>
                <a:latin typeface="Poppins" panose="00000500000000000000" pitchFamily="2" charset="0"/>
                <a:cs typeface="Poppins" panose="00000500000000000000" pitchFamily="2" charset="0"/>
              </a:rPr>
              <a:t>and 2019/20 </a:t>
            </a:r>
            <a:r>
              <a:rPr lang="en-GB" dirty="0">
                <a:solidFill>
                  <a:srgbClr val="19315D"/>
                </a:solidFill>
                <a:latin typeface="Poppins" panose="00000500000000000000" pitchFamily="2" charset="0"/>
                <a:cs typeface="Poppins" panose="00000500000000000000" pitchFamily="2" charset="0"/>
              </a:rPr>
              <a:t>data for alcohol dependency.</a:t>
            </a:r>
          </a:p>
        </p:txBody>
      </p:sp>
      <p:pic>
        <p:nvPicPr>
          <p:cNvPr id="6" name="Picture 5">
            <a:extLst>
              <a:ext uri="{FF2B5EF4-FFF2-40B4-BE49-F238E27FC236}">
                <a16:creationId xmlns:a16="http://schemas.microsoft.com/office/drawing/2014/main" id="{D5455354-AA43-31A2-4DD5-D7924916AA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639650" y="669815"/>
            <a:ext cx="7224109" cy="4473685"/>
          </a:xfrm>
          <a:prstGeom prst="rect">
            <a:avLst/>
          </a:prstGeom>
          <a:noFill/>
        </p:spPr>
      </p:pic>
      <p:sp>
        <p:nvSpPr>
          <p:cNvPr id="12" name="TextBox 11">
            <a:extLst>
              <a:ext uri="{FF2B5EF4-FFF2-40B4-BE49-F238E27FC236}">
                <a16:creationId xmlns:a16="http://schemas.microsoft.com/office/drawing/2014/main" id="{9E3165E9-DB19-A533-CED4-C909B55BE257}"/>
              </a:ext>
            </a:extLst>
          </p:cNvPr>
          <p:cNvSpPr txBox="1"/>
          <p:nvPr/>
        </p:nvSpPr>
        <p:spPr>
          <a:xfrm>
            <a:off x="9506771" y="5202749"/>
            <a:ext cx="7356988" cy="523220"/>
          </a:xfrm>
          <a:prstGeom prst="rect">
            <a:avLst/>
          </a:prstGeom>
          <a:noFill/>
        </p:spPr>
        <p:txBody>
          <a:bodyPr wrap="square">
            <a:spAutoFit/>
          </a:bodyPr>
          <a:lstStyle/>
          <a:p>
            <a:r>
              <a:rPr lang="en-GB" sz="1400" dirty="0">
                <a:solidFill>
                  <a:srgbClr val="19315D"/>
                </a:solidFill>
                <a:latin typeface="Poppins" panose="00000500000000000000" pitchFamily="2" charset="0"/>
                <a:cs typeface="Poppins" panose="00000500000000000000" pitchFamily="2" charset="0"/>
              </a:rPr>
              <a:t>Figure 5: Unmet need: Estimated proportion of drug users (age 15-64) and alcohol dependents (aged 18+) who are not in treatment, 2024/25</a:t>
            </a:r>
            <a:r>
              <a:rPr lang="en-GB" sz="1400" baseline="30000" dirty="0">
                <a:solidFill>
                  <a:srgbClr val="19315D"/>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25</a:t>
            </a:r>
            <a:endParaRPr lang="en-GB" sz="1400" baseline="30000" dirty="0">
              <a:solidFill>
                <a:srgbClr val="19315D"/>
              </a:solidFill>
              <a:latin typeface="Poppins" panose="00000500000000000000" pitchFamily="2" charset="0"/>
              <a:cs typeface="Poppins" panose="00000500000000000000" pitchFamily="2" charset="0"/>
            </a:endParaRPr>
          </a:p>
        </p:txBody>
      </p:sp>
      <p:sp>
        <p:nvSpPr>
          <p:cNvPr id="13" name="TextBox 12">
            <a:extLst>
              <a:ext uri="{FF2B5EF4-FFF2-40B4-BE49-F238E27FC236}">
                <a16:creationId xmlns:a16="http://schemas.microsoft.com/office/drawing/2014/main" id="{E0405626-F611-EC2A-4678-2778FEEFB78E}"/>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90B3646D-B0EB-5EF5-EA0E-C2E66CBC68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
        <p:nvSpPr>
          <p:cNvPr id="4" name="TextBox 3">
            <a:extLst>
              <a:ext uri="{FF2B5EF4-FFF2-40B4-BE49-F238E27FC236}">
                <a16:creationId xmlns:a16="http://schemas.microsoft.com/office/drawing/2014/main" id="{FA7831C9-0F1D-2F36-C0EB-0E71ADF9F09A}"/>
              </a:ext>
            </a:extLst>
          </p:cNvPr>
          <p:cNvSpPr txBox="1"/>
          <p:nvPr/>
        </p:nvSpPr>
        <p:spPr>
          <a:xfrm>
            <a:off x="890411" y="6751497"/>
            <a:ext cx="8047089" cy="1754326"/>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There has been no significant change in unmet need over time. The data indicates that in the year 2024/25, 57 .3% of opiate and crack users were not engaged in treatment. In 2024/25, however, there was an unmet need of 82.6% for Gloucestershire adults with alcohol dependency which is higher than the national average. There has been no significant change in this rate between 2015/15 and 2019/20. </a:t>
            </a:r>
          </a:p>
        </p:txBody>
      </p:sp>
    </p:spTree>
    <p:extLst>
      <p:ext uri="{BB962C8B-B14F-4D97-AF65-F5344CB8AC3E}">
        <p14:creationId xmlns:p14="http://schemas.microsoft.com/office/powerpoint/2010/main" val="1439130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DD2069-1CF4-AEFC-2DEC-9716E144128B}"/>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23383B6F-86B8-F34B-B51D-8E6437897A7C}"/>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11687AAA-B2B2-DDA3-2B9B-20CC1990581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28</a:t>
            </a:r>
          </a:p>
        </p:txBody>
      </p:sp>
      <p:sp>
        <p:nvSpPr>
          <p:cNvPr id="35" name="TextBox 14">
            <a:extLst>
              <a:ext uri="{FF2B5EF4-FFF2-40B4-BE49-F238E27FC236}">
                <a16:creationId xmlns:a16="http://schemas.microsoft.com/office/drawing/2014/main" id="{E9F151A1-DC54-3EDD-6007-C474044DFD15}"/>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10E73015-30E4-FED5-4067-8AB6E35C087E}"/>
              </a:ext>
            </a:extLst>
          </p:cNvPr>
          <p:cNvSpPr txBox="1"/>
          <p:nvPr/>
        </p:nvSpPr>
        <p:spPr>
          <a:xfrm>
            <a:off x="971232" y="2826006"/>
            <a:ext cx="7358236"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(Access to treatment)</a:t>
            </a:r>
          </a:p>
        </p:txBody>
      </p:sp>
      <p:sp>
        <p:nvSpPr>
          <p:cNvPr id="7" name="TextBox 6">
            <a:extLst>
              <a:ext uri="{FF2B5EF4-FFF2-40B4-BE49-F238E27FC236}">
                <a16:creationId xmlns:a16="http://schemas.microsoft.com/office/drawing/2014/main" id="{E97BE81D-1859-21B4-736C-9DBB8D4BC922}"/>
              </a:ext>
            </a:extLst>
          </p:cNvPr>
          <p:cNvSpPr txBox="1"/>
          <p:nvPr/>
        </p:nvSpPr>
        <p:spPr>
          <a:xfrm>
            <a:off x="890411" y="5102270"/>
            <a:ext cx="7751925" cy="3139321"/>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The maps below show the home location of our treatment population, by Lower Super Output Area and by substance    . Individually and collectively, they show us that our service users predominate in the more urban areas of the county, but that significant need exists beyond our towns and city. This is particularly the case for alcohol use. We can see that the primary bases of our treatment providers (in Gloucester city centre, Cheltenham, Stroud and Cinderford) and regular outreach clinics (in Tewkesbury, Winchcombe, Moreton in Marsh and Cirencester) align well with the locations of the treatment population. </a:t>
            </a:r>
          </a:p>
        </p:txBody>
      </p:sp>
      <p:sp>
        <p:nvSpPr>
          <p:cNvPr id="11" name="TextBox 10">
            <a:extLst>
              <a:ext uri="{FF2B5EF4-FFF2-40B4-BE49-F238E27FC236}">
                <a16:creationId xmlns:a16="http://schemas.microsoft.com/office/drawing/2014/main" id="{14EC38AF-CDCD-DEAC-2878-893CF11035F5}"/>
              </a:ext>
            </a:extLst>
          </p:cNvPr>
          <p:cNvSpPr txBox="1"/>
          <p:nvPr/>
        </p:nvSpPr>
        <p:spPr>
          <a:xfrm>
            <a:off x="9713272" y="407094"/>
            <a:ext cx="7841681" cy="923330"/>
          </a:xfrm>
          <a:prstGeom prst="rect">
            <a:avLst/>
          </a:prstGeom>
          <a:noFill/>
        </p:spPr>
        <p:txBody>
          <a:bodyPr wrap="square">
            <a:spAutoFit/>
          </a:bodyPr>
          <a:lstStyle/>
          <a:p>
            <a:r>
              <a:rPr lang="en-GB">
                <a:solidFill>
                  <a:srgbClr val="19315D"/>
                </a:solidFill>
                <a:latin typeface="Poppins"/>
                <a:ea typeface="Poppins"/>
                <a:cs typeface="Poppins"/>
                <a:sym typeface="Poppins"/>
              </a:rPr>
              <a:t>As is typically the case in a rural county though, we can see that there are challenges in meeting the needs of people who live outside the more urban areas.</a:t>
            </a:r>
            <a:endParaRPr lang="en-GB">
              <a:solidFill>
                <a:srgbClr val="19315D"/>
              </a:solidFill>
            </a:endParaRPr>
          </a:p>
        </p:txBody>
      </p:sp>
      <p:graphicFrame>
        <p:nvGraphicFramePr>
          <p:cNvPr id="12" name="Table 11">
            <a:extLst>
              <a:ext uri="{FF2B5EF4-FFF2-40B4-BE49-F238E27FC236}">
                <a16:creationId xmlns:a16="http://schemas.microsoft.com/office/drawing/2014/main" id="{85622CAD-EFE0-A9B8-94B3-431CD47D97D3}"/>
              </a:ext>
            </a:extLst>
          </p:cNvPr>
          <p:cNvGraphicFramePr>
            <a:graphicFrameLocks noGrp="1"/>
          </p:cNvGraphicFramePr>
          <p:nvPr>
            <p:extLst>
              <p:ext uri="{D42A27DB-BD31-4B8C-83A1-F6EECF244321}">
                <p14:modId xmlns:p14="http://schemas.microsoft.com/office/powerpoint/2010/main" val="181264042"/>
              </p:ext>
            </p:extLst>
          </p:nvPr>
        </p:nvGraphicFramePr>
        <p:xfrm>
          <a:off x="9892295" y="2184039"/>
          <a:ext cx="7841682" cy="5457255"/>
        </p:xfrm>
        <a:graphic>
          <a:graphicData uri="http://schemas.openxmlformats.org/drawingml/2006/table">
            <a:tbl>
              <a:tblPr firstRow="1" firstCol="1" bandRow="1">
                <a:tableStyleId>{5C22544A-7EE6-4342-B048-85BDC9FD1C3A}</a:tableStyleId>
              </a:tblPr>
              <a:tblGrid>
                <a:gridCol w="2071930">
                  <a:extLst>
                    <a:ext uri="{9D8B030D-6E8A-4147-A177-3AD203B41FA5}">
                      <a16:colId xmlns:a16="http://schemas.microsoft.com/office/drawing/2014/main" val="2309440093"/>
                    </a:ext>
                  </a:extLst>
                </a:gridCol>
                <a:gridCol w="635968">
                  <a:extLst>
                    <a:ext uri="{9D8B030D-6E8A-4147-A177-3AD203B41FA5}">
                      <a16:colId xmlns:a16="http://schemas.microsoft.com/office/drawing/2014/main" val="2673130600"/>
                    </a:ext>
                  </a:extLst>
                </a:gridCol>
                <a:gridCol w="806470">
                  <a:extLst>
                    <a:ext uri="{9D8B030D-6E8A-4147-A177-3AD203B41FA5}">
                      <a16:colId xmlns:a16="http://schemas.microsoft.com/office/drawing/2014/main" val="3740455935"/>
                    </a:ext>
                  </a:extLst>
                </a:gridCol>
                <a:gridCol w="635968">
                  <a:extLst>
                    <a:ext uri="{9D8B030D-6E8A-4147-A177-3AD203B41FA5}">
                      <a16:colId xmlns:a16="http://schemas.microsoft.com/office/drawing/2014/main" val="1866860831"/>
                    </a:ext>
                  </a:extLst>
                </a:gridCol>
                <a:gridCol w="806470">
                  <a:extLst>
                    <a:ext uri="{9D8B030D-6E8A-4147-A177-3AD203B41FA5}">
                      <a16:colId xmlns:a16="http://schemas.microsoft.com/office/drawing/2014/main" val="3733213842"/>
                    </a:ext>
                  </a:extLst>
                </a:gridCol>
                <a:gridCol w="635968">
                  <a:extLst>
                    <a:ext uri="{9D8B030D-6E8A-4147-A177-3AD203B41FA5}">
                      <a16:colId xmlns:a16="http://schemas.microsoft.com/office/drawing/2014/main" val="4163141742"/>
                    </a:ext>
                  </a:extLst>
                </a:gridCol>
                <a:gridCol w="806470">
                  <a:extLst>
                    <a:ext uri="{9D8B030D-6E8A-4147-A177-3AD203B41FA5}">
                      <a16:colId xmlns:a16="http://schemas.microsoft.com/office/drawing/2014/main" val="1969488199"/>
                    </a:ext>
                  </a:extLst>
                </a:gridCol>
                <a:gridCol w="635968">
                  <a:extLst>
                    <a:ext uri="{9D8B030D-6E8A-4147-A177-3AD203B41FA5}">
                      <a16:colId xmlns:a16="http://schemas.microsoft.com/office/drawing/2014/main" val="3058745012"/>
                    </a:ext>
                  </a:extLst>
                </a:gridCol>
                <a:gridCol w="806470">
                  <a:extLst>
                    <a:ext uri="{9D8B030D-6E8A-4147-A177-3AD203B41FA5}">
                      <a16:colId xmlns:a16="http://schemas.microsoft.com/office/drawing/2014/main" val="1553900525"/>
                    </a:ext>
                  </a:extLst>
                </a:gridCol>
              </a:tblGrid>
              <a:tr h="1033308">
                <a:tc rowSpan="2">
                  <a:txBody>
                    <a:bodyPr/>
                    <a:lstStyle/>
                    <a:p>
                      <a:pPr algn="ctr">
                        <a:lnSpc>
                          <a:spcPct val="115000"/>
                        </a:lnSpc>
                        <a:spcAft>
                          <a:spcPts val="800"/>
                        </a:spcAft>
                        <a:buNone/>
                      </a:pPr>
                      <a:r>
                        <a:rPr lang="en-GB" sz="1400" kern="0" dirty="0">
                          <a:effectLst/>
                        </a:rPr>
                        <a:t>District </a:t>
                      </a:r>
                    </a:p>
                  </a:txBody>
                  <a:tcPr marL="68580" marR="68580" marT="0" marB="0" anchor="ctr"/>
                </a:tc>
                <a:tc gridSpan="2">
                  <a:txBody>
                    <a:bodyPr/>
                    <a:lstStyle/>
                    <a:p>
                      <a:pPr algn="ctr">
                        <a:lnSpc>
                          <a:spcPct val="115000"/>
                        </a:lnSpc>
                        <a:spcAft>
                          <a:spcPts val="800"/>
                        </a:spcAft>
                        <a:buNone/>
                      </a:pPr>
                      <a:r>
                        <a:rPr lang="en-GB" sz="1400" kern="0">
                          <a:effectLst/>
                        </a:rPr>
                        <a:t>Alcohol</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hMerge="1">
                  <a:txBody>
                    <a:bodyPr/>
                    <a:lstStyle/>
                    <a:p>
                      <a:endParaRPr lang="en-GB"/>
                    </a:p>
                  </a:txBody>
                  <a:tcPr/>
                </a:tc>
                <a:tc gridSpan="2">
                  <a:txBody>
                    <a:bodyPr/>
                    <a:lstStyle/>
                    <a:p>
                      <a:pPr algn="ctr">
                        <a:lnSpc>
                          <a:spcPct val="115000"/>
                        </a:lnSpc>
                        <a:spcAft>
                          <a:spcPts val="800"/>
                        </a:spcAft>
                        <a:buNone/>
                      </a:pPr>
                      <a:r>
                        <a:rPr lang="en-GB" sz="1400" kern="0">
                          <a:effectLst/>
                        </a:rPr>
                        <a:t>Alcohol and Non-Opiate</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hMerge="1">
                  <a:txBody>
                    <a:bodyPr/>
                    <a:lstStyle/>
                    <a:p>
                      <a:endParaRPr lang="en-GB"/>
                    </a:p>
                  </a:txBody>
                  <a:tcPr/>
                </a:tc>
                <a:tc gridSpan="2">
                  <a:txBody>
                    <a:bodyPr/>
                    <a:lstStyle/>
                    <a:p>
                      <a:pPr algn="ctr">
                        <a:lnSpc>
                          <a:spcPct val="115000"/>
                        </a:lnSpc>
                        <a:spcAft>
                          <a:spcPts val="800"/>
                        </a:spcAft>
                        <a:buNone/>
                      </a:pPr>
                      <a:r>
                        <a:rPr lang="en-GB" sz="1400" kern="0">
                          <a:effectLst/>
                        </a:rPr>
                        <a:t>Non-Opiate</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hMerge="1">
                  <a:txBody>
                    <a:bodyPr/>
                    <a:lstStyle/>
                    <a:p>
                      <a:endParaRPr lang="en-GB"/>
                    </a:p>
                  </a:txBody>
                  <a:tcPr/>
                </a:tc>
                <a:tc gridSpan="2">
                  <a:txBody>
                    <a:bodyPr/>
                    <a:lstStyle/>
                    <a:p>
                      <a:pPr algn="ctr">
                        <a:lnSpc>
                          <a:spcPct val="115000"/>
                        </a:lnSpc>
                        <a:spcAft>
                          <a:spcPts val="800"/>
                        </a:spcAft>
                        <a:buNone/>
                      </a:pPr>
                      <a:r>
                        <a:rPr lang="en-GB" sz="1400" kern="0">
                          <a:effectLst/>
                        </a:rPr>
                        <a:t>Opiate</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hMerge="1">
                  <a:txBody>
                    <a:bodyPr/>
                    <a:lstStyle/>
                    <a:p>
                      <a:endParaRPr lang="en-GB"/>
                    </a:p>
                  </a:txBody>
                  <a:tcPr/>
                </a:tc>
                <a:extLst>
                  <a:ext uri="{0D108BD9-81ED-4DB2-BD59-A6C34878D82A}">
                    <a16:rowId xmlns:a16="http://schemas.microsoft.com/office/drawing/2014/main" val="409220119"/>
                  </a:ext>
                </a:extLst>
              </a:tr>
              <a:tr h="892392">
                <a:tc vMerge="1">
                  <a:txBody>
                    <a:bodyPr/>
                    <a:lstStyle/>
                    <a:p>
                      <a:endParaRPr/>
                    </a:p>
                  </a:txBody>
                  <a:tcPr marL="68580" marR="68580" marT="0" marB="0" anchor="ctr"/>
                </a:tc>
                <a:tc>
                  <a:txBody>
                    <a:bodyPr/>
                    <a:lstStyle/>
                    <a:p>
                      <a:pPr algn="ctr">
                        <a:lnSpc>
                          <a:spcPct val="115000"/>
                        </a:lnSpc>
                        <a:spcAft>
                          <a:spcPts val="800"/>
                        </a:spcAft>
                        <a:buNone/>
                      </a:pPr>
                      <a:r>
                        <a:rPr lang="en-GB" sz="1400" kern="0">
                          <a:effectLst/>
                        </a:rPr>
                        <a:t>Count</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Proportion of total</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Count</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Proportion of total</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Count</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Proportion of total</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Count</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Proportion of total</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084938520"/>
                  </a:ext>
                </a:extLst>
              </a:tr>
              <a:tr h="392395">
                <a:tc>
                  <a:txBody>
                    <a:bodyPr/>
                    <a:lstStyle/>
                    <a:p>
                      <a:pPr algn="ctr">
                        <a:lnSpc>
                          <a:spcPct val="115000"/>
                        </a:lnSpc>
                        <a:spcAft>
                          <a:spcPts val="800"/>
                        </a:spcAft>
                        <a:buNone/>
                      </a:pPr>
                      <a:r>
                        <a:rPr lang="en-GB" sz="1400" kern="0">
                          <a:effectLst/>
                        </a:rPr>
                        <a:t>Cheltenham </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110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16.4%</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53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17.5%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13.2%</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231</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19.0%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420651595"/>
                  </a:ext>
                </a:extLst>
              </a:tr>
              <a:tr h="392395">
                <a:tc>
                  <a:txBody>
                    <a:bodyPr/>
                    <a:lstStyle/>
                    <a:p>
                      <a:pPr algn="ctr">
                        <a:lnSpc>
                          <a:spcPct val="115000"/>
                        </a:lnSpc>
                        <a:spcAft>
                          <a:spcPts val="800"/>
                        </a:spcAft>
                        <a:buNone/>
                      </a:pPr>
                      <a:r>
                        <a:rPr lang="en-GB" sz="1400" kern="0">
                          <a:effectLst/>
                        </a:rPr>
                        <a:t>Cotswold</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dirty="0">
                          <a:effectLst/>
                        </a:rPr>
                        <a:t>76</a:t>
                      </a:r>
                      <a:endParaRPr lang="en-GB" sz="20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11.3%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18</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6.0%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5.7%</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76</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6.3%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78013337"/>
                  </a:ext>
                </a:extLst>
              </a:tr>
              <a:tr h="392395">
                <a:tc>
                  <a:txBody>
                    <a:bodyPr/>
                    <a:lstStyle/>
                    <a:p>
                      <a:pPr algn="ctr">
                        <a:lnSpc>
                          <a:spcPct val="115000"/>
                        </a:lnSpc>
                        <a:spcAft>
                          <a:spcPts val="800"/>
                        </a:spcAft>
                        <a:buNone/>
                      </a:pPr>
                      <a:r>
                        <a:rPr lang="en-GB" sz="1400" kern="0">
                          <a:effectLst/>
                        </a:rPr>
                        <a:t>Forest of Dean</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57</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8.5%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10.9%</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15.4%</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177</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14.6%</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280099178"/>
                  </a:ext>
                </a:extLst>
              </a:tr>
              <a:tr h="392395">
                <a:tc>
                  <a:txBody>
                    <a:bodyPr/>
                    <a:lstStyle/>
                    <a:p>
                      <a:pPr algn="ctr">
                        <a:lnSpc>
                          <a:spcPct val="115000"/>
                        </a:lnSpc>
                        <a:spcAft>
                          <a:spcPts val="800"/>
                        </a:spcAft>
                        <a:buNone/>
                      </a:pPr>
                      <a:r>
                        <a:rPr lang="en-GB" sz="1400" kern="0">
                          <a:effectLst/>
                        </a:rPr>
                        <a:t>Gloucester </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200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29.8%</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95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31.5%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87</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38.2%</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396</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32.6%</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24792497"/>
                  </a:ext>
                </a:extLst>
              </a:tr>
              <a:tr h="392395">
                <a:tc>
                  <a:txBody>
                    <a:bodyPr/>
                    <a:lstStyle/>
                    <a:p>
                      <a:pPr algn="ctr">
                        <a:lnSpc>
                          <a:spcPct val="115000"/>
                        </a:lnSpc>
                        <a:spcAft>
                          <a:spcPts val="800"/>
                        </a:spcAft>
                        <a:buNone/>
                      </a:pPr>
                      <a:r>
                        <a:rPr lang="en-GB" sz="1400" kern="0">
                          <a:effectLst/>
                        </a:rPr>
                        <a:t>Stroud </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143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21.3%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62</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20.5%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41</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18.0%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188</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15.5%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112467578"/>
                  </a:ext>
                </a:extLst>
              </a:tr>
              <a:tr h="392395">
                <a:tc>
                  <a:txBody>
                    <a:bodyPr/>
                    <a:lstStyle/>
                    <a:p>
                      <a:pPr algn="ctr">
                        <a:lnSpc>
                          <a:spcPct val="115000"/>
                        </a:lnSpc>
                        <a:spcAft>
                          <a:spcPts val="800"/>
                        </a:spcAft>
                        <a:buNone/>
                      </a:pPr>
                      <a:r>
                        <a:rPr lang="en-GB" sz="1400" kern="0">
                          <a:effectLst/>
                        </a:rPr>
                        <a:t>Tewkesbury</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dirty="0">
                          <a:effectLst/>
                        </a:rPr>
                        <a:t>71</a:t>
                      </a:r>
                      <a:endParaRPr lang="en-GB" sz="20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10.6%</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9.9%</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11</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4.8%</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110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9.0%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531480013"/>
                  </a:ext>
                </a:extLst>
              </a:tr>
              <a:tr h="392395">
                <a:tc>
                  <a:txBody>
                    <a:bodyPr/>
                    <a:lstStyle/>
                    <a:p>
                      <a:pPr algn="ctr">
                        <a:lnSpc>
                          <a:spcPct val="115000"/>
                        </a:lnSpc>
                        <a:spcAft>
                          <a:spcPts val="800"/>
                        </a:spcAft>
                        <a:buNone/>
                      </a:pPr>
                      <a:r>
                        <a:rPr lang="en-GB" sz="1400" kern="0">
                          <a:effectLst/>
                        </a:rPr>
                        <a:t>No Fixed Address</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9</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4</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9</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3.9%</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25</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2.1%</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180407673"/>
                  </a:ext>
                </a:extLst>
              </a:tr>
              <a:tr h="392395">
                <a:tc>
                  <a:txBody>
                    <a:bodyPr/>
                    <a:lstStyle/>
                    <a:p>
                      <a:pPr algn="ctr">
                        <a:lnSpc>
                          <a:spcPct val="115000"/>
                        </a:lnSpc>
                        <a:spcAft>
                          <a:spcPts val="800"/>
                        </a:spcAft>
                        <a:buNone/>
                      </a:pPr>
                      <a:r>
                        <a:rPr lang="en-GB" sz="1400" kern="0">
                          <a:effectLst/>
                        </a:rPr>
                        <a:t>Unknown</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6</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0.9%</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7</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0.9%</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13</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1.1%</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427815012"/>
                  </a:ext>
                </a:extLst>
              </a:tr>
              <a:tr h="392395">
                <a:tc>
                  <a:txBody>
                    <a:bodyPr/>
                    <a:lstStyle/>
                    <a:p>
                      <a:pPr algn="ctr">
                        <a:lnSpc>
                          <a:spcPct val="115000"/>
                        </a:lnSpc>
                        <a:spcAft>
                          <a:spcPts val="800"/>
                        </a:spcAft>
                        <a:buNone/>
                      </a:pPr>
                      <a:r>
                        <a:rPr lang="en-GB" sz="1400" kern="0">
                          <a:effectLst/>
                        </a:rPr>
                        <a:t>Total</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672</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100.0%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302</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100.0%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228</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100.0%</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a:effectLst/>
                        </a:rPr>
                        <a:t>1216</a:t>
                      </a:r>
                      <a:endParaRPr lang="en-GB" sz="20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tc>
                  <a:txBody>
                    <a:bodyPr/>
                    <a:lstStyle/>
                    <a:p>
                      <a:pPr algn="ctr">
                        <a:lnSpc>
                          <a:spcPct val="115000"/>
                        </a:lnSpc>
                        <a:spcAft>
                          <a:spcPts val="800"/>
                        </a:spcAft>
                        <a:buNone/>
                      </a:pPr>
                      <a:r>
                        <a:rPr lang="en-GB" sz="1400" kern="0" dirty="0">
                          <a:effectLst/>
                        </a:rPr>
                        <a:t>100.0%</a:t>
                      </a:r>
                      <a:endParaRPr lang="en-GB" sz="20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88368375"/>
                  </a:ext>
                </a:extLst>
              </a:tr>
            </a:tbl>
          </a:graphicData>
        </a:graphic>
      </p:graphicFrame>
      <p:sp>
        <p:nvSpPr>
          <p:cNvPr id="13" name="Rectangle 1">
            <a:extLst>
              <a:ext uri="{FF2B5EF4-FFF2-40B4-BE49-F238E27FC236}">
                <a16:creationId xmlns:a16="http://schemas.microsoft.com/office/drawing/2014/main" id="{43B4522F-1B75-EC3E-AC3C-9820CE3E0B39}"/>
              </a:ext>
            </a:extLst>
          </p:cNvPr>
          <p:cNvSpPr>
            <a:spLocks noChangeArrowheads="1"/>
          </p:cNvSpPr>
          <p:nvPr/>
        </p:nvSpPr>
        <p:spPr bwMode="auto">
          <a:xfrm>
            <a:off x="9758152" y="1515923"/>
            <a:ext cx="7189789"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1" u="none" strike="noStrike" cap="none" normalizeH="0" baseline="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rPr>
              <a:t>Table 4: Drug and Alcohol Treatment Population broken down by Gloucestershire district, 2024-25</a:t>
            </a:r>
            <a:r>
              <a:rPr kumimoji="0" lang="en-GB" altLang="en-US" sz="1100" b="1" i="1" u="none" strike="noStrike" cap="none" normalizeH="0" baseline="3000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26</a:t>
            </a:r>
            <a:endParaRPr kumimoji="0" lang="en-GB" altLang="en-US" sz="1000" b="0" i="0" u="none" strike="noStrike" cap="none" normalizeH="0" baseline="0" dirty="0">
              <a:ln>
                <a:noFill/>
              </a:ln>
              <a:solidFill>
                <a:srgbClr val="19315D"/>
              </a:solidFill>
              <a:effectLst/>
              <a:latin typeface="Poppins" panose="00000500000000000000" pitchFamily="2" charset="0"/>
              <a:cs typeface="Poppins" panose="00000500000000000000"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rgbClr val="19315D"/>
              </a:solidFill>
              <a:effectLst/>
              <a:latin typeface="Poppins" panose="00000500000000000000" pitchFamily="2" charset="0"/>
              <a:cs typeface="Poppins" panose="00000500000000000000" pitchFamily="2" charset="0"/>
            </a:endParaRPr>
          </a:p>
        </p:txBody>
      </p:sp>
      <p:sp>
        <p:nvSpPr>
          <p:cNvPr id="16" name="Rectangle 3">
            <a:extLst>
              <a:ext uri="{FF2B5EF4-FFF2-40B4-BE49-F238E27FC236}">
                <a16:creationId xmlns:a16="http://schemas.microsoft.com/office/drawing/2014/main" id="{8C04C0C2-B9CF-9A72-0FA8-F8DE395FF15C}"/>
              </a:ext>
            </a:extLst>
          </p:cNvPr>
          <p:cNvSpPr>
            <a:spLocks noChangeArrowheads="1"/>
          </p:cNvSpPr>
          <p:nvPr/>
        </p:nvSpPr>
        <p:spPr bwMode="auto">
          <a:xfrm>
            <a:off x="10353981" y="8010758"/>
            <a:ext cx="691830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000" b="0" i="0" u="none" strike="noStrike" cap="none" normalizeH="0" baseline="3000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3">
                  <a:extLst>
                    <a:ext uri="{A12FA001-AC4F-418D-AE19-62706E023703}">
                      <ahyp:hlinkClr xmlns:ahyp="http://schemas.microsoft.com/office/drawing/2018/hyperlinkcolor" val="tx"/>
                    </a:ext>
                  </a:extLst>
                </a:hlinkClick>
              </a:rPr>
              <a:t>[</a:t>
            </a:r>
            <a:r>
              <a:rPr kumimoji="0" lang="en-GB" altLang="en-US" sz="1000" b="0" i="0" u="none" strike="noStrike" cap="none" normalizeH="0" baseline="30000" dirty="0" err="1" bmk="">
                <a:ln>
                  <a:noFill/>
                </a:ln>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3">
                  <a:extLst>
                    <a:ext uri="{A12FA001-AC4F-418D-AE19-62706E023703}">
                      <ahyp:hlinkClr xmlns:ahyp="http://schemas.microsoft.com/office/drawing/2018/hyperlinkcolor" val="tx"/>
                    </a:ext>
                  </a:extLst>
                </a:hlinkClick>
              </a:rPr>
              <a:t>i</a:t>
            </a:r>
            <a:r>
              <a:rPr kumimoji="0" lang="en-GB" altLang="en-US" sz="1000" b="0" i="0" u="none" strike="noStrike" cap="none" normalizeH="0" baseline="30000" dirty="0" bmk="">
                <a:ln>
                  <a:noFill/>
                </a:ln>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3">
                  <a:extLst>
                    <a:ext uri="{A12FA001-AC4F-418D-AE19-62706E023703}">
                      <ahyp:hlinkClr xmlns:ahyp="http://schemas.microsoft.com/office/drawing/2018/hyperlinkcolor" val="tx"/>
                    </a:ext>
                  </a:extLst>
                </a:hlinkClick>
              </a:rPr>
              <a:t>]</a:t>
            </a:r>
            <a:r>
              <a:rPr kumimoji="0" lang="en-GB" altLang="en-US" sz="1000" b="0" i="0" u="none" strike="noStrike" cap="none" normalizeH="0" baseline="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rPr>
              <a:t> </a:t>
            </a:r>
            <a:r>
              <a:rPr kumimoji="0" lang="en-GB" altLang="en-US" sz="1200" b="0" i="0" u="none" strike="noStrike" cap="none" normalizeH="0" baseline="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rPr>
              <a:t>Gloucestershire VIA. Drug and Alcohol Treatment Population broken down by Gloucestershire district, 2024-25.</a:t>
            </a:r>
            <a:endParaRPr kumimoji="0" lang="en-GB" altLang="en-US" sz="1800" b="0" i="0" u="none" strike="noStrike" cap="none" normalizeH="0" baseline="0" dirty="0">
              <a:ln>
                <a:noFill/>
              </a:ln>
              <a:solidFill>
                <a:srgbClr val="19315D"/>
              </a:solidFill>
              <a:effectLst/>
              <a:latin typeface="Poppins" panose="00000500000000000000" pitchFamily="2" charset="0"/>
              <a:cs typeface="Poppins" panose="00000500000000000000" pitchFamily="2" charset="0"/>
            </a:endParaRPr>
          </a:p>
        </p:txBody>
      </p:sp>
      <p:grpSp>
        <p:nvGrpSpPr>
          <p:cNvPr id="18" name="Group 8">
            <a:extLst>
              <a:ext uri="{FF2B5EF4-FFF2-40B4-BE49-F238E27FC236}">
                <a16:creationId xmlns:a16="http://schemas.microsoft.com/office/drawing/2014/main" id="{BA40E3B5-8501-93A0-2E40-D5F30E50B5C8}"/>
              </a:ext>
            </a:extLst>
          </p:cNvPr>
          <p:cNvGrpSpPr/>
          <p:nvPr/>
        </p:nvGrpSpPr>
        <p:grpSpPr>
          <a:xfrm rot="5400000">
            <a:off x="4557765" y="-1218619"/>
            <a:ext cx="185170" cy="7358236"/>
            <a:chOff x="0" y="0"/>
            <a:chExt cx="343797" cy="3194727"/>
          </a:xfrm>
        </p:grpSpPr>
        <p:sp>
          <p:nvSpPr>
            <p:cNvPr id="20" name="Freeform 9">
              <a:extLst>
                <a:ext uri="{FF2B5EF4-FFF2-40B4-BE49-F238E27FC236}">
                  <a16:creationId xmlns:a16="http://schemas.microsoft.com/office/drawing/2014/main" id="{9BB661B5-A094-38B8-B04E-B801EE0B7AFF}"/>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21" name="TextBox 10">
              <a:extLst>
                <a:ext uri="{FF2B5EF4-FFF2-40B4-BE49-F238E27FC236}">
                  <a16:creationId xmlns:a16="http://schemas.microsoft.com/office/drawing/2014/main" id="{B9E8E9FF-CAB5-544F-AD59-3475D20D3A9D}"/>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2" name="TextBox 12">
            <a:extLst>
              <a:ext uri="{FF2B5EF4-FFF2-40B4-BE49-F238E27FC236}">
                <a16:creationId xmlns:a16="http://schemas.microsoft.com/office/drawing/2014/main" id="{8D6B8677-98C1-57AF-E9FA-137753D6043E}"/>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BA3A64AB-C248-B446-3963-2AF18633F1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3590037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FD9873-DCAD-9BA2-5FB6-3F976DDFE371}"/>
            </a:ext>
          </a:extLst>
        </p:cNvPr>
        <p:cNvGrpSpPr/>
        <p:nvPr/>
      </p:nvGrpSpPr>
      <p:grpSpPr>
        <a:xfrm>
          <a:off x="0" y="0"/>
          <a:ext cx="0" cy="0"/>
          <a:chOff x="0" y="0"/>
          <a:chExt cx="0" cy="0"/>
        </a:xfrm>
      </p:grpSpPr>
      <p:pic>
        <p:nvPicPr>
          <p:cNvPr id="5" name="Picture 4" descr="A map of alcohol treatment&#10;&#10;AI-generated content may be incorrect.">
            <a:extLst>
              <a:ext uri="{FF2B5EF4-FFF2-40B4-BE49-F238E27FC236}">
                <a16:creationId xmlns:a16="http://schemas.microsoft.com/office/drawing/2014/main" id="{ECA1F3F9-F0E8-5D46-6CE7-C03B9394C6D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14290" y="-925"/>
            <a:ext cx="14552444" cy="10287925"/>
          </a:xfrm>
          <a:prstGeom prst="rect">
            <a:avLst/>
          </a:prstGeom>
        </p:spPr>
      </p:pic>
      <p:sp>
        <p:nvSpPr>
          <p:cNvPr id="6" name="TextBox 5">
            <a:extLst>
              <a:ext uri="{FF2B5EF4-FFF2-40B4-BE49-F238E27FC236}">
                <a16:creationId xmlns:a16="http://schemas.microsoft.com/office/drawing/2014/main" id="{00843286-3DB8-ECFD-D07D-BF55D192DA52}"/>
              </a:ext>
            </a:extLst>
          </p:cNvPr>
          <p:cNvSpPr txBox="1"/>
          <p:nvPr/>
        </p:nvSpPr>
        <p:spPr>
          <a:xfrm>
            <a:off x="2244436" y="10061040"/>
            <a:ext cx="14408728" cy="276999"/>
          </a:xfrm>
          <a:prstGeom prst="rect">
            <a:avLst/>
          </a:prstGeom>
          <a:noFill/>
        </p:spPr>
        <p:txBody>
          <a:bodyPr wrap="square">
            <a:spAutoFit/>
          </a:bodyPr>
          <a:lstStyle/>
          <a:p>
            <a:pPr algn="ctr">
              <a:spcAft>
                <a:spcPts val="1000"/>
              </a:spcAft>
              <a:buNone/>
            </a:pPr>
            <a:r>
              <a:rPr lang="en-GB" sz="1200" i="1" kern="100" dirty="0">
                <a:effectLst/>
                <a:latin typeface="Aptos" panose="020B0004020202020204" pitchFamily="34" charset="0"/>
                <a:ea typeface="Aptos" panose="020B0004020202020204" pitchFamily="34" charset="0"/>
                <a:cs typeface="Arial" panose="020B0604020202020204" pitchFamily="34" charset="0"/>
              </a:rPr>
              <a:t>Figure 6: Alcohol treatment service use per 1,000 adults (18+) by Lower Super Output Area (LSOA), </a:t>
            </a:r>
            <a:r>
              <a:rPr lang="en-GB" sz="1200" i="1" kern="100">
                <a:effectLst/>
                <a:latin typeface="Aptos" panose="020B0004020202020204" pitchFamily="34" charset="0"/>
                <a:ea typeface="Aptos" panose="020B0004020202020204" pitchFamily="34" charset="0"/>
                <a:cs typeface="Arial" panose="020B0604020202020204" pitchFamily="34" charset="0"/>
              </a:rPr>
              <a:t>between 01/04/2024 </a:t>
            </a:r>
            <a:r>
              <a:rPr lang="en-GB" sz="1200" i="1" kern="100" dirty="0">
                <a:effectLst/>
                <a:latin typeface="Aptos" panose="020B0004020202020204" pitchFamily="34" charset="0"/>
                <a:ea typeface="Aptos" panose="020B0004020202020204" pitchFamily="34" charset="0"/>
                <a:cs typeface="Arial" panose="020B0604020202020204" pitchFamily="34" charset="0"/>
              </a:rPr>
              <a:t>and 30/09/2025</a:t>
            </a:r>
            <a:endParaRPr lang="en-GB" sz="1000" i="1"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5175242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60E4386-BE7E-D408-893D-138E16A5ECF1}"/>
            </a:ext>
          </a:extLst>
        </p:cNvPr>
        <p:cNvGrpSpPr/>
        <p:nvPr/>
      </p:nvGrpSpPr>
      <p:grpSpPr>
        <a:xfrm>
          <a:off x="0" y="0"/>
          <a:ext cx="0" cy="0"/>
          <a:chOff x="0" y="0"/>
          <a:chExt cx="0" cy="0"/>
        </a:xfrm>
      </p:grpSpPr>
      <p:pic>
        <p:nvPicPr>
          <p:cNvPr id="2" name="Picture 1" descr="A map of drug treatment&#10;&#10;AI-generated content may be incorrect.">
            <a:extLst>
              <a:ext uri="{FF2B5EF4-FFF2-40B4-BE49-F238E27FC236}">
                <a16:creationId xmlns:a16="http://schemas.microsoft.com/office/drawing/2014/main" id="{017A2DE7-903D-E8B1-78DE-89FDD7F3B0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9306" y="3154"/>
            <a:ext cx="14546372" cy="10283845"/>
          </a:xfrm>
          <a:prstGeom prst="rect">
            <a:avLst/>
          </a:prstGeom>
        </p:spPr>
      </p:pic>
      <p:sp>
        <p:nvSpPr>
          <p:cNvPr id="3" name="TextBox 2">
            <a:extLst>
              <a:ext uri="{FF2B5EF4-FFF2-40B4-BE49-F238E27FC236}">
                <a16:creationId xmlns:a16="http://schemas.microsoft.com/office/drawing/2014/main" id="{DEB48700-D7A6-20FB-0AEB-F39B2EF3DD60}"/>
              </a:ext>
            </a:extLst>
          </p:cNvPr>
          <p:cNvSpPr txBox="1"/>
          <p:nvPr/>
        </p:nvSpPr>
        <p:spPr>
          <a:xfrm>
            <a:off x="2244436" y="10061040"/>
            <a:ext cx="14408728" cy="276999"/>
          </a:xfrm>
          <a:prstGeom prst="rect">
            <a:avLst/>
          </a:prstGeom>
          <a:noFill/>
        </p:spPr>
        <p:txBody>
          <a:bodyPr wrap="square">
            <a:spAutoFit/>
          </a:bodyPr>
          <a:lstStyle/>
          <a:p>
            <a:pPr algn="ctr">
              <a:spcAft>
                <a:spcPts val="1000"/>
              </a:spcAft>
              <a:buNone/>
            </a:pPr>
            <a:r>
              <a:rPr lang="en-GB" sz="1200" i="1" kern="100" dirty="0">
                <a:effectLst/>
                <a:latin typeface="Aptos" panose="020B0004020202020204" pitchFamily="34" charset="0"/>
                <a:ea typeface="Aptos" panose="020B0004020202020204" pitchFamily="34" charset="0"/>
                <a:cs typeface="Arial" panose="020B0604020202020204" pitchFamily="34" charset="0"/>
              </a:rPr>
              <a:t>Figure 7: Drug treatment service use per 1,000 adults (18+) by Lower Super Output Area (LSOA), </a:t>
            </a:r>
            <a:r>
              <a:rPr lang="en-GB" sz="1200" i="1" kern="100">
                <a:effectLst/>
                <a:latin typeface="Aptos" panose="020B0004020202020204" pitchFamily="34" charset="0"/>
                <a:ea typeface="Aptos" panose="020B0004020202020204" pitchFamily="34" charset="0"/>
                <a:cs typeface="Arial" panose="020B0604020202020204" pitchFamily="34" charset="0"/>
              </a:rPr>
              <a:t>between 01/04/2024 </a:t>
            </a:r>
            <a:r>
              <a:rPr lang="en-GB" sz="1200" i="1" kern="100" dirty="0">
                <a:effectLst/>
                <a:latin typeface="Aptos" panose="020B0004020202020204" pitchFamily="34" charset="0"/>
                <a:ea typeface="Aptos" panose="020B0004020202020204" pitchFamily="34" charset="0"/>
                <a:cs typeface="Arial" panose="020B0604020202020204" pitchFamily="34" charset="0"/>
              </a:rPr>
              <a:t>and 30/09/2025</a:t>
            </a:r>
            <a:endParaRPr lang="en-GB" sz="1000" i="1"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587792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FDDE7F-364A-503E-02BE-E9067A08162E}"/>
            </a:ext>
          </a:extLst>
        </p:cNvPr>
        <p:cNvGrpSpPr/>
        <p:nvPr/>
      </p:nvGrpSpPr>
      <p:grpSpPr>
        <a:xfrm>
          <a:off x="0" y="0"/>
          <a:ext cx="0" cy="0"/>
          <a:chOff x="0" y="0"/>
          <a:chExt cx="0" cy="0"/>
        </a:xfrm>
      </p:grpSpPr>
      <p:pic>
        <p:nvPicPr>
          <p:cNvPr id="3" name="Picture 2" descr="A map of opiate treatment service&#10;&#10;AI-generated content may be incorrect.">
            <a:extLst>
              <a:ext uri="{FF2B5EF4-FFF2-40B4-BE49-F238E27FC236}">
                <a16:creationId xmlns:a16="http://schemas.microsoft.com/office/drawing/2014/main" id="{BBCF015D-7D60-7CA4-5D3F-C1E5C4CAA3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43549" y="3269"/>
            <a:ext cx="14546536" cy="10283731"/>
          </a:xfrm>
          <a:prstGeom prst="rect">
            <a:avLst/>
          </a:prstGeom>
        </p:spPr>
      </p:pic>
      <p:sp>
        <p:nvSpPr>
          <p:cNvPr id="5" name="TextBox 4">
            <a:extLst>
              <a:ext uri="{FF2B5EF4-FFF2-40B4-BE49-F238E27FC236}">
                <a16:creationId xmlns:a16="http://schemas.microsoft.com/office/drawing/2014/main" id="{15E9E46B-4A55-F12E-23D0-33EE51569134}"/>
              </a:ext>
            </a:extLst>
          </p:cNvPr>
          <p:cNvSpPr txBox="1"/>
          <p:nvPr/>
        </p:nvSpPr>
        <p:spPr>
          <a:xfrm>
            <a:off x="2244436" y="10061040"/>
            <a:ext cx="14408728" cy="276999"/>
          </a:xfrm>
          <a:prstGeom prst="rect">
            <a:avLst/>
          </a:prstGeom>
          <a:noFill/>
        </p:spPr>
        <p:txBody>
          <a:bodyPr wrap="square">
            <a:spAutoFit/>
          </a:bodyPr>
          <a:lstStyle/>
          <a:p>
            <a:pPr algn="ctr">
              <a:spcAft>
                <a:spcPts val="1000"/>
              </a:spcAft>
              <a:buNone/>
            </a:pPr>
            <a:r>
              <a:rPr lang="en-GB" sz="1200" i="1" kern="100" dirty="0">
                <a:effectLst/>
                <a:latin typeface="Aptos" panose="020B0004020202020204" pitchFamily="34" charset="0"/>
                <a:ea typeface="Aptos" panose="020B0004020202020204" pitchFamily="34" charset="0"/>
                <a:cs typeface="Arial" panose="020B0604020202020204" pitchFamily="34" charset="0"/>
              </a:rPr>
              <a:t>Figure 8: Opiate treatment service use per 1,000 adults (18+) by Lower Super Output Area (LSOA), </a:t>
            </a:r>
            <a:r>
              <a:rPr lang="en-GB" sz="1200" i="1" kern="100">
                <a:effectLst/>
                <a:latin typeface="Aptos" panose="020B0004020202020204" pitchFamily="34" charset="0"/>
                <a:ea typeface="Aptos" panose="020B0004020202020204" pitchFamily="34" charset="0"/>
                <a:cs typeface="Arial" panose="020B0604020202020204" pitchFamily="34" charset="0"/>
              </a:rPr>
              <a:t>between 01/04/2024 </a:t>
            </a:r>
            <a:r>
              <a:rPr lang="en-GB" sz="1200" i="1" kern="100" dirty="0">
                <a:effectLst/>
                <a:latin typeface="Aptos" panose="020B0004020202020204" pitchFamily="34" charset="0"/>
                <a:ea typeface="Aptos" panose="020B0004020202020204" pitchFamily="34" charset="0"/>
                <a:cs typeface="Arial" panose="020B0604020202020204" pitchFamily="34" charset="0"/>
              </a:rPr>
              <a:t>and 30/09/2025</a:t>
            </a:r>
            <a:endParaRPr lang="en-GB" sz="1000" i="1"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863665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6C2655-9411-3552-6D48-A0EDB2676632}"/>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86D19A8F-9C8C-3732-33E9-8493B0737FCE}"/>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C13EF0DF-E169-A4A4-FBA1-F387EC85A865}"/>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32</a:t>
            </a:r>
          </a:p>
        </p:txBody>
      </p:sp>
      <p:sp>
        <p:nvSpPr>
          <p:cNvPr id="35" name="TextBox 14">
            <a:extLst>
              <a:ext uri="{FF2B5EF4-FFF2-40B4-BE49-F238E27FC236}">
                <a16:creationId xmlns:a16="http://schemas.microsoft.com/office/drawing/2014/main" id="{BD032D0B-E6D8-4107-4A76-4830F5C46821}"/>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CA898A92-44F3-1FB4-8DBE-858C4885E23E}"/>
              </a:ext>
            </a:extLst>
          </p:cNvPr>
          <p:cNvSpPr txBox="1"/>
          <p:nvPr/>
        </p:nvSpPr>
        <p:spPr>
          <a:xfrm>
            <a:off x="971232" y="2826006"/>
            <a:ext cx="7489866"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(Sustaining treatment)</a:t>
            </a:r>
          </a:p>
        </p:txBody>
      </p:sp>
      <p:sp>
        <p:nvSpPr>
          <p:cNvPr id="7" name="TextBox 6">
            <a:extLst>
              <a:ext uri="{FF2B5EF4-FFF2-40B4-BE49-F238E27FC236}">
                <a16:creationId xmlns:a16="http://schemas.microsoft.com/office/drawing/2014/main" id="{79F5051B-EEE2-189F-DC35-CA3970F8BA02}"/>
              </a:ext>
            </a:extLst>
          </p:cNvPr>
          <p:cNvSpPr txBox="1"/>
          <p:nvPr/>
        </p:nvSpPr>
        <p:spPr>
          <a:xfrm>
            <a:off x="777925" y="4755396"/>
            <a:ext cx="7751925" cy="2585323"/>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The charts below show Gloucestershire’s track record of how many people who access treatment remain in treatment at 12 weeks (Source: NDTMS). This is important to understand as it shows how well our provision maintains engagement with users, which in turn increases the likelihood of successful completion of treatment and recovery. Gloucestershire’s performance considerably exceeds the national average for opiate, non-opiate and alcohol users.</a:t>
            </a:r>
          </a:p>
        </p:txBody>
      </p:sp>
      <p:sp>
        <p:nvSpPr>
          <p:cNvPr id="13" name="Rectangle 1">
            <a:extLst>
              <a:ext uri="{FF2B5EF4-FFF2-40B4-BE49-F238E27FC236}">
                <a16:creationId xmlns:a16="http://schemas.microsoft.com/office/drawing/2014/main" id="{62E4F903-F999-055A-ACE5-C7F45CDB8422}"/>
              </a:ext>
            </a:extLst>
          </p:cNvPr>
          <p:cNvSpPr>
            <a:spLocks noChangeArrowheads="1"/>
          </p:cNvSpPr>
          <p:nvPr/>
        </p:nvSpPr>
        <p:spPr bwMode="auto">
          <a:xfrm>
            <a:off x="9386517" y="8132456"/>
            <a:ext cx="854575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1" u="none" strike="noStrike" cap="none" normalizeH="0" baseline="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rPr>
              <a:t>Figure 9: Proportion of clients (by substance type) retained for 12 weeks following treatment start (including. successful completions and planned exits in that period)</a:t>
            </a:r>
            <a:r>
              <a:rPr kumimoji="0" lang="en-GB" altLang="en-US" sz="1100" b="0" i="1" u="none" strike="noStrike" cap="none" normalizeH="0" baseline="3000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27</a:t>
            </a:r>
            <a:r>
              <a:rPr kumimoji="0" lang="en-GB" altLang="en-US" sz="1100" b="0" i="1" u="none" strike="noStrike" cap="none" normalizeH="0" baseline="0" dirty="0">
                <a:ln>
                  <a:noFill/>
                </a:ln>
                <a:solidFill>
                  <a:srgbClr val="19315D"/>
                </a:solidFill>
                <a:effectLst/>
                <a:latin typeface="Poppins" panose="00000500000000000000" pitchFamily="2" charset="0"/>
                <a:ea typeface="Aptos" panose="020B0004020202020204" pitchFamily="34" charset="0"/>
                <a:cs typeface="Poppins" panose="00000500000000000000" pitchFamily="2" charset="0"/>
              </a:rPr>
              <a:t>  (England comparison shown by the dotted lines)</a:t>
            </a:r>
            <a:endParaRPr kumimoji="0" lang="en-GB" altLang="en-US" sz="1800" b="0" i="0" u="none" strike="noStrike" cap="none" normalizeH="0" baseline="0" dirty="0">
              <a:ln>
                <a:noFill/>
              </a:ln>
              <a:solidFill>
                <a:srgbClr val="19315D"/>
              </a:solidFill>
              <a:effectLst/>
              <a:latin typeface="Poppins" panose="00000500000000000000" pitchFamily="2" charset="0"/>
              <a:cs typeface="Poppins" panose="00000500000000000000" pitchFamily="2" charset="0"/>
            </a:endParaRPr>
          </a:p>
        </p:txBody>
      </p:sp>
      <p:pic>
        <p:nvPicPr>
          <p:cNvPr id="5" name="Picture 4">
            <a:extLst>
              <a:ext uri="{FF2B5EF4-FFF2-40B4-BE49-F238E27FC236}">
                <a16:creationId xmlns:a16="http://schemas.microsoft.com/office/drawing/2014/main" id="{CC5D45A8-BACD-447F-7609-4D7A15452889}"/>
              </a:ext>
            </a:extLst>
          </p:cNvPr>
          <p:cNvPicPr>
            <a:picLocks noChangeAspect="1"/>
          </p:cNvPicPr>
          <p:nvPr/>
        </p:nvPicPr>
        <p:blipFill>
          <a:blip r:embed="rId3" cstate="print">
            <a:extLst>
              <a:ext uri="{28A0092B-C50C-407E-A947-70E740481C1C}">
                <a14:useLocalDpi xmlns:a14="http://schemas.microsoft.com/office/drawing/2010/main" val="0"/>
              </a:ext>
            </a:extLst>
          </a:blip>
          <a:srcRect r="33255" b="-1820"/>
          <a:stretch>
            <a:fillRect/>
          </a:stretch>
        </p:blipFill>
        <p:spPr bwMode="auto">
          <a:xfrm>
            <a:off x="9841849" y="281017"/>
            <a:ext cx="7635093" cy="4997566"/>
          </a:xfrm>
          <a:prstGeom prst="rect">
            <a:avLst/>
          </a:prstGeom>
          <a:noFill/>
        </p:spPr>
      </p:pic>
      <p:pic>
        <p:nvPicPr>
          <p:cNvPr id="6" name="Picture 5">
            <a:extLst>
              <a:ext uri="{FF2B5EF4-FFF2-40B4-BE49-F238E27FC236}">
                <a16:creationId xmlns:a16="http://schemas.microsoft.com/office/drawing/2014/main" id="{FE34D70A-8C8F-1DFE-88BD-4A14ACAA4213}"/>
              </a:ext>
            </a:extLst>
          </p:cNvPr>
          <p:cNvPicPr>
            <a:picLocks noChangeAspect="1"/>
          </p:cNvPicPr>
          <p:nvPr/>
        </p:nvPicPr>
        <p:blipFill>
          <a:blip r:embed="rId3" cstate="print">
            <a:extLst>
              <a:ext uri="{28A0092B-C50C-407E-A947-70E740481C1C}">
                <a14:useLocalDpi xmlns:a14="http://schemas.microsoft.com/office/drawing/2010/main" val="0"/>
              </a:ext>
            </a:extLst>
          </a:blip>
          <a:srcRect l="66762" r="-1523" b="49741"/>
          <a:stretch>
            <a:fillRect/>
          </a:stretch>
        </p:blipFill>
        <p:spPr bwMode="auto">
          <a:xfrm>
            <a:off x="9767582" y="5252896"/>
            <a:ext cx="3976335" cy="2466819"/>
          </a:xfrm>
          <a:prstGeom prst="rect">
            <a:avLst/>
          </a:prstGeom>
          <a:noFill/>
        </p:spPr>
      </p:pic>
      <p:pic>
        <p:nvPicPr>
          <p:cNvPr id="9" name="Picture 8">
            <a:extLst>
              <a:ext uri="{FF2B5EF4-FFF2-40B4-BE49-F238E27FC236}">
                <a16:creationId xmlns:a16="http://schemas.microsoft.com/office/drawing/2014/main" id="{E332A4B8-2DA3-95EA-27BD-D292E7FBC339}"/>
              </a:ext>
            </a:extLst>
          </p:cNvPr>
          <p:cNvPicPr>
            <a:picLocks noChangeAspect="1"/>
          </p:cNvPicPr>
          <p:nvPr/>
        </p:nvPicPr>
        <p:blipFill>
          <a:blip r:embed="rId3" cstate="print">
            <a:extLst>
              <a:ext uri="{28A0092B-C50C-407E-A947-70E740481C1C}">
                <a14:useLocalDpi xmlns:a14="http://schemas.microsoft.com/office/drawing/2010/main" val="0"/>
              </a:ext>
            </a:extLst>
          </a:blip>
          <a:srcRect l="66762" t="49514" r="-1523" b="-2775"/>
          <a:stretch>
            <a:fillRect/>
          </a:stretch>
        </p:blipFill>
        <p:spPr bwMode="auto">
          <a:xfrm>
            <a:off x="13595382" y="5227256"/>
            <a:ext cx="3976335" cy="2614159"/>
          </a:xfrm>
          <a:prstGeom prst="rect">
            <a:avLst/>
          </a:prstGeom>
          <a:noFill/>
        </p:spPr>
      </p:pic>
      <p:grpSp>
        <p:nvGrpSpPr>
          <p:cNvPr id="10" name="Group 8">
            <a:extLst>
              <a:ext uri="{FF2B5EF4-FFF2-40B4-BE49-F238E27FC236}">
                <a16:creationId xmlns:a16="http://schemas.microsoft.com/office/drawing/2014/main" id="{C1179AA7-DD5B-7744-9F09-9C33E6E9BBA4}"/>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08C44FE4-DD61-38A4-3AA8-29DE3EE05E8E}"/>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8" name="TextBox 10">
              <a:extLst>
                <a:ext uri="{FF2B5EF4-FFF2-40B4-BE49-F238E27FC236}">
                  <a16:creationId xmlns:a16="http://schemas.microsoft.com/office/drawing/2014/main" id="{6A08B239-D163-E4BC-C9A9-303FB2DA0126}"/>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9" name="TextBox 12">
            <a:extLst>
              <a:ext uri="{FF2B5EF4-FFF2-40B4-BE49-F238E27FC236}">
                <a16:creationId xmlns:a16="http://schemas.microsoft.com/office/drawing/2014/main" id="{65B96DE4-8113-819C-09A1-185F4F629A91}"/>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11" name="Picture 10">
            <a:extLst>
              <a:ext uri="{FF2B5EF4-FFF2-40B4-BE49-F238E27FC236}">
                <a16:creationId xmlns:a16="http://schemas.microsoft.com/office/drawing/2014/main" id="{D23208F3-5226-446C-1916-D2C6B70C5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083245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18FABB-DAD9-B6E9-CB72-7C107345D6DD}"/>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BDD7C283-4570-1B71-705C-442F157EADBE}"/>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D9D6ACF2-A7EC-ED42-49E8-50E7DD52E509}"/>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33</a:t>
            </a:r>
          </a:p>
        </p:txBody>
      </p:sp>
      <p:sp>
        <p:nvSpPr>
          <p:cNvPr id="35" name="TextBox 14">
            <a:extLst>
              <a:ext uri="{FF2B5EF4-FFF2-40B4-BE49-F238E27FC236}">
                <a16:creationId xmlns:a16="http://schemas.microsoft.com/office/drawing/2014/main" id="{9EB86FF4-6ABD-FF86-B482-612E3BC51A69}"/>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0940148F-162F-0447-FA9F-647A16E01F7B}"/>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(Health)</a:t>
            </a:r>
          </a:p>
        </p:txBody>
      </p:sp>
      <p:sp>
        <p:nvSpPr>
          <p:cNvPr id="7" name="TextBox 6">
            <a:extLst>
              <a:ext uri="{FF2B5EF4-FFF2-40B4-BE49-F238E27FC236}">
                <a16:creationId xmlns:a16="http://schemas.microsoft.com/office/drawing/2014/main" id="{8BADD477-5A6A-643A-05AA-6C02DA5BCE90}"/>
              </a:ext>
            </a:extLst>
          </p:cNvPr>
          <p:cNvSpPr txBox="1"/>
          <p:nvPr/>
        </p:nvSpPr>
        <p:spPr>
          <a:xfrm>
            <a:off x="777924" y="5143500"/>
            <a:ext cx="7166367" cy="2585323"/>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b="1" dirty="0">
                <a:solidFill>
                  <a:srgbClr val="19315D"/>
                </a:solidFill>
                <a:latin typeface="Poppins"/>
                <a:ea typeface="Poppins"/>
                <a:cs typeface="Poppins"/>
                <a:sym typeface="Poppins"/>
              </a:rPr>
              <a:t>Physical and mental health needs of the treatment population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a:ea typeface="Poppins"/>
                <a:cs typeface="Poppins"/>
                <a:sym typeface="Poppins"/>
              </a:rPr>
              <a:t>People with a history of substance use often have poor physical and mental health and have worse outcomes (including higher risk of death) from a range of health conditions compared to those who have the condition but no history of using drugs and/or alcohol. </a:t>
            </a:r>
          </a:p>
        </p:txBody>
      </p:sp>
      <p:sp>
        <p:nvSpPr>
          <p:cNvPr id="11" name="TextBox 10">
            <a:extLst>
              <a:ext uri="{FF2B5EF4-FFF2-40B4-BE49-F238E27FC236}">
                <a16:creationId xmlns:a16="http://schemas.microsoft.com/office/drawing/2014/main" id="{5EB354E6-E2A7-10B1-B872-3764E80FE47D}"/>
              </a:ext>
            </a:extLst>
          </p:cNvPr>
          <p:cNvSpPr txBox="1"/>
          <p:nvPr/>
        </p:nvSpPr>
        <p:spPr>
          <a:xfrm>
            <a:off x="9335059" y="1228901"/>
            <a:ext cx="8062530" cy="6740307"/>
          </a:xfrm>
          <a:prstGeom prst="rect">
            <a:avLst/>
          </a:prstGeom>
          <a:noFill/>
        </p:spPr>
        <p:txBody>
          <a:bodyPr wrap="square">
            <a:spAutoFit/>
          </a:bodyPr>
          <a:lstStyle/>
          <a:p>
            <a:pPr algn="just"/>
            <a:r>
              <a:rPr lang="en-GB" dirty="0">
                <a:solidFill>
                  <a:srgbClr val="19315D"/>
                </a:solidFill>
                <a:latin typeface="Poppins" panose="00000500000000000000" pitchFamily="2" charset="0"/>
                <a:ea typeface="Poppins"/>
                <a:cs typeface="Poppins" panose="00000500000000000000" pitchFamily="2" charset="0"/>
                <a:sym typeface="Poppins"/>
              </a:rPr>
              <a:t>The reasons behind this are complex but can include a reluctance on the part of users to seek early support, misattributing symptoms to substance use and a reduced likelihood of adhering to healthy     behaviours such as taking medication, eating a healthy diet or taking regular exercise. Substance use is also often linked to higher rates of unemployment, unstable housing, deprivation, smoking tobacco, all of which are themselves linked to poor health outcomes</a:t>
            </a:r>
            <a:r>
              <a:rPr lang="en-GB" baseline="30000" dirty="0">
                <a:solidFill>
                  <a:srgbClr val="19315D"/>
                </a:solidFill>
                <a:latin typeface="Poppins" panose="00000500000000000000" pitchFamily="2" charset="0"/>
                <a:ea typeface="Poppins"/>
                <a:cs typeface="Poppins" panose="00000500000000000000" pitchFamily="2" charset="0"/>
                <a:sym typeface="Poppins"/>
                <a:hlinkClick r:id="rId2">
                  <a:extLst>
                    <a:ext uri="{A12FA001-AC4F-418D-AE19-62706E023703}">
                      <ahyp:hlinkClr xmlns:ahyp="http://schemas.microsoft.com/office/drawing/2018/hyperlinkcolor" val="tx"/>
                    </a:ext>
                  </a:extLst>
                </a:hlinkClick>
              </a:rPr>
              <a:t>28</a:t>
            </a:r>
            <a:r>
              <a:rPr lang="en-GB" dirty="0">
                <a:solidFill>
                  <a:srgbClr val="19315D"/>
                </a:solidFill>
                <a:latin typeface="Poppins" panose="00000500000000000000" pitchFamily="2" charset="0"/>
                <a:ea typeface="Poppins"/>
                <a:cs typeface="Poppins" panose="00000500000000000000" pitchFamily="2" charset="0"/>
                <a:sym typeface="Poppins"/>
              </a:rPr>
              <a:t>.</a:t>
            </a:r>
          </a:p>
          <a:p>
            <a:pPr algn="just"/>
            <a:endParaRPr lang="en-GB" dirty="0">
              <a:solidFill>
                <a:srgbClr val="19315D"/>
              </a:solidFill>
              <a:latin typeface="Poppins" panose="00000500000000000000" pitchFamily="2" charset="0"/>
              <a:cs typeface="Poppins" panose="00000500000000000000" pitchFamily="2" charset="0"/>
              <a:sym typeface="Poppins"/>
            </a:endParaRPr>
          </a:p>
          <a:p>
            <a:pPr algn="just"/>
            <a:r>
              <a:rPr lang="en-GB" dirty="0">
                <a:solidFill>
                  <a:srgbClr val="19315D"/>
                </a:solidFill>
                <a:latin typeface="Poppins" panose="00000500000000000000" pitchFamily="2" charset="0"/>
                <a:cs typeface="Poppins" panose="00000500000000000000" pitchFamily="2" charset="0"/>
              </a:rPr>
              <a:t>It is also important to note that, according to Dame Carol Black’s national review, people can be excluded from mental health services until they resolve their drug problems, while also being excluded from substance use services until their mental health problems are being addressed. In December 2025, the government published the Co-occurring Mental Health and Substance Use Delivery Framework</a:t>
            </a:r>
            <a:r>
              <a:rPr lang="en-GB" baseline="30000" dirty="0">
                <a:solidFill>
                  <a:srgbClr val="19315D"/>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29</a:t>
            </a:r>
            <a:r>
              <a:rPr lang="en-GB" dirty="0">
                <a:solidFill>
                  <a:srgbClr val="19315D"/>
                </a:solidFill>
                <a:latin typeface="Poppins" panose="00000500000000000000" pitchFamily="2" charset="0"/>
                <a:cs typeface="Poppins" panose="00000500000000000000" pitchFamily="2" charset="0"/>
              </a:rPr>
              <a:t>   which sets out a programme of work to improve the quality and integration of service provision for people with both mental health and substance use needs. </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We will need to consider how the Gloucestershire system responds to this new framework and its four priorities of Strategic Leadership and service model design; Data and monitoring; Workforce and training; and Commissioning and incentives. </a:t>
            </a:r>
          </a:p>
          <a:p>
            <a:pPr algn="just"/>
            <a:endParaRPr lang="en-GB" dirty="0">
              <a:solidFill>
                <a:srgbClr val="19315D"/>
              </a:solidFill>
              <a:latin typeface="Poppins" panose="00000500000000000000" pitchFamily="2" charset="0"/>
              <a:cs typeface="Poppins" panose="00000500000000000000" pitchFamily="2" charset="0"/>
            </a:endParaRPr>
          </a:p>
        </p:txBody>
      </p:sp>
      <p:grpSp>
        <p:nvGrpSpPr>
          <p:cNvPr id="12" name="Group 8">
            <a:extLst>
              <a:ext uri="{FF2B5EF4-FFF2-40B4-BE49-F238E27FC236}">
                <a16:creationId xmlns:a16="http://schemas.microsoft.com/office/drawing/2014/main" id="{9CC19324-F076-B0CA-1122-F7F090323BDC}"/>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3F969A3F-6B5F-568F-04A0-26F94486AA25}"/>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CA224A6A-F436-ADB0-7738-561DDD582746}"/>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8" name="TextBox 12">
            <a:extLst>
              <a:ext uri="{FF2B5EF4-FFF2-40B4-BE49-F238E27FC236}">
                <a16:creationId xmlns:a16="http://schemas.microsoft.com/office/drawing/2014/main" id="{AC6CB9CE-1464-20BC-E26F-B46D2A1E7355}"/>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E0595C36-F833-7050-2C15-8AF19B9210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665314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DB2684-A122-B53A-62BE-09241D8B4B66}"/>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034D79B-E02A-597A-3CF1-D556998DFAAA}"/>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91EE1BB8-495E-EDEF-7FE7-37CE9D4429A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34</a:t>
            </a:r>
          </a:p>
        </p:txBody>
      </p:sp>
      <p:sp>
        <p:nvSpPr>
          <p:cNvPr id="35" name="TextBox 14">
            <a:extLst>
              <a:ext uri="{FF2B5EF4-FFF2-40B4-BE49-F238E27FC236}">
                <a16:creationId xmlns:a16="http://schemas.microsoft.com/office/drawing/2014/main" id="{3505F82E-0EDE-681F-7B25-3B2994199C69}"/>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FFB8882C-B399-A0F1-D740-9A320717F9FE}"/>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(Health)</a:t>
            </a:r>
          </a:p>
        </p:txBody>
      </p:sp>
      <p:sp>
        <p:nvSpPr>
          <p:cNvPr id="7" name="TextBox 6">
            <a:extLst>
              <a:ext uri="{FF2B5EF4-FFF2-40B4-BE49-F238E27FC236}">
                <a16:creationId xmlns:a16="http://schemas.microsoft.com/office/drawing/2014/main" id="{D10D1A20-E2E6-3CF0-5DE3-5DB143F376DC}"/>
              </a:ext>
            </a:extLst>
          </p:cNvPr>
          <p:cNvSpPr txBox="1"/>
          <p:nvPr/>
        </p:nvSpPr>
        <p:spPr>
          <a:xfrm>
            <a:off x="690029" y="4675583"/>
            <a:ext cx="7639439" cy="3139321"/>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b="1" dirty="0">
                <a:solidFill>
                  <a:srgbClr val="19315D"/>
                </a:solidFill>
                <a:latin typeface="Poppins"/>
                <a:ea typeface="Poppins"/>
                <a:cs typeface="Poppins"/>
                <a:sym typeface="Poppins"/>
              </a:rPr>
              <a:t>Physical and mental health needs of the treatment population    </a:t>
            </a:r>
          </a:p>
          <a:p>
            <a:pPr algn="just"/>
            <a:endParaRPr lang="en-GB" dirty="0">
              <a:solidFill>
                <a:srgbClr val="19315D"/>
              </a:solidFill>
              <a:latin typeface="Poppins"/>
              <a:ea typeface="Poppins"/>
              <a:cs typeface="Poppins"/>
              <a:sym typeface="Poppins"/>
            </a:endParaRPr>
          </a:p>
          <a:p>
            <a:pPr algn="just"/>
            <a:r>
              <a:rPr lang="en-GB" dirty="0">
                <a:solidFill>
                  <a:srgbClr val="19315D"/>
                </a:solidFill>
                <a:latin typeface="Poppins" panose="00000500000000000000" pitchFamily="2" charset="0"/>
                <a:cs typeface="Poppins" panose="00000500000000000000" pitchFamily="2" charset="0"/>
              </a:rPr>
              <a:t>We dedicate some of our funding to supporting specialist interventions for people who are at greater risk to their health. This includes funding Gloucestershire Hospitals NHS Trust to provide specialist midwifery, Blood Borne Virus and alcohol liaison posts, funding Gloucestershire Health and Care NHS Foundation Trust to provide ‘co-occurring conditions’ capacity (which aims to connect mental health services with substance use services)</a:t>
            </a:r>
          </a:p>
        </p:txBody>
      </p:sp>
      <p:pic>
        <p:nvPicPr>
          <p:cNvPr id="4" name="Picture 3" descr="A close-up of a logo&#10;&#10;AI-generated content may be incorrect.">
            <a:extLst>
              <a:ext uri="{FF2B5EF4-FFF2-40B4-BE49-F238E27FC236}">
                <a16:creationId xmlns:a16="http://schemas.microsoft.com/office/drawing/2014/main" id="{E30AC7A0-A965-8DC3-DCEE-B664B16630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80585" y="8918428"/>
            <a:ext cx="4318464" cy="797072"/>
          </a:xfrm>
          <a:prstGeom prst="rect">
            <a:avLst/>
          </a:prstGeom>
        </p:spPr>
      </p:pic>
      <p:sp>
        <p:nvSpPr>
          <p:cNvPr id="11" name="TextBox 10">
            <a:extLst>
              <a:ext uri="{FF2B5EF4-FFF2-40B4-BE49-F238E27FC236}">
                <a16:creationId xmlns:a16="http://schemas.microsoft.com/office/drawing/2014/main" id="{F9367E2B-7196-A8BC-FC17-B53744ECACD7}"/>
              </a:ext>
            </a:extLst>
          </p:cNvPr>
          <p:cNvSpPr txBox="1"/>
          <p:nvPr/>
        </p:nvSpPr>
        <p:spPr>
          <a:xfrm>
            <a:off x="9144000" y="868759"/>
            <a:ext cx="8459034" cy="7294305"/>
          </a:xfrm>
          <a:prstGeom prst="rect">
            <a:avLst/>
          </a:prstGeom>
          <a:noFill/>
        </p:spPr>
        <p:txBody>
          <a:bodyPr wrap="square">
            <a:spAutoFit/>
          </a:bodyPr>
          <a:lstStyle/>
          <a:p>
            <a:pPr algn="just"/>
            <a:r>
              <a:rPr lang="en-GB" dirty="0">
                <a:solidFill>
                  <a:srgbClr val="19315D"/>
                </a:solidFill>
                <a:latin typeface="Poppins" panose="00000500000000000000" pitchFamily="2" charset="0"/>
                <a:cs typeface="Poppins" panose="00000500000000000000" pitchFamily="2" charset="0"/>
              </a:rPr>
              <a:t>and by commissioning Via initiatives such as needle exchange (to reduce incidence of HIV and Hepatitis C), opioid substitution and using key workers to support users to access appropriate health services. </a:t>
            </a:r>
          </a:p>
          <a:p>
            <a:pPr algn="just"/>
            <a:endParaRPr lang="en-GB" dirty="0">
              <a:solidFill>
                <a:srgbClr val="19315D"/>
              </a:solidFill>
              <a:latin typeface="Poppins" panose="00000500000000000000" pitchFamily="2" charset="0"/>
              <a:ea typeface="Poppins"/>
              <a:cs typeface="Poppins" panose="00000500000000000000" pitchFamily="2" charset="0"/>
              <a:sym typeface="Poppins"/>
            </a:endParaRPr>
          </a:p>
          <a:p>
            <a:pPr algn="just"/>
            <a:r>
              <a:rPr lang="en-GB" dirty="0">
                <a:solidFill>
                  <a:srgbClr val="19315D"/>
                </a:solidFill>
                <a:latin typeface="Poppins"/>
                <a:ea typeface="Poppins"/>
                <a:cs typeface="Poppins"/>
                <a:sym typeface="Poppins"/>
              </a:rPr>
              <a:t>Even with these and other interventions in place, we know that our treatment population is at risk of experiencing poor physical and mental health.     A review of service user deaths across 2024-25 indicates a high prevalence significant physical health comorbidity within the treatment population, with many suffering with cardiovascular and respiratory disease alongside their drug and/or alcohol dependence.  </a:t>
            </a:r>
          </a:p>
          <a:p>
            <a:pPr algn="just"/>
            <a:endParaRPr lang="en-GB" dirty="0">
              <a:solidFill>
                <a:srgbClr val="19315D"/>
              </a:solidFill>
              <a:latin typeface="Poppins" panose="00000500000000000000" pitchFamily="2" charset="0"/>
              <a:ea typeface="Poppins"/>
              <a:cs typeface="Poppins" panose="00000500000000000000" pitchFamily="2" charset="0"/>
              <a:sym typeface="Poppins"/>
            </a:endParaRPr>
          </a:p>
          <a:p>
            <a:pPr algn="just"/>
            <a:r>
              <a:rPr lang="en-GB" dirty="0">
                <a:solidFill>
                  <a:srgbClr val="19315D"/>
                </a:solidFill>
                <a:latin typeface="Poppins" panose="00000500000000000000" pitchFamily="2" charset="0"/>
                <a:ea typeface="Poppins"/>
                <a:cs typeface="Poppins" panose="00000500000000000000" pitchFamily="2" charset="0"/>
                <a:sym typeface="Poppins"/>
              </a:rPr>
              <a:t>This is an ageing population carrying chronic health conditions with the mortality caused by underlying health being concentrated in those 35 years of age and older.   In many cases the health conditions implicated in the cause of death were not known before highlighting an unmet need. Opioid-related deaths make up the largest proportion of drug-related deaths across the UK, with an average of 40 deaths a week.</a:t>
            </a:r>
          </a:p>
          <a:p>
            <a:pPr algn="just"/>
            <a:endParaRPr lang="en-GB" dirty="0">
              <a:solidFill>
                <a:srgbClr val="19315D"/>
              </a:solidFill>
              <a:latin typeface="Poppins" panose="00000500000000000000" pitchFamily="2" charset="0"/>
              <a:ea typeface="Poppins"/>
              <a:cs typeface="Poppins" panose="00000500000000000000" pitchFamily="2" charset="0"/>
              <a:sym typeface="Poppins"/>
            </a:endParaRPr>
          </a:p>
          <a:p>
            <a:pPr algn="just"/>
            <a:r>
              <a:rPr lang="en-GB" dirty="0">
                <a:solidFill>
                  <a:srgbClr val="19315D"/>
                </a:solidFill>
                <a:latin typeface="Poppins" panose="00000500000000000000" pitchFamily="2" charset="0"/>
                <a:ea typeface="Poppins"/>
                <a:cs typeface="Poppins" panose="00000500000000000000" pitchFamily="2" charset="0"/>
                <a:sym typeface="Poppins"/>
              </a:rPr>
              <a:t>Gloucestershire’s population of opiate users has been using drugs dependently for more than two decades (on average) - they are ageing and that they will be at particular risk of poor outcomes, including frailty and premature death. Deaths within this cohort give a picture of a population highly susceptible to lung problems including, chronic obstructive pulmonary disease (COPD) limiting mobility and leaving them susceptible to pneumonia as well as fatal diseases linked to injecting behaviour such as endocarditis. </a:t>
            </a:r>
          </a:p>
        </p:txBody>
      </p:sp>
      <p:grpSp>
        <p:nvGrpSpPr>
          <p:cNvPr id="12" name="Group 8">
            <a:extLst>
              <a:ext uri="{FF2B5EF4-FFF2-40B4-BE49-F238E27FC236}">
                <a16:creationId xmlns:a16="http://schemas.microsoft.com/office/drawing/2014/main" id="{B7C859B3-6DB0-651E-DF31-772B60BB1EEB}"/>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40C5C28F-25A6-ECD6-361E-714D7489F26C}"/>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DF7DB673-4987-2259-0F80-DBE6F50BBB81}"/>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5" name="TextBox 12">
            <a:extLst>
              <a:ext uri="{FF2B5EF4-FFF2-40B4-BE49-F238E27FC236}">
                <a16:creationId xmlns:a16="http://schemas.microsoft.com/office/drawing/2014/main" id="{C4C90F02-9BBF-31DB-4203-5E2D5C7148B1}"/>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6" name="Picture 5">
            <a:extLst>
              <a:ext uri="{FF2B5EF4-FFF2-40B4-BE49-F238E27FC236}">
                <a16:creationId xmlns:a16="http://schemas.microsoft.com/office/drawing/2014/main" id="{91EF0754-A2C8-3A4B-D0CB-15492D0EF7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5820159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8F17253-2585-1D92-0B9E-537BB2D783A5}"/>
            </a:ext>
          </a:extLst>
        </p:cNvPr>
        <p:cNvGrpSpPr/>
        <p:nvPr/>
      </p:nvGrpSpPr>
      <p:grpSpPr>
        <a:xfrm>
          <a:off x="0" y="0"/>
          <a:ext cx="0" cy="0"/>
          <a:chOff x="0" y="0"/>
          <a:chExt cx="0" cy="0"/>
        </a:xfrm>
      </p:grpSpPr>
      <p:cxnSp>
        <p:nvCxnSpPr>
          <p:cNvPr id="26" name="Straight Connector 25">
            <a:extLst>
              <a:ext uri="{FF2B5EF4-FFF2-40B4-BE49-F238E27FC236}">
                <a16:creationId xmlns:a16="http://schemas.microsoft.com/office/drawing/2014/main" id="{D7CB9D8F-9DCB-0F08-C43B-2167B55A14D8}"/>
              </a:ext>
            </a:extLst>
          </p:cNvPr>
          <p:cNvCxnSpPr>
            <a:cxnSpLocks/>
          </p:cNvCxnSpPr>
          <p:nvPr/>
        </p:nvCxnSpPr>
        <p:spPr>
          <a:xfrm>
            <a:off x="-46844" y="1154354"/>
            <a:ext cx="18427704"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2F20BBB-7A86-02F3-2F47-27722A5DCCB4}"/>
              </a:ext>
            </a:extLst>
          </p:cNvPr>
          <p:cNvCxnSpPr>
            <a:cxnSpLocks/>
          </p:cNvCxnSpPr>
          <p:nvPr/>
        </p:nvCxnSpPr>
        <p:spPr>
          <a:xfrm>
            <a:off x="5812796" y="1154354"/>
            <a:ext cx="849" cy="8528913"/>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747C580-7173-7BEC-BDFD-BC051193532A}"/>
              </a:ext>
            </a:extLst>
          </p:cNvPr>
          <p:cNvCxnSpPr>
            <a:cxnSpLocks/>
          </p:cNvCxnSpPr>
          <p:nvPr/>
        </p:nvCxnSpPr>
        <p:spPr>
          <a:xfrm>
            <a:off x="11881022" y="1128114"/>
            <a:ext cx="0" cy="8581392"/>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F262EF3-6F17-E5E2-832B-FC8C3C666FE9}"/>
              </a:ext>
            </a:extLst>
          </p:cNvPr>
          <p:cNvSpPr txBox="1"/>
          <p:nvPr/>
        </p:nvSpPr>
        <p:spPr>
          <a:xfrm>
            <a:off x="162408" y="186333"/>
            <a:ext cx="18232917" cy="1369606"/>
          </a:xfrm>
          <a:prstGeom prst="rect">
            <a:avLst/>
          </a:prstGeom>
          <a:noFill/>
        </p:spPr>
        <p:txBody>
          <a:bodyPr wrap="square" rtlCol="0">
            <a:spAutoFit/>
          </a:bodyPr>
          <a:lstStyle/>
          <a:p>
            <a:pPr defTabSz="1371600">
              <a:defRPr/>
            </a:pPr>
            <a:r>
              <a:rPr lang="en-GB" sz="4400" b="1" dirty="0">
                <a:solidFill>
                  <a:srgbClr val="19315D"/>
                </a:solidFill>
                <a:latin typeface="Poppins Bold" panose="00000800000000000000" charset="0"/>
                <a:cs typeface="Poppins Bold" panose="00000800000000000000" charset="0"/>
              </a:rPr>
              <a:t>Mental health need: The latest statistics available </a:t>
            </a:r>
          </a:p>
          <a:p>
            <a:pPr defTabSz="1371600">
              <a:defRPr/>
            </a:pPr>
            <a:endParaRPr lang="en-GB" sz="3900" b="1" dirty="0">
              <a:solidFill>
                <a:srgbClr val="19315D"/>
              </a:solidFill>
              <a:latin typeface="Arial" panose="020B0604020202020204" pitchFamily="34" charset="0"/>
              <a:cs typeface="Arial" panose="020B0604020202020204" pitchFamily="34" charset="0"/>
            </a:endParaRPr>
          </a:p>
        </p:txBody>
      </p:sp>
      <p:cxnSp>
        <p:nvCxnSpPr>
          <p:cNvPr id="35" name="Straight Connector 34">
            <a:extLst>
              <a:ext uri="{FF2B5EF4-FFF2-40B4-BE49-F238E27FC236}">
                <a16:creationId xmlns:a16="http://schemas.microsoft.com/office/drawing/2014/main" id="{5B8DF428-9B05-E9DA-2D1E-031221EA1FB4}"/>
              </a:ext>
            </a:extLst>
          </p:cNvPr>
          <p:cNvCxnSpPr>
            <a:cxnSpLocks/>
          </p:cNvCxnSpPr>
          <p:nvPr/>
        </p:nvCxnSpPr>
        <p:spPr>
          <a:xfrm>
            <a:off x="23009" y="5143500"/>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3F66B09D-769B-3E88-4EC3-260CC932F2C1}"/>
              </a:ext>
            </a:extLst>
          </p:cNvPr>
          <p:cNvCxnSpPr>
            <a:cxnSpLocks/>
          </p:cNvCxnSpPr>
          <p:nvPr/>
        </p:nvCxnSpPr>
        <p:spPr>
          <a:xfrm>
            <a:off x="23009" y="9683267"/>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AFDED8F-D4CE-D5EC-C6E2-D886241CC0A0}"/>
              </a:ext>
            </a:extLst>
          </p:cNvPr>
          <p:cNvSpPr txBox="1"/>
          <p:nvPr/>
        </p:nvSpPr>
        <p:spPr>
          <a:xfrm>
            <a:off x="372899" y="2203337"/>
            <a:ext cx="5291183" cy="2446824"/>
          </a:xfrm>
          <a:prstGeom prst="rect">
            <a:avLst/>
          </a:prstGeom>
          <a:noFill/>
        </p:spPr>
        <p:txBody>
          <a:bodyPr wrap="square" rtlCol="0">
            <a:spAutoFit/>
          </a:bodyPr>
          <a:lstStyle/>
          <a:p>
            <a:pPr algn="ctr" defTabSz="1371600"/>
            <a:r>
              <a:rPr lang="en-GB" sz="9900" b="1" dirty="0">
                <a:solidFill>
                  <a:srgbClr val="B686DA"/>
                </a:solidFill>
                <a:latin typeface="Arial" panose="020B0604020202020204" pitchFamily="34" charset="0"/>
                <a:cs typeface="Arial" panose="020B0604020202020204" pitchFamily="34" charset="0"/>
              </a:rPr>
              <a:t>75.7% </a:t>
            </a:r>
          </a:p>
          <a:p>
            <a:pPr algn="ctr" defTabSz="1371600"/>
            <a:r>
              <a:rPr lang="en-GB" sz="2700" dirty="0">
                <a:solidFill>
                  <a:srgbClr val="19315D"/>
                </a:solidFill>
                <a:latin typeface="Arial" panose="020B0604020202020204" pitchFamily="34" charset="0"/>
                <a:cs typeface="Arial" panose="020B0604020202020204" pitchFamily="34" charset="0"/>
              </a:rPr>
              <a:t>of people entering treatment had a mental health need in 2024/25</a:t>
            </a:r>
          </a:p>
        </p:txBody>
      </p:sp>
      <p:sp>
        <p:nvSpPr>
          <p:cNvPr id="18" name="TextBox 17">
            <a:extLst>
              <a:ext uri="{FF2B5EF4-FFF2-40B4-BE49-F238E27FC236}">
                <a16:creationId xmlns:a16="http://schemas.microsoft.com/office/drawing/2014/main" id="{1E176A84-160E-B79D-004C-6E08D54B7CF0}"/>
              </a:ext>
            </a:extLst>
          </p:cNvPr>
          <p:cNvSpPr txBox="1"/>
          <p:nvPr/>
        </p:nvSpPr>
        <p:spPr>
          <a:xfrm>
            <a:off x="6023644" y="2214825"/>
            <a:ext cx="5453354" cy="2446824"/>
          </a:xfrm>
          <a:prstGeom prst="rect">
            <a:avLst/>
          </a:prstGeom>
          <a:noFill/>
        </p:spPr>
        <p:txBody>
          <a:bodyPr wrap="square" rtlCol="0">
            <a:spAutoFit/>
          </a:bodyPr>
          <a:lstStyle/>
          <a:p>
            <a:pPr algn="ctr" defTabSz="1371600"/>
            <a:r>
              <a:rPr lang="en-GB" sz="9900" b="1" dirty="0">
                <a:solidFill>
                  <a:srgbClr val="FDBF0F"/>
                </a:solidFill>
                <a:latin typeface="Arial" panose="020B0604020202020204" pitchFamily="34" charset="0"/>
                <a:cs typeface="Arial" panose="020B0604020202020204" pitchFamily="34" charset="0"/>
              </a:rPr>
              <a:t>16.7% </a:t>
            </a:r>
          </a:p>
          <a:p>
            <a:pPr algn="ctr" defTabSz="1371600"/>
            <a:r>
              <a:rPr lang="en-GB" sz="2700" dirty="0">
                <a:solidFill>
                  <a:srgbClr val="19315D"/>
                </a:solidFill>
                <a:latin typeface="Arial" panose="020B0604020202020204" pitchFamily="34" charset="0"/>
                <a:cs typeface="Arial" panose="020B0604020202020204" pitchFamily="34" charset="0"/>
              </a:rPr>
              <a:t>of treatment population had an unmet health need in 2024/25</a:t>
            </a:r>
          </a:p>
        </p:txBody>
      </p:sp>
      <p:sp>
        <p:nvSpPr>
          <p:cNvPr id="9" name="TextBox 8">
            <a:extLst>
              <a:ext uri="{FF2B5EF4-FFF2-40B4-BE49-F238E27FC236}">
                <a16:creationId xmlns:a16="http://schemas.microsoft.com/office/drawing/2014/main" id="{E1369977-2425-482C-FD3D-4FCEF5AF1809}"/>
              </a:ext>
            </a:extLst>
          </p:cNvPr>
          <p:cNvSpPr txBox="1"/>
          <p:nvPr/>
        </p:nvSpPr>
        <p:spPr>
          <a:xfrm>
            <a:off x="6842968" y="1277540"/>
            <a:ext cx="4602065" cy="507831"/>
          </a:xfrm>
          <a:prstGeom prst="rect">
            <a:avLst/>
          </a:prstGeom>
          <a:noFill/>
        </p:spPr>
        <p:txBody>
          <a:bodyPr wrap="square" rtlCol="0">
            <a:spAutoFit/>
          </a:bodyPr>
          <a:lstStyle/>
          <a:p>
            <a:pPr defTabSz="1371600"/>
            <a:r>
              <a:rPr lang="en-GB" sz="2700" b="1" dirty="0">
                <a:solidFill>
                  <a:srgbClr val="19315D"/>
                </a:solidFill>
                <a:latin typeface="Calibri" panose="020F0502020204030204"/>
              </a:rPr>
              <a:t>Unmet mental health need</a:t>
            </a:r>
          </a:p>
        </p:txBody>
      </p:sp>
      <p:sp>
        <p:nvSpPr>
          <p:cNvPr id="10" name="TextBox 9">
            <a:extLst>
              <a:ext uri="{FF2B5EF4-FFF2-40B4-BE49-F238E27FC236}">
                <a16:creationId xmlns:a16="http://schemas.microsoft.com/office/drawing/2014/main" id="{3F576C62-C7AE-973F-D470-86021E873767}"/>
              </a:ext>
            </a:extLst>
          </p:cNvPr>
          <p:cNvSpPr txBox="1"/>
          <p:nvPr/>
        </p:nvSpPr>
        <p:spPr>
          <a:xfrm>
            <a:off x="1304178" y="1234687"/>
            <a:ext cx="4787613" cy="507831"/>
          </a:xfrm>
          <a:prstGeom prst="rect">
            <a:avLst/>
          </a:prstGeom>
          <a:noFill/>
        </p:spPr>
        <p:txBody>
          <a:bodyPr wrap="square" rtlCol="0">
            <a:spAutoFit/>
          </a:bodyPr>
          <a:lstStyle/>
          <a:p>
            <a:pPr defTabSz="1371600"/>
            <a:r>
              <a:rPr lang="en-GB" sz="2700" b="1" dirty="0">
                <a:solidFill>
                  <a:srgbClr val="19315D"/>
                </a:solidFill>
                <a:latin typeface="Calibri" panose="020F0502020204030204"/>
              </a:rPr>
              <a:t>Mental health need</a:t>
            </a:r>
          </a:p>
        </p:txBody>
      </p:sp>
      <p:sp>
        <p:nvSpPr>
          <p:cNvPr id="11" name="TextBox 10">
            <a:extLst>
              <a:ext uri="{FF2B5EF4-FFF2-40B4-BE49-F238E27FC236}">
                <a16:creationId xmlns:a16="http://schemas.microsoft.com/office/drawing/2014/main" id="{2D994971-1232-8634-F084-8A64577BC316}"/>
              </a:ext>
            </a:extLst>
          </p:cNvPr>
          <p:cNvSpPr txBox="1"/>
          <p:nvPr/>
        </p:nvSpPr>
        <p:spPr>
          <a:xfrm>
            <a:off x="12317014" y="1245329"/>
            <a:ext cx="5852534" cy="923330"/>
          </a:xfrm>
          <a:prstGeom prst="rect">
            <a:avLst/>
          </a:prstGeom>
          <a:noFill/>
        </p:spPr>
        <p:txBody>
          <a:bodyPr wrap="square" rtlCol="0">
            <a:spAutoFit/>
          </a:bodyPr>
          <a:lstStyle/>
          <a:p>
            <a:pPr algn="ctr" defTabSz="1371600"/>
            <a:r>
              <a:rPr lang="en-GB" sz="2700" b="1" dirty="0">
                <a:solidFill>
                  <a:srgbClr val="19315D"/>
                </a:solidFill>
                <a:latin typeface="Calibri" panose="020F0502020204030204"/>
              </a:rPr>
              <a:t>Unmet mental health need by substance group</a:t>
            </a:r>
          </a:p>
        </p:txBody>
      </p:sp>
      <p:graphicFrame>
        <p:nvGraphicFramePr>
          <p:cNvPr id="25" name="Chart 24">
            <a:extLst>
              <a:ext uri="{FF2B5EF4-FFF2-40B4-BE49-F238E27FC236}">
                <a16:creationId xmlns:a16="http://schemas.microsoft.com/office/drawing/2014/main" id="{816AEC7D-5F26-1FD3-A087-24546BF0646B}"/>
              </a:ext>
            </a:extLst>
          </p:cNvPr>
          <p:cNvGraphicFramePr/>
          <p:nvPr>
            <p:extLst>
              <p:ext uri="{D42A27DB-BD31-4B8C-83A1-F6EECF244321}">
                <p14:modId xmlns:p14="http://schemas.microsoft.com/office/powerpoint/2010/main" val="3903678322"/>
              </p:ext>
            </p:extLst>
          </p:nvPr>
        </p:nvGraphicFramePr>
        <p:xfrm>
          <a:off x="11936105" y="2088914"/>
          <a:ext cx="6319821" cy="3078939"/>
        </p:xfrm>
        <a:graphic>
          <a:graphicData uri="http://schemas.openxmlformats.org/drawingml/2006/chart">
            <c:chart xmlns:c="http://schemas.openxmlformats.org/drawingml/2006/chart" xmlns:r="http://schemas.openxmlformats.org/officeDocument/2006/relationships" r:id="rId3"/>
          </a:graphicData>
        </a:graphic>
      </p:graphicFrame>
      <p:grpSp>
        <p:nvGrpSpPr>
          <p:cNvPr id="37" name="Group 36">
            <a:extLst>
              <a:ext uri="{FF2B5EF4-FFF2-40B4-BE49-F238E27FC236}">
                <a16:creationId xmlns:a16="http://schemas.microsoft.com/office/drawing/2014/main" id="{0CA2B50C-1D53-9047-57DE-97CE0BD95454}"/>
              </a:ext>
            </a:extLst>
          </p:cNvPr>
          <p:cNvGrpSpPr/>
          <p:nvPr/>
        </p:nvGrpSpPr>
        <p:grpSpPr>
          <a:xfrm>
            <a:off x="26492" y="6216428"/>
            <a:ext cx="5826980" cy="3381327"/>
            <a:chOff x="8150921" y="4136169"/>
            <a:chExt cx="3884653" cy="2254218"/>
          </a:xfrm>
        </p:grpSpPr>
        <p:graphicFrame>
          <p:nvGraphicFramePr>
            <p:cNvPr id="32" name="Chart 31">
              <a:extLst>
                <a:ext uri="{FF2B5EF4-FFF2-40B4-BE49-F238E27FC236}">
                  <a16:creationId xmlns:a16="http://schemas.microsoft.com/office/drawing/2014/main" id="{807F4730-90E2-1D52-86C3-AE3C48EC16B4}"/>
                </a:ext>
              </a:extLst>
            </p:cNvPr>
            <p:cNvGraphicFramePr/>
            <p:nvPr>
              <p:extLst>
                <p:ext uri="{D42A27DB-BD31-4B8C-83A1-F6EECF244321}">
                  <p14:modId xmlns:p14="http://schemas.microsoft.com/office/powerpoint/2010/main" val="454694496"/>
                </p:ext>
              </p:extLst>
            </p:nvPr>
          </p:nvGraphicFramePr>
          <p:xfrm>
            <a:off x="8150921" y="4136169"/>
            <a:ext cx="3884653" cy="2254218"/>
          </p:xfrm>
          <a:graphic>
            <a:graphicData uri="http://schemas.openxmlformats.org/drawingml/2006/chart">
              <c:chart xmlns:c="http://schemas.openxmlformats.org/drawingml/2006/chart" xmlns:r="http://schemas.openxmlformats.org/officeDocument/2006/relationships" r:id="rId4"/>
            </a:graphicData>
          </a:graphic>
        </p:graphicFrame>
        <p:sp>
          <p:nvSpPr>
            <p:cNvPr id="33" name="Oval 32">
              <a:extLst>
                <a:ext uri="{FF2B5EF4-FFF2-40B4-BE49-F238E27FC236}">
                  <a16:creationId xmlns:a16="http://schemas.microsoft.com/office/drawing/2014/main" id="{7978A991-2781-975D-D6AD-85830587C583}"/>
                </a:ext>
              </a:extLst>
            </p:cNvPr>
            <p:cNvSpPr/>
            <p:nvPr/>
          </p:nvSpPr>
          <p:spPr>
            <a:xfrm>
              <a:off x="11180537" y="4693099"/>
              <a:ext cx="688352" cy="688352"/>
            </a:xfrm>
            <a:prstGeom prst="ellipse">
              <a:avLst/>
            </a:prstGeom>
            <a:noFill/>
            <a:ln w="19050">
              <a:solidFill>
                <a:srgbClr val="1931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rial" panose="020B0604020202020204" pitchFamily="34" charset="0"/>
                <a:cs typeface="Arial" panose="020B0604020202020204" pitchFamily="34" charset="0"/>
              </a:endParaRPr>
            </a:p>
          </p:txBody>
        </p:sp>
      </p:grpSp>
      <p:sp>
        <p:nvSpPr>
          <p:cNvPr id="40" name="TextBox 39">
            <a:extLst>
              <a:ext uri="{FF2B5EF4-FFF2-40B4-BE49-F238E27FC236}">
                <a16:creationId xmlns:a16="http://schemas.microsoft.com/office/drawing/2014/main" id="{39C9188C-FFE9-1B58-D437-0DF90663F3B7}"/>
              </a:ext>
            </a:extLst>
          </p:cNvPr>
          <p:cNvSpPr txBox="1"/>
          <p:nvPr/>
        </p:nvSpPr>
        <p:spPr>
          <a:xfrm>
            <a:off x="685343" y="5214514"/>
            <a:ext cx="4934876" cy="830997"/>
          </a:xfrm>
          <a:prstGeom prst="rect">
            <a:avLst/>
          </a:prstGeom>
          <a:noFill/>
        </p:spPr>
        <p:txBody>
          <a:bodyPr wrap="square">
            <a:spAutoFit/>
          </a:bodyPr>
          <a:lstStyle/>
          <a:p>
            <a:pPr algn="ctr" defTabSz="1371600"/>
            <a:r>
              <a:rPr lang="en-GB" sz="2400" b="1" dirty="0">
                <a:solidFill>
                  <a:srgbClr val="19315D"/>
                </a:solidFill>
                <a:latin typeface="Arial" panose="020B0604020202020204" pitchFamily="34" charset="0"/>
                <a:ea typeface="Aptos" panose="020B0004020202020204" pitchFamily="34" charset="0"/>
              </a:rPr>
              <a:t>Admissions to hospital for alcohol attributed MH </a:t>
            </a:r>
            <a:endParaRPr lang="en-GB" sz="2400" b="1" dirty="0">
              <a:solidFill>
                <a:srgbClr val="19315D"/>
              </a:solidFill>
              <a:latin typeface="Calibri" panose="020F0502020204030204"/>
            </a:endParaRPr>
          </a:p>
        </p:txBody>
      </p:sp>
      <p:grpSp>
        <p:nvGrpSpPr>
          <p:cNvPr id="3" name="Group 2">
            <a:extLst>
              <a:ext uri="{FF2B5EF4-FFF2-40B4-BE49-F238E27FC236}">
                <a16:creationId xmlns:a16="http://schemas.microsoft.com/office/drawing/2014/main" id="{A7AFA211-C977-69E1-34AE-E378BEABDE83}"/>
              </a:ext>
            </a:extLst>
          </p:cNvPr>
          <p:cNvGrpSpPr/>
          <p:nvPr/>
        </p:nvGrpSpPr>
        <p:grpSpPr>
          <a:xfrm>
            <a:off x="6109213" y="6275921"/>
            <a:ext cx="5826980" cy="3336333"/>
            <a:chOff x="8116778" y="3400228"/>
            <a:chExt cx="3884653" cy="2254218"/>
          </a:xfrm>
        </p:grpSpPr>
        <p:graphicFrame>
          <p:nvGraphicFramePr>
            <p:cNvPr id="5" name="Chart 4">
              <a:extLst>
                <a:ext uri="{FF2B5EF4-FFF2-40B4-BE49-F238E27FC236}">
                  <a16:creationId xmlns:a16="http://schemas.microsoft.com/office/drawing/2014/main" id="{86014A1E-A804-751E-968B-4CCD64FE578C}"/>
                </a:ext>
              </a:extLst>
            </p:cNvPr>
            <p:cNvGraphicFramePr/>
            <p:nvPr>
              <p:extLst>
                <p:ext uri="{D42A27DB-BD31-4B8C-83A1-F6EECF244321}">
                  <p14:modId xmlns:p14="http://schemas.microsoft.com/office/powerpoint/2010/main" val="1689463137"/>
                </p:ext>
              </p:extLst>
            </p:nvPr>
          </p:nvGraphicFramePr>
          <p:xfrm>
            <a:off x="8116778" y="3400228"/>
            <a:ext cx="3884653" cy="2254218"/>
          </p:xfrm>
          <a:graphic>
            <a:graphicData uri="http://schemas.openxmlformats.org/drawingml/2006/chart">
              <c:chart xmlns:c="http://schemas.openxmlformats.org/drawingml/2006/chart" xmlns:r="http://schemas.openxmlformats.org/officeDocument/2006/relationships" r:id="rId5"/>
            </a:graphicData>
          </a:graphic>
        </p:graphicFrame>
        <p:sp>
          <p:nvSpPr>
            <p:cNvPr id="6" name="Oval 5">
              <a:extLst>
                <a:ext uri="{FF2B5EF4-FFF2-40B4-BE49-F238E27FC236}">
                  <a16:creationId xmlns:a16="http://schemas.microsoft.com/office/drawing/2014/main" id="{EBEAC576-27C4-0D0C-32C9-D24279DB57BD}"/>
                </a:ext>
              </a:extLst>
            </p:cNvPr>
            <p:cNvSpPr/>
            <p:nvPr/>
          </p:nvSpPr>
          <p:spPr>
            <a:xfrm>
              <a:off x="11107465" y="3726420"/>
              <a:ext cx="816077" cy="1215365"/>
            </a:xfrm>
            <a:prstGeom prst="ellipse">
              <a:avLst/>
            </a:prstGeom>
            <a:noFill/>
            <a:ln w="19050">
              <a:solidFill>
                <a:srgbClr val="1931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rial" panose="020B0604020202020204" pitchFamily="34" charset="0"/>
                <a:cs typeface="Arial" panose="020B0604020202020204" pitchFamily="34" charset="0"/>
              </a:endParaRPr>
            </a:p>
          </p:txBody>
        </p:sp>
      </p:grpSp>
      <p:sp>
        <p:nvSpPr>
          <p:cNvPr id="7" name="TextBox 6">
            <a:extLst>
              <a:ext uri="{FF2B5EF4-FFF2-40B4-BE49-F238E27FC236}">
                <a16:creationId xmlns:a16="http://schemas.microsoft.com/office/drawing/2014/main" id="{C23383FA-01FB-748B-7334-0FB56E2E6DF0}"/>
              </a:ext>
            </a:extLst>
          </p:cNvPr>
          <p:cNvSpPr txBox="1"/>
          <p:nvPr/>
        </p:nvSpPr>
        <p:spPr>
          <a:xfrm>
            <a:off x="5898365" y="5214515"/>
            <a:ext cx="6056340" cy="830997"/>
          </a:xfrm>
          <a:prstGeom prst="rect">
            <a:avLst/>
          </a:prstGeom>
          <a:noFill/>
        </p:spPr>
        <p:txBody>
          <a:bodyPr wrap="square">
            <a:spAutoFit/>
          </a:bodyPr>
          <a:lstStyle/>
          <a:p>
            <a:pPr algn="ctr" defTabSz="1371600"/>
            <a:r>
              <a:rPr lang="en-GB" sz="2400" b="1" dirty="0">
                <a:solidFill>
                  <a:srgbClr val="19315D"/>
                </a:solidFill>
                <a:latin typeface="Arial" panose="020B0604020202020204" pitchFamily="34" charset="0"/>
                <a:ea typeface="Aptos" panose="020B0004020202020204" pitchFamily="34" charset="0"/>
              </a:rPr>
              <a:t>Sex differences in admissions to hospital for alcohol attributed MH </a:t>
            </a:r>
            <a:endParaRPr lang="en-GB" sz="2400" b="1" dirty="0">
              <a:solidFill>
                <a:srgbClr val="19315D"/>
              </a:solidFill>
              <a:latin typeface="Calibri" panose="020F0502020204030204"/>
            </a:endParaRPr>
          </a:p>
        </p:txBody>
      </p:sp>
      <p:grpSp>
        <p:nvGrpSpPr>
          <p:cNvPr id="12" name="Group 11">
            <a:extLst>
              <a:ext uri="{FF2B5EF4-FFF2-40B4-BE49-F238E27FC236}">
                <a16:creationId xmlns:a16="http://schemas.microsoft.com/office/drawing/2014/main" id="{0ABC313F-7C91-FA61-765A-CD5CD739BBCB}"/>
              </a:ext>
            </a:extLst>
          </p:cNvPr>
          <p:cNvGrpSpPr/>
          <p:nvPr/>
        </p:nvGrpSpPr>
        <p:grpSpPr>
          <a:xfrm>
            <a:off x="12223384" y="6161301"/>
            <a:ext cx="5826980" cy="3381327"/>
            <a:chOff x="8150921" y="4136169"/>
            <a:chExt cx="3884653" cy="2254218"/>
          </a:xfrm>
        </p:grpSpPr>
        <p:graphicFrame>
          <p:nvGraphicFramePr>
            <p:cNvPr id="13" name="Chart 12">
              <a:extLst>
                <a:ext uri="{FF2B5EF4-FFF2-40B4-BE49-F238E27FC236}">
                  <a16:creationId xmlns:a16="http://schemas.microsoft.com/office/drawing/2014/main" id="{9746412B-F7F9-D034-D8FC-00080962DA00}"/>
                </a:ext>
              </a:extLst>
            </p:cNvPr>
            <p:cNvGraphicFramePr/>
            <p:nvPr>
              <p:extLst>
                <p:ext uri="{D42A27DB-BD31-4B8C-83A1-F6EECF244321}">
                  <p14:modId xmlns:p14="http://schemas.microsoft.com/office/powerpoint/2010/main" val="3439516106"/>
                </p:ext>
              </p:extLst>
            </p:nvPr>
          </p:nvGraphicFramePr>
          <p:xfrm>
            <a:off x="8150921" y="4136169"/>
            <a:ext cx="3884653" cy="2254218"/>
          </p:xfrm>
          <a:graphic>
            <a:graphicData uri="http://schemas.openxmlformats.org/drawingml/2006/chart">
              <c:chart xmlns:c="http://schemas.openxmlformats.org/drawingml/2006/chart" xmlns:r="http://schemas.openxmlformats.org/officeDocument/2006/relationships" r:id="rId6"/>
            </a:graphicData>
          </a:graphic>
        </p:graphicFrame>
        <p:sp>
          <p:nvSpPr>
            <p:cNvPr id="15" name="Oval 14">
              <a:extLst>
                <a:ext uri="{FF2B5EF4-FFF2-40B4-BE49-F238E27FC236}">
                  <a16:creationId xmlns:a16="http://schemas.microsoft.com/office/drawing/2014/main" id="{D5E330F6-532F-8B39-38AA-28FDC60432AB}"/>
                </a:ext>
              </a:extLst>
            </p:cNvPr>
            <p:cNvSpPr/>
            <p:nvPr/>
          </p:nvSpPr>
          <p:spPr>
            <a:xfrm>
              <a:off x="11181657" y="5022062"/>
              <a:ext cx="688352" cy="688352"/>
            </a:xfrm>
            <a:prstGeom prst="ellipse">
              <a:avLst/>
            </a:prstGeom>
            <a:noFill/>
            <a:ln w="19050">
              <a:solidFill>
                <a:srgbClr val="1931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rial" panose="020B0604020202020204" pitchFamily="34" charset="0"/>
                <a:cs typeface="Arial" panose="020B0604020202020204" pitchFamily="34" charset="0"/>
              </a:endParaRPr>
            </a:p>
          </p:txBody>
        </p:sp>
      </p:grpSp>
      <p:sp>
        <p:nvSpPr>
          <p:cNvPr id="19" name="TextBox 18">
            <a:extLst>
              <a:ext uri="{FF2B5EF4-FFF2-40B4-BE49-F238E27FC236}">
                <a16:creationId xmlns:a16="http://schemas.microsoft.com/office/drawing/2014/main" id="{B95F8EA1-150D-4DE4-DE74-C1D4565A4DD8}"/>
              </a:ext>
            </a:extLst>
          </p:cNvPr>
          <p:cNvSpPr txBox="1"/>
          <p:nvPr/>
        </p:nvSpPr>
        <p:spPr>
          <a:xfrm>
            <a:off x="12039425" y="5219986"/>
            <a:ext cx="6055491" cy="830997"/>
          </a:xfrm>
          <a:prstGeom prst="rect">
            <a:avLst/>
          </a:prstGeom>
          <a:noFill/>
        </p:spPr>
        <p:txBody>
          <a:bodyPr wrap="square" rtlCol="0">
            <a:spAutoFit/>
          </a:bodyPr>
          <a:lstStyle/>
          <a:p>
            <a:pPr algn="ctr" defTabSz="1371600"/>
            <a:r>
              <a:rPr lang="en-GB" sz="2400" b="1" dirty="0">
                <a:solidFill>
                  <a:srgbClr val="19315D"/>
                </a:solidFill>
                <a:latin typeface="Arial" panose="020B0604020202020204" pitchFamily="34" charset="0"/>
                <a:ea typeface="Aptos" panose="020B0004020202020204" pitchFamily="34" charset="0"/>
              </a:rPr>
              <a:t>Admissions to hospital for drug-related mental and behavioural disorders</a:t>
            </a:r>
            <a:endParaRPr lang="en-GB" sz="2400" dirty="0">
              <a:solidFill>
                <a:srgbClr val="19315D"/>
              </a:solidFill>
              <a:latin typeface="Calibri" panose="020F0502020204030204"/>
            </a:endParaRPr>
          </a:p>
        </p:txBody>
      </p:sp>
      <p:sp>
        <p:nvSpPr>
          <p:cNvPr id="4" name="TextBox 3">
            <a:extLst>
              <a:ext uri="{FF2B5EF4-FFF2-40B4-BE49-F238E27FC236}">
                <a16:creationId xmlns:a16="http://schemas.microsoft.com/office/drawing/2014/main" id="{4BF6180E-9A3E-6A7A-2A2C-D05B2202E82D}"/>
              </a:ext>
            </a:extLst>
          </p:cNvPr>
          <p:cNvSpPr txBox="1"/>
          <p:nvPr/>
        </p:nvSpPr>
        <p:spPr>
          <a:xfrm>
            <a:off x="1565413" y="6004652"/>
            <a:ext cx="5153027" cy="369332"/>
          </a:xfrm>
          <a:prstGeom prst="rect">
            <a:avLst/>
          </a:prstGeom>
          <a:noFill/>
        </p:spPr>
        <p:txBody>
          <a:bodyPr wrap="square" rtlCol="0">
            <a:spAutoFit/>
          </a:bodyPr>
          <a:lstStyle/>
          <a:p>
            <a:pPr defTabSz="1371600"/>
            <a:r>
              <a:rPr lang="en-GB" i="1" dirty="0">
                <a:solidFill>
                  <a:srgbClr val="19315D"/>
                </a:solidFill>
                <a:latin typeface="Calibri" panose="020F0502020204030204"/>
              </a:rPr>
              <a:t>Rate per 100,000 population</a:t>
            </a:r>
          </a:p>
        </p:txBody>
      </p:sp>
      <p:sp>
        <p:nvSpPr>
          <p:cNvPr id="8" name="TextBox 7">
            <a:extLst>
              <a:ext uri="{FF2B5EF4-FFF2-40B4-BE49-F238E27FC236}">
                <a16:creationId xmlns:a16="http://schemas.microsoft.com/office/drawing/2014/main" id="{720E4BE4-BFF1-40A8-BB1D-84D77B46D170}"/>
              </a:ext>
            </a:extLst>
          </p:cNvPr>
          <p:cNvSpPr txBox="1"/>
          <p:nvPr/>
        </p:nvSpPr>
        <p:spPr>
          <a:xfrm>
            <a:off x="7745749" y="6008678"/>
            <a:ext cx="5153027" cy="369332"/>
          </a:xfrm>
          <a:prstGeom prst="rect">
            <a:avLst/>
          </a:prstGeom>
          <a:noFill/>
        </p:spPr>
        <p:txBody>
          <a:bodyPr wrap="square" rtlCol="0">
            <a:spAutoFit/>
          </a:bodyPr>
          <a:lstStyle/>
          <a:p>
            <a:pPr defTabSz="1371600"/>
            <a:r>
              <a:rPr lang="en-GB" i="1" dirty="0">
                <a:solidFill>
                  <a:srgbClr val="19315D"/>
                </a:solidFill>
                <a:latin typeface="Calibri" panose="020F0502020204030204"/>
              </a:rPr>
              <a:t>Rate per 100,000 population</a:t>
            </a:r>
          </a:p>
        </p:txBody>
      </p:sp>
      <p:sp>
        <p:nvSpPr>
          <p:cNvPr id="14" name="TextBox 13">
            <a:extLst>
              <a:ext uri="{FF2B5EF4-FFF2-40B4-BE49-F238E27FC236}">
                <a16:creationId xmlns:a16="http://schemas.microsoft.com/office/drawing/2014/main" id="{63620F42-86CE-D34F-E915-1BBCE3F11177}"/>
              </a:ext>
            </a:extLst>
          </p:cNvPr>
          <p:cNvSpPr txBox="1"/>
          <p:nvPr/>
        </p:nvSpPr>
        <p:spPr>
          <a:xfrm>
            <a:off x="13728406" y="5996220"/>
            <a:ext cx="5153027" cy="369332"/>
          </a:xfrm>
          <a:prstGeom prst="rect">
            <a:avLst/>
          </a:prstGeom>
          <a:noFill/>
        </p:spPr>
        <p:txBody>
          <a:bodyPr wrap="square" rtlCol="0">
            <a:spAutoFit/>
          </a:bodyPr>
          <a:lstStyle/>
          <a:p>
            <a:pPr defTabSz="1371600"/>
            <a:r>
              <a:rPr lang="en-GB" i="1" dirty="0">
                <a:solidFill>
                  <a:srgbClr val="19315D"/>
                </a:solidFill>
                <a:latin typeface="Calibri" panose="020F0502020204030204"/>
              </a:rPr>
              <a:t>Rate per 100,000 population</a:t>
            </a:r>
          </a:p>
        </p:txBody>
      </p:sp>
      <p:sp>
        <p:nvSpPr>
          <p:cNvPr id="16" name="TextBox 15">
            <a:extLst>
              <a:ext uri="{FF2B5EF4-FFF2-40B4-BE49-F238E27FC236}">
                <a16:creationId xmlns:a16="http://schemas.microsoft.com/office/drawing/2014/main" id="{D3433EFF-C706-F85F-5112-CC4698936AE9}"/>
              </a:ext>
            </a:extLst>
          </p:cNvPr>
          <p:cNvSpPr txBox="1"/>
          <p:nvPr/>
        </p:nvSpPr>
        <p:spPr>
          <a:xfrm>
            <a:off x="23009" y="9744431"/>
            <a:ext cx="18218781" cy="507831"/>
          </a:xfrm>
          <a:prstGeom prst="rect">
            <a:avLst/>
          </a:prstGeom>
          <a:noFill/>
        </p:spPr>
        <p:txBody>
          <a:bodyPr wrap="square" rtlCol="0">
            <a:spAutoFit/>
          </a:bodyPr>
          <a:lstStyle/>
          <a:p>
            <a:pPr defTabSz="1371600">
              <a:defRPr/>
            </a:pPr>
            <a:r>
              <a:rPr lang="en-GB" sz="2700" dirty="0">
                <a:solidFill>
                  <a:srgbClr val="19315D"/>
                </a:solidFill>
                <a:latin typeface="Arial" panose="020B0604020202020204" pitchFamily="34" charset="0"/>
                <a:cs typeface="Arial" panose="020B0604020202020204" pitchFamily="34" charset="0"/>
              </a:rPr>
              <a:t>Data source: NDTMS and OHID Fingertips</a:t>
            </a:r>
          </a:p>
        </p:txBody>
      </p:sp>
    </p:spTree>
    <p:extLst>
      <p:ext uri="{BB962C8B-B14F-4D97-AF65-F5344CB8AC3E}">
        <p14:creationId xmlns:p14="http://schemas.microsoft.com/office/powerpoint/2010/main" val="1118316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613362-0E17-EA7D-5C29-E4C46A41BFD2}"/>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56EBEB8D-99A6-7822-457D-953CCCA0C35B}"/>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FB6AE89C-AAC5-D3D4-6065-FD4B17733507}"/>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36</a:t>
            </a:r>
          </a:p>
        </p:txBody>
      </p:sp>
      <p:sp>
        <p:nvSpPr>
          <p:cNvPr id="35" name="TextBox 14">
            <a:extLst>
              <a:ext uri="{FF2B5EF4-FFF2-40B4-BE49-F238E27FC236}">
                <a16:creationId xmlns:a16="http://schemas.microsoft.com/office/drawing/2014/main" id="{8CCC1252-F2A9-D0C3-92E9-AFFA5C64E787}"/>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24F48627-AD5E-BFFA-F772-0BFE082B7855}"/>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(Health)</a:t>
            </a:r>
          </a:p>
        </p:txBody>
      </p:sp>
      <p:sp>
        <p:nvSpPr>
          <p:cNvPr id="7" name="TextBox 6">
            <a:extLst>
              <a:ext uri="{FF2B5EF4-FFF2-40B4-BE49-F238E27FC236}">
                <a16:creationId xmlns:a16="http://schemas.microsoft.com/office/drawing/2014/main" id="{E462795B-C2B0-F9CA-7B78-4947D7625BAC}"/>
              </a:ext>
            </a:extLst>
          </p:cNvPr>
          <p:cNvSpPr txBox="1"/>
          <p:nvPr/>
        </p:nvSpPr>
        <p:spPr>
          <a:xfrm>
            <a:off x="777924" y="4502766"/>
            <a:ext cx="7166367" cy="3416320"/>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algn="just"/>
            <a:r>
              <a:rPr lang="en-GB" b="1" dirty="0">
                <a:solidFill>
                  <a:srgbClr val="19315D"/>
                </a:solidFill>
                <a:latin typeface="Poppins"/>
                <a:ea typeface="Poppins"/>
                <a:cs typeface="Poppins"/>
                <a:sym typeface="Poppins"/>
              </a:rPr>
              <a:t>Physical and mental health needs of the treatment population    - Key points</a:t>
            </a:r>
          </a:p>
          <a:p>
            <a:pPr algn="just"/>
            <a:endParaRPr lang="en-GB" b="1" dirty="0">
              <a:solidFill>
                <a:srgbClr val="19315D"/>
              </a:solidFill>
              <a:latin typeface="Poppins"/>
              <a:ea typeface="Poppins"/>
              <a:cs typeface="Poppins"/>
              <a:sym typeface="Poppins"/>
            </a:endParaRP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Nationally, almost three-quarters of adults starting treatment for drug and/or alcohol dependency say they have a mental health treatment need. Over a third of people with serious mental illness have co-existing drug or alcohol conditions, associated with poor health and social care outcomes [Harris and others, 2023]</a:t>
            </a:r>
            <a:r>
              <a:rPr lang="en-GB" baseline="30000" dirty="0">
                <a:solidFill>
                  <a:srgbClr val="19315D"/>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30</a:t>
            </a:r>
            <a:r>
              <a:rPr lang="en-GB" dirty="0">
                <a:solidFill>
                  <a:srgbClr val="19315D"/>
                </a:solidFill>
                <a:latin typeface="Poppins"/>
                <a:ea typeface="Poppins"/>
                <a:cs typeface="Poppins"/>
                <a:sym typeface="Poppins"/>
              </a:rPr>
              <a:t>.  Over one-fifth of people in England who had a mental health need were not receiving any treatment to meet this need</a:t>
            </a:r>
            <a:r>
              <a:rPr lang="en-GB" baseline="30000" dirty="0">
                <a:solidFill>
                  <a:srgbClr val="19315D"/>
                </a:solidFill>
                <a:latin typeface="Poppins"/>
                <a:ea typeface="Poppins"/>
                <a:cs typeface="Poppins"/>
                <a:sym typeface="Poppins"/>
                <a:hlinkClick r:id="rId3">
                  <a:extLst>
                    <a:ext uri="{A12FA001-AC4F-418D-AE19-62706E023703}">
                      <ahyp:hlinkClr xmlns:ahyp="http://schemas.microsoft.com/office/drawing/2018/hyperlinkcolor" val="tx"/>
                    </a:ext>
                  </a:extLst>
                </a:hlinkClick>
              </a:rPr>
              <a:t>31</a:t>
            </a:r>
            <a:r>
              <a:rPr lang="en-GB" dirty="0">
                <a:solidFill>
                  <a:srgbClr val="19315D"/>
                </a:solidFill>
                <a:latin typeface="Poppins"/>
                <a:ea typeface="Poppins"/>
                <a:cs typeface="Poppins"/>
                <a:sym typeface="Poppins"/>
              </a:rPr>
              <a:t>. </a:t>
            </a:r>
          </a:p>
        </p:txBody>
      </p:sp>
      <p:sp>
        <p:nvSpPr>
          <p:cNvPr id="11" name="TextBox 10">
            <a:extLst>
              <a:ext uri="{FF2B5EF4-FFF2-40B4-BE49-F238E27FC236}">
                <a16:creationId xmlns:a16="http://schemas.microsoft.com/office/drawing/2014/main" id="{D2E78A8E-1780-8069-1349-9E11C9F28A6C}"/>
              </a:ext>
            </a:extLst>
          </p:cNvPr>
          <p:cNvSpPr txBox="1"/>
          <p:nvPr/>
        </p:nvSpPr>
        <p:spPr>
          <a:xfrm>
            <a:off x="8980170" y="436117"/>
            <a:ext cx="8725934" cy="7902163"/>
          </a:xfrm>
          <a:prstGeom prst="rect">
            <a:avLst/>
          </a:prstGeom>
          <a:noFill/>
        </p:spPr>
        <p:txBody>
          <a:bodyPr wrap="square">
            <a:spAutoFit/>
          </a:bodyPr>
          <a:lstStyle/>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In Gloucestershire in 2024/25, 88.9% (1,964)</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4">
                  <a:extLst>
                    <a:ext uri="{A12FA001-AC4F-418D-AE19-62706E023703}">
                      <ahyp:hlinkClr xmlns:ahyp="http://schemas.microsoft.com/office/drawing/2018/hyperlinkcolor" val="tx"/>
                    </a:ext>
                  </a:extLst>
                </a:hlinkClick>
              </a:rPr>
              <a:t>32</a:t>
            </a:r>
            <a:r>
              <a:rPr lang="en-GB" sz="1750" dirty="0">
                <a:solidFill>
                  <a:srgbClr val="19315D"/>
                </a:solidFill>
                <a:latin typeface="Poppins" panose="00000500000000000000" pitchFamily="2" charset="0"/>
                <a:ea typeface="Poppins"/>
                <a:cs typeface="Poppins" panose="00000500000000000000" pitchFamily="2" charset="0"/>
                <a:sym typeface="Poppins"/>
              </a:rPr>
              <a:t>  of the adult treatment population had a mental health treatment need. In the same year, 16.7% of the Gloucestershire treatment population (328 people) had an unmet mental health need – this proportion has remained similar since the data started being recorded in 2022 and is broadly in-line with rates in the rest of England</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4">
                  <a:extLst>
                    <a:ext uri="{A12FA001-AC4F-418D-AE19-62706E023703}">
                      <ahyp:hlinkClr xmlns:ahyp="http://schemas.microsoft.com/office/drawing/2018/hyperlinkcolor" val="tx"/>
                    </a:ext>
                  </a:extLst>
                </a:hlinkClick>
              </a:rPr>
              <a:t>33</a:t>
            </a:r>
            <a:r>
              <a:rPr lang="en-GB" sz="1750" dirty="0">
                <a:solidFill>
                  <a:srgbClr val="19315D"/>
                </a:solidFill>
                <a:latin typeface="Poppins" panose="00000500000000000000" pitchFamily="2" charset="0"/>
                <a:ea typeface="Poppins"/>
                <a:cs typeface="Poppins" panose="00000500000000000000" pitchFamily="2" charset="0"/>
                <a:sym typeface="Poppins"/>
              </a:rPr>
              <a:t>.</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Unmet Mental Health need was highest in the non-opiate treatment groups. Also, in males and 18-29 year olds</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4">
                  <a:extLst>
                    <a:ext uri="{A12FA001-AC4F-418D-AE19-62706E023703}">
                      <ahyp:hlinkClr xmlns:ahyp="http://schemas.microsoft.com/office/drawing/2018/hyperlinkcolor" val="tx"/>
                    </a:ext>
                  </a:extLst>
                </a:hlinkClick>
              </a:rPr>
              <a:t>34</a:t>
            </a:r>
            <a:r>
              <a:rPr lang="en-GB" sz="1750" dirty="0">
                <a:solidFill>
                  <a:srgbClr val="19315D"/>
                </a:solidFill>
                <a:latin typeface="Poppins" panose="00000500000000000000" pitchFamily="2" charset="0"/>
                <a:ea typeface="Poppins"/>
                <a:cs typeface="Poppins" panose="00000500000000000000" pitchFamily="2" charset="0"/>
                <a:sym typeface="Poppins"/>
              </a:rPr>
              <a:t>. </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Around 10.0% of young people in treatment have a mental health need, and a very small proportion have an unmet mental health need. </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In 2023/24, there were 35.4 admissions per 100,000 population to hospital where the primary diagnosis is an alcohol attributable mental and behavioural disorders, this rate is significantly lower than the England rate and there has been a decreasing trend since 2020/21</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5">
                  <a:extLst>
                    <a:ext uri="{A12FA001-AC4F-418D-AE19-62706E023703}">
                      <ahyp:hlinkClr xmlns:ahyp="http://schemas.microsoft.com/office/drawing/2018/hyperlinkcolor" val="tx"/>
                    </a:ext>
                  </a:extLst>
                </a:hlinkClick>
              </a:rPr>
              <a:t>35</a:t>
            </a:r>
            <a:r>
              <a:rPr lang="en-GB" sz="1750" dirty="0">
                <a:solidFill>
                  <a:srgbClr val="19315D"/>
                </a:solidFill>
                <a:latin typeface="Poppins" panose="00000500000000000000" pitchFamily="2" charset="0"/>
                <a:ea typeface="Poppins"/>
                <a:cs typeface="Poppins" panose="00000500000000000000" pitchFamily="2" charset="0"/>
                <a:sym typeface="Poppins"/>
              </a:rPr>
              <a:t>. </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In 2023/24, there were 4.2 hospital admissions with a primary diagnosis of drug-related mental and behavioural disorders, per 100,000 population. This rate is also significantly lower than the England rate and there has been a decreasing trend since 2020/21</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6">
                  <a:extLst>
                    <a:ext uri="{A12FA001-AC4F-418D-AE19-62706E023703}">
                      <ahyp:hlinkClr xmlns:ahyp="http://schemas.microsoft.com/office/drawing/2018/hyperlinkcolor" val="tx"/>
                    </a:ext>
                  </a:extLst>
                </a:hlinkClick>
              </a:rPr>
              <a:t>36</a:t>
            </a:r>
            <a:r>
              <a:rPr lang="en-GB" sz="1750" dirty="0">
                <a:solidFill>
                  <a:srgbClr val="19315D"/>
                </a:solidFill>
                <a:latin typeface="Poppins" panose="00000500000000000000" pitchFamily="2" charset="0"/>
                <a:ea typeface="Poppins"/>
                <a:cs typeface="Poppins" panose="00000500000000000000" pitchFamily="2" charset="0"/>
                <a:sym typeface="Poppins"/>
              </a:rPr>
              <a:t>. </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Almost a third of Gloucestershire’s treatment population tells us that they have a behavioural disability (29.7%), and 1 in 2 clients have a physical or mental disability</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7">
                  <a:extLst>
                    <a:ext uri="{A12FA001-AC4F-418D-AE19-62706E023703}">
                      <ahyp:hlinkClr xmlns:ahyp="http://schemas.microsoft.com/office/drawing/2018/hyperlinkcolor" val="tx"/>
                    </a:ext>
                  </a:extLst>
                </a:hlinkClick>
              </a:rPr>
              <a:t>37</a:t>
            </a:r>
            <a:r>
              <a:rPr lang="en-GB" sz="1750" dirty="0">
                <a:solidFill>
                  <a:srgbClr val="19315D"/>
                </a:solidFill>
                <a:latin typeface="Poppins" panose="00000500000000000000" pitchFamily="2" charset="0"/>
                <a:ea typeface="Poppins"/>
                <a:cs typeface="Poppins" panose="00000500000000000000" pitchFamily="2" charset="0"/>
                <a:sym typeface="Poppins"/>
              </a:rPr>
              <a:t>. </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Hospital admissions for poisoning by drug misuse have fallen considerably over recent years from a high of 194 </a:t>
            </a:r>
            <a:r>
              <a:rPr lang="en-GB" sz="1750">
                <a:solidFill>
                  <a:srgbClr val="19315D"/>
                </a:solidFill>
                <a:latin typeface="Poppins" panose="00000500000000000000" pitchFamily="2" charset="0"/>
                <a:ea typeface="Poppins"/>
                <a:cs typeface="Poppins" panose="00000500000000000000" pitchFamily="2" charset="0"/>
                <a:sym typeface="Poppins"/>
              </a:rPr>
              <a:t>in 2015/16 </a:t>
            </a:r>
            <a:r>
              <a:rPr lang="en-GB" sz="1750" dirty="0">
                <a:solidFill>
                  <a:srgbClr val="19315D"/>
                </a:solidFill>
                <a:latin typeface="Poppins" panose="00000500000000000000" pitchFamily="2" charset="0"/>
                <a:ea typeface="Poppins"/>
                <a:cs typeface="Poppins" panose="00000500000000000000" pitchFamily="2" charset="0"/>
                <a:sym typeface="Poppins"/>
              </a:rPr>
              <a:t>to a low of 51 in 2022/23. While there was a small increase in numbers admitted in 2023/24, the overall trend remains downward</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8">
                  <a:extLst>
                    <a:ext uri="{A12FA001-AC4F-418D-AE19-62706E023703}">
                      <ahyp:hlinkClr xmlns:ahyp="http://schemas.microsoft.com/office/drawing/2018/hyperlinkcolor" val="tx"/>
                    </a:ext>
                  </a:extLst>
                </a:hlinkClick>
              </a:rPr>
              <a:t>38</a:t>
            </a:r>
            <a:r>
              <a:rPr lang="en-GB" sz="1750" dirty="0">
                <a:solidFill>
                  <a:srgbClr val="19315D"/>
                </a:solidFill>
                <a:latin typeface="Poppins" panose="00000500000000000000" pitchFamily="2" charset="0"/>
                <a:ea typeface="Poppins"/>
                <a:cs typeface="Poppins" panose="00000500000000000000" pitchFamily="2" charset="0"/>
                <a:sym typeface="Poppins"/>
              </a:rPr>
              <a:t>. </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Gloucestershire has below national average admission rates for substance misuse overall, including for young people, but has slightly higher rates for alcohol-related admissions.</a:t>
            </a:r>
          </a:p>
          <a:p>
            <a:pPr algn="just"/>
            <a:endParaRPr lang="en-GB" sz="1750" dirty="0">
              <a:solidFill>
                <a:srgbClr val="19315D"/>
              </a:solidFill>
              <a:latin typeface="Poppins" panose="00000500000000000000" pitchFamily="2" charset="0"/>
              <a:ea typeface="Poppins"/>
              <a:cs typeface="Poppins" panose="00000500000000000000" pitchFamily="2" charset="0"/>
              <a:sym typeface="Poppins"/>
            </a:endParaRPr>
          </a:p>
        </p:txBody>
      </p:sp>
      <p:grpSp>
        <p:nvGrpSpPr>
          <p:cNvPr id="12" name="Group 8">
            <a:extLst>
              <a:ext uri="{FF2B5EF4-FFF2-40B4-BE49-F238E27FC236}">
                <a16:creationId xmlns:a16="http://schemas.microsoft.com/office/drawing/2014/main" id="{A79D9048-3B26-5679-E208-6B36DA2B05ED}"/>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6937BA19-8B37-7177-73A8-4E4B1D75BE19}"/>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1160A30C-A7B4-C6BA-D0D0-D8B5589F9523}"/>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5" name="TextBox 12">
            <a:extLst>
              <a:ext uri="{FF2B5EF4-FFF2-40B4-BE49-F238E27FC236}">
                <a16:creationId xmlns:a16="http://schemas.microsoft.com/office/drawing/2014/main" id="{40A44212-8A51-F8EC-B8DA-B4FDC4766FBE}"/>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6" name="Picture 5">
            <a:extLst>
              <a:ext uri="{FF2B5EF4-FFF2-40B4-BE49-F238E27FC236}">
                <a16:creationId xmlns:a16="http://schemas.microsoft.com/office/drawing/2014/main" id="{D764766A-E265-45F5-5826-98EC7C47889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351004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F9BFD2D-2482-8128-8B4C-C23BF2CEA113}"/>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6B4A9A3-721F-EE2D-F48B-E9F043C27BA3}"/>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147396C5-F9E7-E52B-8976-0BFCD0F22015}"/>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37</a:t>
            </a:r>
          </a:p>
        </p:txBody>
      </p:sp>
      <p:sp>
        <p:nvSpPr>
          <p:cNvPr id="35" name="TextBox 14">
            <a:extLst>
              <a:ext uri="{FF2B5EF4-FFF2-40B4-BE49-F238E27FC236}">
                <a16:creationId xmlns:a16="http://schemas.microsoft.com/office/drawing/2014/main" id="{A8FD3842-F45C-03C3-1B0C-EDD6E5C8CF46}"/>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552F1D60-3933-41E3-44B3-CF5974BA8FFC}"/>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(Health)</a:t>
            </a:r>
          </a:p>
        </p:txBody>
      </p:sp>
      <p:sp>
        <p:nvSpPr>
          <p:cNvPr id="7" name="TextBox 6">
            <a:extLst>
              <a:ext uri="{FF2B5EF4-FFF2-40B4-BE49-F238E27FC236}">
                <a16:creationId xmlns:a16="http://schemas.microsoft.com/office/drawing/2014/main" id="{DC73A8D9-B1A1-FD58-5156-346CA26386F8}"/>
              </a:ext>
            </a:extLst>
          </p:cNvPr>
          <p:cNvSpPr txBox="1"/>
          <p:nvPr/>
        </p:nvSpPr>
        <p:spPr>
          <a:xfrm>
            <a:off x="581900" y="5143500"/>
            <a:ext cx="7947950" cy="2862322"/>
          </a:xfrm>
          <a:prstGeom prst="rect">
            <a:avLst/>
          </a:prstGeom>
          <a:noFill/>
        </p:spPr>
        <p:txBody>
          <a:bodyPr wrap="square">
            <a:spAutoFit/>
          </a:bodyPr>
          <a:lstStyle/>
          <a:p>
            <a:pPr algn="just"/>
            <a:endParaRPr lang="en-GB" b="1" dirty="0">
              <a:solidFill>
                <a:srgbClr val="19315D"/>
              </a:solidFill>
              <a:latin typeface="Poppins"/>
              <a:ea typeface="Poppins"/>
              <a:cs typeface="Poppins"/>
              <a:sym typeface="Poppins"/>
            </a:endParaRPr>
          </a:p>
          <a:p>
            <a:pPr marL="285750" indent="-285750" algn="just">
              <a:buFont typeface="Arial" panose="020B0604020202020204" pitchFamily="34" charset="0"/>
              <a:buChar char="•"/>
            </a:pPr>
            <a:r>
              <a:rPr lang="en-GB" dirty="0">
                <a:solidFill>
                  <a:srgbClr val="19315D"/>
                </a:solidFill>
                <a:latin typeface="Poppins"/>
                <a:ea typeface="Poppins"/>
                <a:cs typeface="Poppins"/>
                <a:sym typeface="Poppins"/>
              </a:rPr>
              <a:t>In 2024, there were 35 deaths registered due to drug poisoning in Gloucestershire, this is a decrease compared to 2023 when the highest number of deaths was recorded in any year except from 2020. There were 16 fewer deaths registered in 2024 compared to 2023, a decrease of 31.4%. Since 2014-2016, there has been a statistically significantly higher rate of age-standardised male deaths due to drug misuse than female deaths. Most of the deaths were in people who are undergoing treatment for opiate use (25/36 deaths).</a:t>
            </a:r>
          </a:p>
        </p:txBody>
      </p:sp>
      <p:sp>
        <p:nvSpPr>
          <p:cNvPr id="11" name="TextBox 10">
            <a:extLst>
              <a:ext uri="{FF2B5EF4-FFF2-40B4-BE49-F238E27FC236}">
                <a16:creationId xmlns:a16="http://schemas.microsoft.com/office/drawing/2014/main" id="{2A509FC7-EC29-B030-B409-0C28043BB6E7}"/>
              </a:ext>
            </a:extLst>
          </p:cNvPr>
          <p:cNvSpPr txBox="1"/>
          <p:nvPr/>
        </p:nvSpPr>
        <p:spPr>
          <a:xfrm>
            <a:off x="8980170" y="436117"/>
            <a:ext cx="8725934" cy="4401205"/>
          </a:xfrm>
          <a:prstGeom prst="rect">
            <a:avLst/>
          </a:prstGeom>
          <a:noFill/>
        </p:spPr>
        <p:txBody>
          <a:bodyPr wrap="square">
            <a:spAutoFit/>
          </a:bodyPr>
          <a:lstStyle/>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We know that people who are experiencing homelessness and using substances are particularly vulnerable in terms of their mental and physical health. For this reason, Via recovery practitioners are deployed in the Complex Homeless Partnership Support Service (CHPSS) which provides proactive outreach in Gloucester and Cheltenham (where there are the greatest numbers of rough sleepers</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2">
                  <a:extLst>
                    <a:ext uri="{A12FA001-AC4F-418D-AE19-62706E023703}">
                      <ahyp:hlinkClr xmlns:ahyp="http://schemas.microsoft.com/office/drawing/2018/hyperlinkcolor" val="tx"/>
                    </a:ext>
                  </a:extLst>
                </a:hlinkClick>
              </a:rPr>
              <a:t>39</a:t>
            </a:r>
            <a:r>
              <a:rPr lang="en-GB" sz="1750" dirty="0">
                <a:solidFill>
                  <a:srgbClr val="19315D"/>
                </a:solidFill>
                <a:latin typeface="Poppins" panose="00000500000000000000" pitchFamily="2" charset="0"/>
                <a:ea typeface="Poppins"/>
                <a:cs typeface="Poppins" panose="00000500000000000000" pitchFamily="2" charset="0"/>
                <a:sym typeface="Poppins"/>
              </a:rPr>
              <a:t>) . The multi-agency CHPSS team provides wraparound support to ensure mental health, housing and substance use needs are addressed in a co-ordinated way. There are currently 27 Via clients accessing this support which represents a slight increase, reflecting a growing understanding of the needs of this vulnerable group.</a:t>
            </a:r>
          </a:p>
          <a:p>
            <a:pPr marL="285750" indent="-285750" algn="just">
              <a:buFont typeface="Arial" panose="020B0604020202020204" pitchFamily="34" charset="0"/>
              <a:buChar char="•"/>
            </a:pPr>
            <a:r>
              <a:rPr lang="en-GB" sz="1750" dirty="0">
                <a:solidFill>
                  <a:srgbClr val="19315D"/>
                </a:solidFill>
                <a:latin typeface="Poppins" panose="00000500000000000000" pitchFamily="2" charset="0"/>
                <a:ea typeface="Poppins"/>
                <a:cs typeface="Poppins" panose="00000500000000000000" pitchFamily="2" charset="0"/>
                <a:sym typeface="Poppins"/>
              </a:rPr>
              <a:t>Between 2022/23 and 2024/25, there has been an increase in the number of people entering treatment who are rough sleeping, from 16 in 2022/23 to 36 in 2024/25. From 2026, we will have new access to grant funding to support working with this cohort.</a:t>
            </a:r>
          </a:p>
          <a:p>
            <a:pPr algn="just"/>
            <a:endParaRPr lang="en-GB" sz="1750" dirty="0">
              <a:solidFill>
                <a:srgbClr val="19315D"/>
              </a:solidFill>
              <a:latin typeface="Poppins" panose="00000500000000000000" pitchFamily="2" charset="0"/>
              <a:ea typeface="Poppins"/>
              <a:cs typeface="Poppins" panose="00000500000000000000" pitchFamily="2" charset="0"/>
              <a:sym typeface="Poppins"/>
            </a:endParaRPr>
          </a:p>
        </p:txBody>
      </p:sp>
      <p:grpSp>
        <p:nvGrpSpPr>
          <p:cNvPr id="12" name="Group 8">
            <a:extLst>
              <a:ext uri="{FF2B5EF4-FFF2-40B4-BE49-F238E27FC236}">
                <a16:creationId xmlns:a16="http://schemas.microsoft.com/office/drawing/2014/main" id="{46CBA4DC-F463-F8F4-D1B3-A6DCFA732EBF}"/>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1C50800D-5268-84BF-FB77-D851BD235254}"/>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8EA32354-06C6-4749-0687-F3D2508708CC}"/>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pic>
        <p:nvPicPr>
          <p:cNvPr id="5" name="Picture 4">
            <a:extLst>
              <a:ext uri="{FF2B5EF4-FFF2-40B4-BE49-F238E27FC236}">
                <a16:creationId xmlns:a16="http://schemas.microsoft.com/office/drawing/2014/main" id="{24DAA5B6-FB53-6740-C8A3-B194B978B9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31127" y="4685705"/>
            <a:ext cx="6279515" cy="3219450"/>
          </a:xfrm>
          <a:prstGeom prst="rect">
            <a:avLst/>
          </a:prstGeom>
          <a:noFill/>
        </p:spPr>
      </p:pic>
      <p:sp>
        <p:nvSpPr>
          <p:cNvPr id="13" name="TextBox 12">
            <a:extLst>
              <a:ext uri="{FF2B5EF4-FFF2-40B4-BE49-F238E27FC236}">
                <a16:creationId xmlns:a16="http://schemas.microsoft.com/office/drawing/2014/main" id="{39D0B1C9-5696-FDE3-B721-A31D6DCDFB35}"/>
              </a:ext>
            </a:extLst>
          </p:cNvPr>
          <p:cNvSpPr txBox="1"/>
          <p:nvPr/>
        </p:nvSpPr>
        <p:spPr>
          <a:xfrm>
            <a:off x="9758156" y="7905155"/>
            <a:ext cx="9144000" cy="307777"/>
          </a:xfrm>
          <a:prstGeom prst="rect">
            <a:avLst/>
          </a:prstGeom>
          <a:noFill/>
        </p:spPr>
        <p:txBody>
          <a:bodyPr wrap="square">
            <a:spAutoFit/>
          </a:bodyPr>
          <a:lstStyle/>
          <a:p>
            <a:r>
              <a:rPr lang="en-GB" sz="1400">
                <a:solidFill>
                  <a:srgbClr val="19315D"/>
                </a:solidFill>
                <a:latin typeface="Poppins" panose="00000500000000000000" pitchFamily="2" charset="0"/>
                <a:cs typeface="Poppins" panose="00000500000000000000" pitchFamily="2" charset="0"/>
              </a:rPr>
              <a:t>Figure 10: Number of hospital admissions for poisoning by drug misuse, Gloucestershire</a:t>
            </a:r>
          </a:p>
        </p:txBody>
      </p:sp>
      <p:sp>
        <p:nvSpPr>
          <p:cNvPr id="18" name="TextBox 12">
            <a:extLst>
              <a:ext uri="{FF2B5EF4-FFF2-40B4-BE49-F238E27FC236}">
                <a16:creationId xmlns:a16="http://schemas.microsoft.com/office/drawing/2014/main" id="{AFDD0842-0130-F302-6AF9-1EA12FCB7693}"/>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6" name="Picture 5">
            <a:extLst>
              <a:ext uri="{FF2B5EF4-FFF2-40B4-BE49-F238E27FC236}">
                <a16:creationId xmlns:a16="http://schemas.microsoft.com/office/drawing/2014/main" id="{F74429CF-1C13-81C1-7671-08A9BA0442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0235960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417F46-63A3-8194-782D-AB306DD12046}"/>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42F0D9C-4148-37FC-B5CF-72855F65051C}"/>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B20BFB3E-9ABE-2D35-401B-9C17204DB9AC}"/>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38</a:t>
            </a:r>
          </a:p>
        </p:txBody>
      </p:sp>
      <p:sp>
        <p:nvSpPr>
          <p:cNvPr id="35" name="TextBox 14">
            <a:extLst>
              <a:ext uri="{FF2B5EF4-FFF2-40B4-BE49-F238E27FC236}">
                <a16:creationId xmlns:a16="http://schemas.microsoft.com/office/drawing/2014/main" id="{BFF3A46F-0EC1-D741-8405-99AD0DAFBF26}"/>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27468BAE-B402-9343-80BF-10CEE25C6EA2}"/>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(Health)</a:t>
            </a:r>
          </a:p>
        </p:txBody>
      </p:sp>
      <p:sp>
        <p:nvSpPr>
          <p:cNvPr id="11" name="TextBox 10">
            <a:extLst>
              <a:ext uri="{FF2B5EF4-FFF2-40B4-BE49-F238E27FC236}">
                <a16:creationId xmlns:a16="http://schemas.microsoft.com/office/drawing/2014/main" id="{BF1112FF-D2C7-748E-749F-E40B3539589F}"/>
              </a:ext>
            </a:extLst>
          </p:cNvPr>
          <p:cNvSpPr txBox="1"/>
          <p:nvPr/>
        </p:nvSpPr>
        <p:spPr>
          <a:xfrm>
            <a:off x="9458114" y="1021644"/>
            <a:ext cx="8111782" cy="1438855"/>
          </a:xfrm>
          <a:prstGeom prst="rect">
            <a:avLst/>
          </a:prstGeom>
          <a:noFill/>
        </p:spPr>
        <p:txBody>
          <a:bodyPr wrap="square">
            <a:spAutoFit/>
          </a:bodyPr>
          <a:lstStyle/>
          <a:p>
            <a:pPr algn="just"/>
            <a:r>
              <a:rPr lang="en-GB" sz="1750">
                <a:solidFill>
                  <a:srgbClr val="19315D"/>
                </a:solidFill>
                <a:latin typeface="Poppins" panose="00000500000000000000" pitchFamily="2" charset="0"/>
                <a:ea typeface="Poppins"/>
                <a:cs typeface="Poppins" panose="00000500000000000000" pitchFamily="2" charset="0"/>
                <a:sym typeface="Poppins"/>
              </a:rPr>
              <a:t>In 2023/24, there were 65 admissions to Gloucestershire hospitals where the primary diagnosis was drug misuse. This is 14 more admissions than in 2022/23, however, both 2022/23 and 2023/24 saw the lowest number of admissions compared to all other years shown on the graph. </a:t>
            </a:r>
          </a:p>
        </p:txBody>
      </p:sp>
      <p:grpSp>
        <p:nvGrpSpPr>
          <p:cNvPr id="12" name="Group 8">
            <a:extLst>
              <a:ext uri="{FF2B5EF4-FFF2-40B4-BE49-F238E27FC236}">
                <a16:creationId xmlns:a16="http://schemas.microsoft.com/office/drawing/2014/main" id="{D669D366-9E22-5D1B-0E1C-B8C4A03C3546}"/>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A7D4E16B-9686-AE40-F44A-2C73500E693A}"/>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6B628575-0C8A-734F-D0C7-8E083AC9A444}"/>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pic>
        <p:nvPicPr>
          <p:cNvPr id="5" name="Picture 4">
            <a:extLst>
              <a:ext uri="{FF2B5EF4-FFF2-40B4-BE49-F238E27FC236}">
                <a16:creationId xmlns:a16="http://schemas.microsoft.com/office/drawing/2014/main" id="{8A754834-2E59-FC8E-F1B7-D7FB81E3210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523" y="4950954"/>
            <a:ext cx="6899876" cy="3308431"/>
          </a:xfrm>
          <a:prstGeom prst="rect">
            <a:avLst/>
          </a:prstGeom>
          <a:noFill/>
        </p:spPr>
      </p:pic>
      <p:sp>
        <p:nvSpPr>
          <p:cNvPr id="13" name="TextBox 12">
            <a:extLst>
              <a:ext uri="{FF2B5EF4-FFF2-40B4-BE49-F238E27FC236}">
                <a16:creationId xmlns:a16="http://schemas.microsoft.com/office/drawing/2014/main" id="{D9AB265A-B888-AE58-7AC7-B49A3088B0CA}"/>
              </a:ext>
            </a:extLst>
          </p:cNvPr>
          <p:cNvSpPr txBox="1"/>
          <p:nvPr/>
        </p:nvSpPr>
        <p:spPr>
          <a:xfrm>
            <a:off x="5997215" y="8236882"/>
            <a:ext cx="3126368" cy="738664"/>
          </a:xfrm>
          <a:prstGeom prst="rect">
            <a:avLst/>
          </a:prstGeom>
          <a:noFill/>
        </p:spPr>
        <p:txBody>
          <a:bodyPr wrap="square">
            <a:spAutoFit/>
          </a:bodyPr>
          <a:lstStyle/>
          <a:p>
            <a:r>
              <a:rPr lang="en-GB" sz="1400" dirty="0">
                <a:solidFill>
                  <a:srgbClr val="19315D"/>
                </a:solidFill>
                <a:latin typeface="Poppins" panose="00000500000000000000" pitchFamily="2" charset="0"/>
                <a:cs typeface="Poppins" panose="00000500000000000000" pitchFamily="2" charset="0"/>
              </a:rPr>
              <a:t>Figure 10: Number of hospital admissions for poisoning by drug misuse, Gloucestershire</a:t>
            </a:r>
          </a:p>
        </p:txBody>
      </p:sp>
      <p:graphicFrame>
        <p:nvGraphicFramePr>
          <p:cNvPr id="6" name="Table 5">
            <a:extLst>
              <a:ext uri="{FF2B5EF4-FFF2-40B4-BE49-F238E27FC236}">
                <a16:creationId xmlns:a16="http://schemas.microsoft.com/office/drawing/2014/main" id="{DDB7A0F6-0FFC-9BB1-1CD3-00E0285EF477}"/>
              </a:ext>
            </a:extLst>
          </p:cNvPr>
          <p:cNvGraphicFramePr>
            <a:graphicFrameLocks noGrp="1"/>
          </p:cNvGraphicFramePr>
          <p:nvPr>
            <p:extLst>
              <p:ext uri="{D42A27DB-BD31-4B8C-83A1-F6EECF244321}">
                <p14:modId xmlns:p14="http://schemas.microsoft.com/office/powerpoint/2010/main" val="1536758779"/>
              </p:ext>
            </p:extLst>
          </p:nvPr>
        </p:nvGraphicFramePr>
        <p:xfrm>
          <a:off x="9834887" y="2900651"/>
          <a:ext cx="7358236" cy="4795741"/>
        </p:xfrm>
        <a:graphic>
          <a:graphicData uri="http://schemas.openxmlformats.org/drawingml/2006/table">
            <a:tbl>
              <a:tblPr firstRow="1" firstCol="1" bandRow="1">
                <a:tableStyleId>{5C22544A-7EE6-4342-B048-85BDC9FD1C3A}</a:tableStyleId>
              </a:tblPr>
              <a:tblGrid>
                <a:gridCol w="3477371">
                  <a:extLst>
                    <a:ext uri="{9D8B030D-6E8A-4147-A177-3AD203B41FA5}">
                      <a16:colId xmlns:a16="http://schemas.microsoft.com/office/drawing/2014/main" val="2095582604"/>
                    </a:ext>
                  </a:extLst>
                </a:gridCol>
                <a:gridCol w="2143125">
                  <a:extLst>
                    <a:ext uri="{9D8B030D-6E8A-4147-A177-3AD203B41FA5}">
                      <a16:colId xmlns:a16="http://schemas.microsoft.com/office/drawing/2014/main" val="3977220829"/>
                    </a:ext>
                  </a:extLst>
                </a:gridCol>
                <a:gridCol w="1737740">
                  <a:extLst>
                    <a:ext uri="{9D8B030D-6E8A-4147-A177-3AD203B41FA5}">
                      <a16:colId xmlns:a16="http://schemas.microsoft.com/office/drawing/2014/main" val="2723462796"/>
                    </a:ext>
                  </a:extLst>
                </a:gridCol>
              </a:tblGrid>
              <a:tr h="1589753">
                <a:tc>
                  <a:txBody>
                    <a:bodyPr/>
                    <a:lstStyle/>
                    <a:p>
                      <a:pPr>
                        <a:lnSpc>
                          <a:spcPct val="115000"/>
                        </a:lnSpc>
                        <a:spcAft>
                          <a:spcPts val="800"/>
                        </a:spcAft>
                        <a:buNone/>
                      </a:pPr>
                      <a:r>
                        <a:rPr lang="en-GB" sz="2400" u="sng" kern="0">
                          <a:effectLst/>
                        </a:rPr>
                        <a:t>Hospital admissions for drug and alcohol- 2023-24</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ctr">
                        <a:lnSpc>
                          <a:spcPct val="115000"/>
                        </a:lnSpc>
                        <a:spcAft>
                          <a:spcPts val="800"/>
                        </a:spcAft>
                        <a:buNone/>
                      </a:pPr>
                      <a:r>
                        <a:rPr lang="en-GB" sz="2400" kern="0" dirty="0">
                          <a:effectLst/>
                        </a:rPr>
                        <a:t>Gloucestershire rate (per 100,000)</a:t>
                      </a:r>
                      <a:endParaRPr lang="en-GB" sz="3600" kern="100" dirty="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ctr">
                        <a:lnSpc>
                          <a:spcPct val="115000"/>
                        </a:lnSpc>
                        <a:spcAft>
                          <a:spcPts val="800"/>
                        </a:spcAft>
                        <a:buNone/>
                      </a:pPr>
                      <a:r>
                        <a:rPr lang="en-GB" sz="2400" kern="0">
                          <a:effectLst/>
                        </a:rPr>
                        <a:t>England rate (per 100,000)</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extLst>
                  <a:ext uri="{0D108BD9-81ED-4DB2-BD59-A6C34878D82A}">
                    <a16:rowId xmlns:a16="http://schemas.microsoft.com/office/drawing/2014/main" val="2810118538"/>
                  </a:ext>
                </a:extLst>
              </a:tr>
              <a:tr h="719129">
                <a:tc>
                  <a:txBody>
                    <a:bodyPr/>
                    <a:lstStyle/>
                    <a:p>
                      <a:pPr>
                        <a:lnSpc>
                          <a:spcPct val="115000"/>
                        </a:lnSpc>
                        <a:spcAft>
                          <a:spcPts val="800"/>
                        </a:spcAft>
                        <a:buNone/>
                      </a:pPr>
                      <a:r>
                        <a:rPr lang="en-GB" sz="1800" kern="0">
                          <a:effectLst/>
                        </a:rPr>
                        <a:t>Hospital admissions for poisoning by drug misuse</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a:effectLst/>
                        </a:rPr>
                        <a:t>9.6</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a:effectLst/>
                        </a:rPr>
                        <a:t>17.5</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extLst>
                  <a:ext uri="{0D108BD9-81ED-4DB2-BD59-A6C34878D82A}">
                    <a16:rowId xmlns:a16="http://schemas.microsoft.com/office/drawing/2014/main" val="2695921611"/>
                  </a:ext>
                </a:extLst>
              </a:tr>
              <a:tr h="897567">
                <a:tc>
                  <a:txBody>
                    <a:bodyPr/>
                    <a:lstStyle/>
                    <a:p>
                      <a:pPr>
                        <a:lnSpc>
                          <a:spcPct val="115000"/>
                        </a:lnSpc>
                        <a:spcAft>
                          <a:spcPts val="800"/>
                        </a:spcAft>
                        <a:buNone/>
                      </a:pPr>
                      <a:r>
                        <a:rPr lang="en-GB" sz="1800" kern="0">
                          <a:effectLst/>
                        </a:rPr>
                        <a:t>Hospital admissions for substance misuse (15-24ya) (2021/22 to 2023/24)</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a:effectLst/>
                        </a:rPr>
                        <a:t>33.4</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a:effectLst/>
                        </a:rPr>
                        <a:t>47.4</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extLst>
                  <a:ext uri="{0D108BD9-81ED-4DB2-BD59-A6C34878D82A}">
                    <a16:rowId xmlns:a16="http://schemas.microsoft.com/office/drawing/2014/main" val="1169700859"/>
                  </a:ext>
                </a:extLst>
              </a:tr>
              <a:tr h="719129">
                <a:tc>
                  <a:txBody>
                    <a:bodyPr/>
                    <a:lstStyle/>
                    <a:p>
                      <a:pPr>
                        <a:lnSpc>
                          <a:spcPct val="115000"/>
                        </a:lnSpc>
                        <a:spcAft>
                          <a:spcPts val="800"/>
                        </a:spcAft>
                        <a:buNone/>
                      </a:pPr>
                      <a:r>
                        <a:rPr lang="en-GB" sz="1800" kern="0" dirty="0">
                          <a:effectLst/>
                        </a:rPr>
                        <a:t>Admission episodes for alcohol-related conditions (broad)</a:t>
                      </a:r>
                      <a:endParaRPr lang="en-GB" sz="3600" kern="100" dirty="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a:effectLst/>
                        </a:rPr>
                        <a:t>1,306</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a:effectLst/>
                        </a:rPr>
                        <a:t>1,824</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extLst>
                  <a:ext uri="{0D108BD9-81ED-4DB2-BD59-A6C34878D82A}">
                    <a16:rowId xmlns:a16="http://schemas.microsoft.com/office/drawing/2014/main" val="1909264241"/>
                  </a:ext>
                </a:extLst>
              </a:tr>
              <a:tr h="719129">
                <a:tc>
                  <a:txBody>
                    <a:bodyPr/>
                    <a:lstStyle/>
                    <a:p>
                      <a:pPr>
                        <a:lnSpc>
                          <a:spcPct val="115000"/>
                        </a:lnSpc>
                        <a:spcAft>
                          <a:spcPts val="800"/>
                        </a:spcAft>
                        <a:buNone/>
                      </a:pPr>
                      <a:r>
                        <a:rPr lang="en-GB" sz="1800" kern="0">
                          <a:effectLst/>
                        </a:rPr>
                        <a:t>Admission episodes for alcohol-related conditions (narrow)</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a:effectLst/>
                        </a:rPr>
                        <a:t>423</a:t>
                      </a:r>
                      <a:endParaRPr lang="en-GB" sz="3600" kern="10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tc>
                  <a:txBody>
                    <a:bodyPr/>
                    <a:lstStyle/>
                    <a:p>
                      <a:pPr algn="r">
                        <a:lnSpc>
                          <a:spcPct val="115000"/>
                        </a:lnSpc>
                        <a:spcAft>
                          <a:spcPts val="800"/>
                        </a:spcAft>
                        <a:buNone/>
                      </a:pPr>
                      <a:r>
                        <a:rPr lang="en-GB" sz="1800" kern="0" dirty="0">
                          <a:effectLst/>
                        </a:rPr>
                        <a:t>      504</a:t>
                      </a:r>
                      <a:endParaRPr lang="en-GB" sz="3600" kern="100" dirty="0">
                        <a:solidFill>
                          <a:srgbClr val="211B41"/>
                        </a:solidFill>
                        <a:effectLst/>
                        <a:latin typeface="Aptos" panose="020B0004020202020204" pitchFamily="34" charset="0"/>
                        <a:ea typeface="Aptos" panose="020B0004020202020204" pitchFamily="34" charset="0"/>
                        <a:cs typeface="Arial" panose="020B0604020202020204" pitchFamily="34" charset="0"/>
                      </a:endParaRPr>
                    </a:p>
                  </a:txBody>
                  <a:tcPr marL="68580" marR="68580" marT="53975" marB="53975" anchor="ctr"/>
                </a:tc>
                <a:extLst>
                  <a:ext uri="{0D108BD9-81ED-4DB2-BD59-A6C34878D82A}">
                    <a16:rowId xmlns:a16="http://schemas.microsoft.com/office/drawing/2014/main" val="3952082018"/>
                  </a:ext>
                </a:extLst>
              </a:tr>
            </a:tbl>
          </a:graphicData>
        </a:graphic>
      </p:graphicFrame>
      <p:sp>
        <p:nvSpPr>
          <p:cNvPr id="22" name="TextBox 21">
            <a:extLst>
              <a:ext uri="{FF2B5EF4-FFF2-40B4-BE49-F238E27FC236}">
                <a16:creationId xmlns:a16="http://schemas.microsoft.com/office/drawing/2014/main" id="{465C1839-5050-AB29-71E0-01E956D48797}"/>
              </a:ext>
            </a:extLst>
          </p:cNvPr>
          <p:cNvSpPr txBox="1"/>
          <p:nvPr/>
        </p:nvSpPr>
        <p:spPr>
          <a:xfrm>
            <a:off x="9834887" y="7951608"/>
            <a:ext cx="9144000" cy="307777"/>
          </a:xfrm>
          <a:prstGeom prst="rect">
            <a:avLst/>
          </a:prstGeom>
          <a:noFill/>
        </p:spPr>
        <p:txBody>
          <a:bodyPr wrap="square">
            <a:spAutoFit/>
          </a:bodyPr>
          <a:lstStyle/>
          <a:p>
            <a:r>
              <a:rPr lang="en-GB" sz="1400" dirty="0">
                <a:solidFill>
                  <a:srgbClr val="19315D"/>
                </a:solidFill>
                <a:effectLst/>
                <a:latin typeface="Poppins" panose="00000500000000000000" pitchFamily="2" charset="0"/>
                <a:ea typeface="Aptos" panose="020B0004020202020204" pitchFamily="34" charset="0"/>
                <a:cs typeface="Poppins" panose="00000500000000000000" pitchFamily="2" charset="0"/>
              </a:rPr>
              <a:t>Table 5: Hospital admissions for drug and alcohol misuse</a:t>
            </a:r>
            <a:r>
              <a:rPr lang="en-GB" sz="1400" baseline="300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3">
                  <a:extLst>
                    <a:ext uri="{A12FA001-AC4F-418D-AE19-62706E023703}">
                      <ahyp:hlinkClr xmlns:ahyp="http://schemas.microsoft.com/office/drawing/2018/hyperlinkcolor" val="tx"/>
                    </a:ext>
                  </a:extLst>
                </a:hlinkClick>
              </a:rPr>
              <a:t>40</a:t>
            </a:r>
            <a:endParaRPr lang="en-GB" sz="1400" baseline="30000" dirty="0">
              <a:solidFill>
                <a:srgbClr val="19315D"/>
              </a:solidFill>
              <a:latin typeface="Poppins" panose="00000500000000000000" pitchFamily="2" charset="0"/>
              <a:cs typeface="Poppins" panose="00000500000000000000" pitchFamily="2" charset="0"/>
            </a:endParaRPr>
          </a:p>
        </p:txBody>
      </p:sp>
      <p:sp>
        <p:nvSpPr>
          <p:cNvPr id="23" name="TextBox 12">
            <a:extLst>
              <a:ext uri="{FF2B5EF4-FFF2-40B4-BE49-F238E27FC236}">
                <a16:creationId xmlns:a16="http://schemas.microsoft.com/office/drawing/2014/main" id="{9566F531-DFAB-D386-E8D2-37AE76D9B496}"/>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4647EB78-A0EE-96E9-053B-D42915BC0F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3101426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DC3054-F761-12E6-4FC2-012DF278BFA1}"/>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93EBB3F-48F4-D435-7308-EF6D1AA21180}"/>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445B96D4-28EA-66BB-1372-CFDCE3947042}"/>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39</a:t>
            </a:r>
          </a:p>
        </p:txBody>
      </p:sp>
      <p:sp>
        <p:nvSpPr>
          <p:cNvPr id="35" name="TextBox 14">
            <a:extLst>
              <a:ext uri="{FF2B5EF4-FFF2-40B4-BE49-F238E27FC236}">
                <a16:creationId xmlns:a16="http://schemas.microsoft.com/office/drawing/2014/main" id="{205B0E30-EBCE-4B70-4BD6-5DD3FBAC07F2}"/>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921B97F1-CA94-F3CD-7659-4F3B919A7777}"/>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(Health)</a:t>
            </a:r>
          </a:p>
        </p:txBody>
      </p:sp>
      <p:sp>
        <p:nvSpPr>
          <p:cNvPr id="11" name="TextBox 10">
            <a:extLst>
              <a:ext uri="{FF2B5EF4-FFF2-40B4-BE49-F238E27FC236}">
                <a16:creationId xmlns:a16="http://schemas.microsoft.com/office/drawing/2014/main" id="{4148580A-E318-FFD3-8C24-FFBE06000B01}"/>
              </a:ext>
            </a:extLst>
          </p:cNvPr>
          <p:cNvSpPr txBox="1"/>
          <p:nvPr/>
        </p:nvSpPr>
        <p:spPr>
          <a:xfrm>
            <a:off x="9458114" y="656137"/>
            <a:ext cx="8111782" cy="3323987"/>
          </a:xfrm>
          <a:prstGeom prst="rect">
            <a:avLst/>
          </a:prstGeom>
          <a:noFill/>
        </p:spPr>
        <p:txBody>
          <a:bodyPr wrap="square">
            <a:spAutoFit/>
          </a:bodyPr>
          <a:lstStyle/>
          <a:p>
            <a:pPr algn="just"/>
            <a:r>
              <a:rPr lang="en-GB" sz="1750">
                <a:solidFill>
                  <a:srgbClr val="19315D"/>
                </a:solidFill>
                <a:latin typeface="Poppins" panose="00000500000000000000" pitchFamily="2" charset="0"/>
                <a:ea typeface="Poppins"/>
                <a:cs typeface="Poppins" panose="00000500000000000000" pitchFamily="2" charset="0"/>
                <a:sym typeface="Poppins"/>
              </a:rPr>
              <a:t>In 2022-2024, Gloucester had the highest age-standardised mortality rate due to drug misuse (8.9 deaths per 100,000) and Tewkesbury had the lowest rate (3.6 deaths per 100,000), compared to the other districts. However, there was no statistically significant differences between any of the districts or when compared to Gloucestershire, the South-West or England.</a:t>
            </a:r>
          </a:p>
          <a:p>
            <a:pPr algn="just"/>
            <a:endParaRPr lang="en-GB" sz="1750">
              <a:solidFill>
                <a:srgbClr val="19315D"/>
              </a:solidFill>
              <a:latin typeface="Poppins" panose="00000500000000000000" pitchFamily="2" charset="0"/>
              <a:ea typeface="Poppins"/>
              <a:cs typeface="Poppins" panose="00000500000000000000" pitchFamily="2" charset="0"/>
              <a:sym typeface="Poppins"/>
            </a:endParaRPr>
          </a:p>
          <a:p>
            <a:pPr algn="just"/>
            <a:r>
              <a:rPr lang="en-GB" sz="1750">
                <a:solidFill>
                  <a:srgbClr val="19315D"/>
                </a:solidFill>
                <a:latin typeface="Poppins" panose="00000500000000000000" pitchFamily="2" charset="0"/>
                <a:ea typeface="Poppins"/>
                <a:cs typeface="Poppins" panose="00000500000000000000" pitchFamily="2" charset="0"/>
                <a:sym typeface="Poppins"/>
              </a:rPr>
              <a:t>Referrals by family and friends make up the largest proportion of referrals made to the treatment service, accounting for 52.5% in 2024/25. Over the same time period, 15.6% of adult treatment referrals were by health services and care, this is lower than the England proportion of 20.9 %. </a:t>
            </a:r>
          </a:p>
        </p:txBody>
      </p:sp>
      <p:grpSp>
        <p:nvGrpSpPr>
          <p:cNvPr id="12" name="Group 8">
            <a:extLst>
              <a:ext uri="{FF2B5EF4-FFF2-40B4-BE49-F238E27FC236}">
                <a16:creationId xmlns:a16="http://schemas.microsoft.com/office/drawing/2014/main" id="{79C0878D-3B56-769A-485C-B2BD941246E8}"/>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58C9ACE3-6234-C935-F5AC-0DF28E3B932B}"/>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A84620AF-C36B-1C11-C39D-53BC0AA671B3}"/>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3" name="TextBox 12">
            <a:extLst>
              <a:ext uri="{FF2B5EF4-FFF2-40B4-BE49-F238E27FC236}">
                <a16:creationId xmlns:a16="http://schemas.microsoft.com/office/drawing/2014/main" id="{DE883C15-31D2-2A1E-ECCB-0AD0478ED551}"/>
              </a:ext>
            </a:extLst>
          </p:cNvPr>
          <p:cNvSpPr txBox="1"/>
          <p:nvPr/>
        </p:nvSpPr>
        <p:spPr>
          <a:xfrm>
            <a:off x="5845477" y="8538809"/>
            <a:ext cx="3052353" cy="954107"/>
          </a:xfrm>
          <a:prstGeom prst="rect">
            <a:avLst/>
          </a:prstGeom>
          <a:noFill/>
        </p:spPr>
        <p:txBody>
          <a:bodyPr wrap="square">
            <a:spAutoFit/>
          </a:bodyPr>
          <a:lstStyle/>
          <a:p>
            <a:r>
              <a:rPr lang="en-GB" sz="1400" dirty="0">
                <a:solidFill>
                  <a:srgbClr val="19315D"/>
                </a:solidFill>
                <a:latin typeface="Poppins" panose="00000500000000000000" pitchFamily="2" charset="0"/>
                <a:cs typeface="Poppins" panose="00000500000000000000" pitchFamily="2" charset="0"/>
              </a:rPr>
              <a:t>Figure 11: Age-standardised mortality rate due to drug misuse by Gloucestershire district, 2022-2024</a:t>
            </a:r>
          </a:p>
        </p:txBody>
      </p:sp>
      <p:sp>
        <p:nvSpPr>
          <p:cNvPr id="23" name="TextBox 12">
            <a:extLst>
              <a:ext uri="{FF2B5EF4-FFF2-40B4-BE49-F238E27FC236}">
                <a16:creationId xmlns:a16="http://schemas.microsoft.com/office/drawing/2014/main" id="{2FA7CDFE-2AE4-9CB5-A269-685FC37F85F4}"/>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descr="A graph of a number of patients&#10;&#10;AI-generated content may be incorrect.">
            <a:extLst>
              <a:ext uri="{FF2B5EF4-FFF2-40B4-BE49-F238E27FC236}">
                <a16:creationId xmlns:a16="http://schemas.microsoft.com/office/drawing/2014/main" id="{B663A249-5659-B3B2-374E-501E7D9A86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0411" y="5077268"/>
            <a:ext cx="6240961" cy="3415375"/>
          </a:xfrm>
          <a:prstGeom prst="rect">
            <a:avLst/>
          </a:prstGeom>
          <a:noFill/>
        </p:spPr>
      </p:pic>
      <p:pic>
        <p:nvPicPr>
          <p:cNvPr id="9" name="Picture 8">
            <a:extLst>
              <a:ext uri="{FF2B5EF4-FFF2-40B4-BE49-F238E27FC236}">
                <a16:creationId xmlns:a16="http://schemas.microsoft.com/office/drawing/2014/main" id="{AF734E44-7A48-3E21-7DA7-4E50D3C8130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43889" y="4108645"/>
            <a:ext cx="7029661" cy="4298270"/>
          </a:xfrm>
          <a:prstGeom prst="rect">
            <a:avLst/>
          </a:prstGeom>
          <a:noFill/>
        </p:spPr>
      </p:pic>
      <p:sp>
        <p:nvSpPr>
          <p:cNvPr id="19" name="TextBox 18">
            <a:extLst>
              <a:ext uri="{FF2B5EF4-FFF2-40B4-BE49-F238E27FC236}">
                <a16:creationId xmlns:a16="http://schemas.microsoft.com/office/drawing/2014/main" id="{107284DA-4F5E-2EF3-22AB-64A08E8FAEE5}"/>
              </a:ext>
            </a:extLst>
          </p:cNvPr>
          <p:cNvSpPr txBox="1"/>
          <p:nvPr/>
        </p:nvSpPr>
        <p:spPr>
          <a:xfrm>
            <a:off x="9943889" y="8492643"/>
            <a:ext cx="7029661" cy="523220"/>
          </a:xfrm>
          <a:prstGeom prst="rect">
            <a:avLst/>
          </a:prstGeom>
          <a:noFill/>
        </p:spPr>
        <p:txBody>
          <a:bodyPr wrap="square">
            <a:spAutoFit/>
          </a:bodyPr>
          <a:lstStyle/>
          <a:p>
            <a:r>
              <a:rPr lang="en-GB" sz="1400" dirty="0">
                <a:solidFill>
                  <a:srgbClr val="19315D"/>
                </a:solidFill>
                <a:latin typeface="Poppins" panose="00000500000000000000" pitchFamily="2" charset="0"/>
                <a:cs typeface="Poppins" panose="00000500000000000000" pitchFamily="2" charset="0"/>
              </a:rPr>
              <a:t>Figure 12: Total number of referrals for drug and alcohol treatment, by referral source, Gloucestershire</a:t>
            </a:r>
            <a:r>
              <a:rPr lang="en-GB" sz="1400" baseline="30000" dirty="0">
                <a:solidFill>
                  <a:srgbClr val="19315D"/>
                </a:solidFill>
                <a:latin typeface="Poppins" panose="00000500000000000000" pitchFamily="2" charset="0"/>
                <a:cs typeface="Poppins" panose="00000500000000000000" pitchFamily="2" charset="0"/>
                <a:hlinkClick r:id="rId4">
                  <a:extLst>
                    <a:ext uri="{A12FA001-AC4F-418D-AE19-62706E023703}">
                      <ahyp:hlinkClr xmlns:ahyp="http://schemas.microsoft.com/office/drawing/2018/hyperlinkcolor" val="tx"/>
                    </a:ext>
                  </a:extLst>
                </a:hlinkClick>
              </a:rPr>
              <a:t>41</a:t>
            </a:r>
            <a:endParaRPr lang="en-GB" sz="1400" baseline="30000" dirty="0">
              <a:solidFill>
                <a:srgbClr val="19315D"/>
              </a:solidFill>
              <a:latin typeface="Poppins" panose="00000500000000000000" pitchFamily="2" charset="0"/>
              <a:cs typeface="Poppins" panose="00000500000000000000" pitchFamily="2" charset="0"/>
            </a:endParaRPr>
          </a:p>
        </p:txBody>
      </p:sp>
      <p:pic>
        <p:nvPicPr>
          <p:cNvPr id="5" name="Picture 4">
            <a:extLst>
              <a:ext uri="{FF2B5EF4-FFF2-40B4-BE49-F238E27FC236}">
                <a16:creationId xmlns:a16="http://schemas.microsoft.com/office/drawing/2014/main" id="{D8A50566-C879-54F0-7DC8-4A800065385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68201" y="9002045"/>
            <a:ext cx="4974769" cy="892028"/>
          </a:xfrm>
          <a:prstGeom prst="rect">
            <a:avLst/>
          </a:prstGeom>
        </p:spPr>
      </p:pic>
    </p:spTree>
    <p:extLst>
      <p:ext uri="{BB962C8B-B14F-4D97-AF65-F5344CB8AC3E}">
        <p14:creationId xmlns:p14="http://schemas.microsoft.com/office/powerpoint/2010/main" val="16550210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A809BC-6EFF-4580-7097-B45B721C9EBE}"/>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66628895-9BF1-2FDB-26CA-94D75D593322}"/>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09AC9963-3A6F-BB10-4698-06BCAA33EDDB}"/>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40</a:t>
            </a:r>
          </a:p>
        </p:txBody>
      </p:sp>
      <p:sp>
        <p:nvSpPr>
          <p:cNvPr id="35" name="TextBox 14">
            <a:extLst>
              <a:ext uri="{FF2B5EF4-FFF2-40B4-BE49-F238E27FC236}">
                <a16:creationId xmlns:a16="http://schemas.microsoft.com/office/drawing/2014/main" id="{76491CC0-8AAA-E73C-775E-4ADFFFBE9464}"/>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16E067E6-539F-5729-3D0F-02B8FD6C18C5}"/>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(Employment)</a:t>
            </a:r>
          </a:p>
        </p:txBody>
      </p:sp>
      <p:sp>
        <p:nvSpPr>
          <p:cNvPr id="11" name="TextBox 10">
            <a:extLst>
              <a:ext uri="{FF2B5EF4-FFF2-40B4-BE49-F238E27FC236}">
                <a16:creationId xmlns:a16="http://schemas.microsoft.com/office/drawing/2014/main" id="{B7AD6882-4FE7-B6CB-B031-E8DD2EFBF1D1}"/>
              </a:ext>
            </a:extLst>
          </p:cNvPr>
          <p:cNvSpPr txBox="1"/>
          <p:nvPr/>
        </p:nvSpPr>
        <p:spPr>
          <a:xfrm>
            <a:off x="581896" y="5424563"/>
            <a:ext cx="8111782" cy="2516073"/>
          </a:xfrm>
          <a:prstGeom prst="rect">
            <a:avLst/>
          </a:prstGeom>
          <a:noFill/>
        </p:spPr>
        <p:txBody>
          <a:bodyPr wrap="square">
            <a:spAutoFit/>
          </a:bodyPr>
          <a:lstStyle/>
          <a:p>
            <a:pPr algn="just"/>
            <a:r>
              <a:rPr lang="en-GB" sz="1750">
                <a:solidFill>
                  <a:srgbClr val="19315D"/>
                </a:solidFill>
                <a:latin typeface="Poppins" panose="00000500000000000000" pitchFamily="2" charset="0"/>
                <a:ea typeface="Poppins"/>
                <a:cs typeface="Poppins" panose="00000500000000000000" pitchFamily="2" charset="0"/>
                <a:sym typeface="Poppins"/>
              </a:rPr>
              <a:t>In 2024/25, the majority of Gloucestershire’s treatment population were not in employment with 23.9% in paid work – this is in line with the England average. Since 2022/23, there has been a decrease in the proportion of people in treatment who are in paid work. </a:t>
            </a:r>
          </a:p>
          <a:p>
            <a:pPr algn="just"/>
            <a:endParaRPr lang="en-GB" sz="1750">
              <a:solidFill>
                <a:srgbClr val="19315D"/>
              </a:solidFill>
              <a:latin typeface="Poppins" panose="00000500000000000000" pitchFamily="2" charset="0"/>
              <a:ea typeface="Poppins"/>
              <a:cs typeface="Poppins" panose="00000500000000000000" pitchFamily="2" charset="0"/>
              <a:sym typeface="Poppins"/>
            </a:endParaRPr>
          </a:p>
          <a:p>
            <a:pPr algn="just"/>
            <a:r>
              <a:rPr lang="en-GB" sz="1750">
                <a:solidFill>
                  <a:srgbClr val="19315D"/>
                </a:solidFill>
                <a:latin typeface="Poppins" panose="00000500000000000000" pitchFamily="2" charset="0"/>
                <a:ea typeface="Poppins"/>
                <a:cs typeface="Poppins" panose="00000500000000000000" pitchFamily="2" charset="0"/>
                <a:sym typeface="Poppins"/>
              </a:rPr>
              <a:t>The graph below shows the breakdown of employment status for people entering treatment in 2024/25, over a quarter of the population accounted for each of the categories: regular employment, unemployed and not seeking work and long-term sick or disabled.</a:t>
            </a:r>
          </a:p>
        </p:txBody>
      </p:sp>
      <p:grpSp>
        <p:nvGrpSpPr>
          <p:cNvPr id="12" name="Group 8">
            <a:extLst>
              <a:ext uri="{FF2B5EF4-FFF2-40B4-BE49-F238E27FC236}">
                <a16:creationId xmlns:a16="http://schemas.microsoft.com/office/drawing/2014/main" id="{5F57FD75-0CF2-9159-2328-4AEFE0C0724F}"/>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337C2C9B-1A50-BE1A-38F3-B54520C945A0}"/>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663664E4-C34A-1F5B-F267-BBC2EE4B6049}"/>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3" name="TextBox 12">
            <a:extLst>
              <a:ext uri="{FF2B5EF4-FFF2-40B4-BE49-F238E27FC236}">
                <a16:creationId xmlns:a16="http://schemas.microsoft.com/office/drawing/2014/main" id="{D025E8E2-19E4-BDD7-ACA5-ACE0E3D62539}"/>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19" name="TextBox 18">
            <a:extLst>
              <a:ext uri="{FF2B5EF4-FFF2-40B4-BE49-F238E27FC236}">
                <a16:creationId xmlns:a16="http://schemas.microsoft.com/office/drawing/2014/main" id="{65D6A9A7-9300-A4C0-EEB9-7FC9D90C1463}"/>
              </a:ext>
            </a:extLst>
          </p:cNvPr>
          <p:cNvSpPr txBox="1"/>
          <p:nvPr/>
        </p:nvSpPr>
        <p:spPr>
          <a:xfrm>
            <a:off x="9943887" y="4961354"/>
            <a:ext cx="7029661" cy="523220"/>
          </a:xfrm>
          <a:prstGeom prst="rect">
            <a:avLst/>
          </a:prstGeom>
          <a:noFill/>
        </p:spPr>
        <p:txBody>
          <a:bodyPr wrap="square">
            <a:spAutoFit/>
          </a:bodyPr>
          <a:lstStyle/>
          <a:p>
            <a:r>
              <a:rPr lang="en-GB" sz="1400">
                <a:solidFill>
                  <a:srgbClr val="19315D"/>
                </a:solidFill>
                <a:latin typeface="Poppins" panose="00000500000000000000" pitchFamily="2" charset="0"/>
                <a:cs typeface="Poppins" panose="00000500000000000000" pitchFamily="2" charset="0"/>
              </a:rPr>
              <a:t>Figure 13: Employment status at the beginning of the treatment journey, Gloucestershire 2024/25</a:t>
            </a:r>
          </a:p>
        </p:txBody>
      </p:sp>
      <p:pic>
        <p:nvPicPr>
          <p:cNvPr id="5" name="Picture 4">
            <a:extLst>
              <a:ext uri="{FF2B5EF4-FFF2-40B4-BE49-F238E27FC236}">
                <a16:creationId xmlns:a16="http://schemas.microsoft.com/office/drawing/2014/main" id="{6613FFAA-FD7D-29EA-5143-6A89E6CF3C7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071133" y="481202"/>
            <a:ext cx="6775171" cy="4440605"/>
          </a:xfrm>
          <a:prstGeom prst="rect">
            <a:avLst/>
          </a:prstGeom>
          <a:noFill/>
        </p:spPr>
      </p:pic>
      <p:sp>
        <p:nvSpPr>
          <p:cNvPr id="10" name="TextBox 9">
            <a:extLst>
              <a:ext uri="{FF2B5EF4-FFF2-40B4-BE49-F238E27FC236}">
                <a16:creationId xmlns:a16="http://schemas.microsoft.com/office/drawing/2014/main" id="{A06E4F3F-0BAE-7FE0-0475-ADE04C573660}"/>
              </a:ext>
            </a:extLst>
          </p:cNvPr>
          <p:cNvSpPr txBox="1"/>
          <p:nvPr/>
        </p:nvSpPr>
        <p:spPr>
          <a:xfrm>
            <a:off x="9786937" y="5908839"/>
            <a:ext cx="7919167" cy="2585323"/>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Unemployment is associated with an increased risk of ill health and mortality. There are also relationships between unemployment and poor mental health and suicide, higher self-reported ill health and a higher prevalence of risky health behaviours such as smoking and alcohol use. For this reason, the Black Review </a:t>
            </a:r>
            <a:r>
              <a:rPr lang="en-GB" baseline="30000" dirty="0">
                <a:solidFill>
                  <a:srgbClr val="19315D"/>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42</a:t>
            </a:r>
            <a:r>
              <a:rPr lang="en-GB" dirty="0">
                <a:solidFill>
                  <a:srgbClr val="19315D"/>
                </a:solidFill>
                <a:latin typeface="Poppins" panose="00000500000000000000" pitchFamily="2" charset="0"/>
                <a:cs typeface="Poppins" panose="00000500000000000000" pitchFamily="2" charset="0"/>
              </a:rPr>
              <a:t>  made recommendations aimed at increasing the number of people able to move from treatment to paid employment. Since 2024, Gloucestershire has received Individual Placement Support (IPS) funding to support this aim. </a:t>
            </a:r>
          </a:p>
        </p:txBody>
      </p:sp>
      <p:pic>
        <p:nvPicPr>
          <p:cNvPr id="6" name="Picture 5">
            <a:extLst>
              <a:ext uri="{FF2B5EF4-FFF2-40B4-BE49-F238E27FC236}">
                <a16:creationId xmlns:a16="http://schemas.microsoft.com/office/drawing/2014/main" id="{89D91157-08C9-668E-6FBB-F4BA04A8B1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2336725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2B61E7-DB8D-05FB-72EF-5DC0B40F34F8}"/>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C636B47-E383-C1F3-8AE1-11ED1E5EB36F}"/>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B531EEFA-BC95-7544-D296-150B2F3E26A9}"/>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41</a:t>
            </a:r>
          </a:p>
        </p:txBody>
      </p:sp>
      <p:sp>
        <p:nvSpPr>
          <p:cNvPr id="35" name="TextBox 14">
            <a:extLst>
              <a:ext uri="{FF2B5EF4-FFF2-40B4-BE49-F238E27FC236}">
                <a16:creationId xmlns:a16="http://schemas.microsoft.com/office/drawing/2014/main" id="{F17C5157-F118-CEB7-5D65-3C66157A6CC3}"/>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11" name="TextBox 10">
            <a:extLst>
              <a:ext uri="{FF2B5EF4-FFF2-40B4-BE49-F238E27FC236}">
                <a16:creationId xmlns:a16="http://schemas.microsoft.com/office/drawing/2014/main" id="{517EA248-3D0C-2781-B0D1-D4DFC76B17A7}"/>
              </a:ext>
            </a:extLst>
          </p:cNvPr>
          <p:cNvSpPr txBox="1"/>
          <p:nvPr/>
        </p:nvSpPr>
        <p:spPr>
          <a:xfrm>
            <a:off x="594459" y="5125307"/>
            <a:ext cx="8111782" cy="3323987"/>
          </a:xfrm>
          <a:prstGeom prst="rect">
            <a:avLst/>
          </a:prstGeom>
          <a:noFill/>
        </p:spPr>
        <p:txBody>
          <a:bodyPr wrap="square">
            <a:spAutoFit/>
          </a:bodyPr>
          <a:lstStyle/>
          <a:p>
            <a:pPr algn="just"/>
            <a:r>
              <a:rPr lang="en-GB" sz="1750" dirty="0">
                <a:solidFill>
                  <a:srgbClr val="19315D"/>
                </a:solidFill>
                <a:latin typeface="Poppins" panose="00000500000000000000" pitchFamily="2" charset="0"/>
                <a:ea typeface="Poppins"/>
                <a:cs typeface="Poppins" panose="00000500000000000000" pitchFamily="2" charset="0"/>
                <a:sym typeface="Poppins"/>
              </a:rPr>
              <a:t>IPS is a specialist intervention to help people find and stay in work. It offers intensive, individually tailored support to help people to choose and find the right job, with ongoing support for the employer and employee to help ensure the person keeps their job. In Gloucestershire, it is delivered by the County Council’s Employment &amp; Skills Hub, but strong performance has been difficult to establish because of issues relating to the recruitment and retention of suitably skilled and experienced staff. </a:t>
            </a:r>
          </a:p>
          <a:p>
            <a:pPr algn="just"/>
            <a:endParaRPr lang="en-GB" sz="1750" dirty="0">
              <a:solidFill>
                <a:srgbClr val="19315D"/>
              </a:solidFill>
              <a:latin typeface="Poppins" panose="00000500000000000000" pitchFamily="2" charset="0"/>
              <a:ea typeface="Poppins"/>
              <a:cs typeface="Poppins" panose="00000500000000000000" pitchFamily="2" charset="0"/>
              <a:sym typeface="Poppins"/>
            </a:endParaRPr>
          </a:p>
          <a:p>
            <a:pPr algn="just"/>
            <a:r>
              <a:rPr lang="en-GB" sz="1750" dirty="0">
                <a:solidFill>
                  <a:srgbClr val="19315D"/>
                </a:solidFill>
                <a:latin typeface="Poppins" panose="00000500000000000000" pitchFamily="2" charset="0"/>
                <a:ea typeface="Poppins"/>
                <a:cs typeface="Poppins" panose="00000500000000000000" pitchFamily="2" charset="0"/>
                <a:sym typeface="Poppins"/>
              </a:rPr>
              <a:t>Potential working years of life lost (PWYLL) due to alcohol-related conditions- Males and Females</a:t>
            </a:r>
          </a:p>
          <a:p>
            <a:pPr algn="just"/>
            <a:endParaRPr lang="en-GB" sz="1750" dirty="0">
              <a:solidFill>
                <a:srgbClr val="19315D"/>
              </a:solidFill>
              <a:latin typeface="Poppins" panose="00000500000000000000" pitchFamily="2" charset="0"/>
              <a:ea typeface="Poppins"/>
              <a:cs typeface="Poppins" panose="00000500000000000000" pitchFamily="2" charset="0"/>
              <a:sym typeface="Poppins"/>
            </a:endParaRPr>
          </a:p>
        </p:txBody>
      </p:sp>
      <p:grpSp>
        <p:nvGrpSpPr>
          <p:cNvPr id="12" name="Group 8">
            <a:extLst>
              <a:ext uri="{FF2B5EF4-FFF2-40B4-BE49-F238E27FC236}">
                <a16:creationId xmlns:a16="http://schemas.microsoft.com/office/drawing/2014/main" id="{64158B05-10D7-0213-5F13-8C468EC45CF4}"/>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EA75899C-315C-5074-5385-D4012425C2B9}"/>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ED312C42-A768-7BC8-E9BB-F52DA9986F1E}"/>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3" name="TextBox 12">
            <a:extLst>
              <a:ext uri="{FF2B5EF4-FFF2-40B4-BE49-F238E27FC236}">
                <a16:creationId xmlns:a16="http://schemas.microsoft.com/office/drawing/2014/main" id="{8D7C692A-B1E0-8D0B-F99F-0C104C5F321F}"/>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8" name="TextBox 7">
            <a:extLst>
              <a:ext uri="{FF2B5EF4-FFF2-40B4-BE49-F238E27FC236}">
                <a16:creationId xmlns:a16="http://schemas.microsoft.com/office/drawing/2014/main" id="{E7A99046-702A-3B4A-DCD6-B44C82AD9621}"/>
              </a:ext>
            </a:extLst>
          </p:cNvPr>
          <p:cNvSpPr txBox="1"/>
          <p:nvPr/>
        </p:nvSpPr>
        <p:spPr>
          <a:xfrm>
            <a:off x="9722505" y="447042"/>
            <a:ext cx="7983599" cy="1200329"/>
          </a:xfrm>
          <a:prstGeom prst="rect">
            <a:avLst/>
          </a:prstGeom>
          <a:noFill/>
        </p:spPr>
        <p:txBody>
          <a:bodyPr wrap="square">
            <a:spAutoFit/>
          </a:bodyPr>
          <a:lstStyle/>
          <a:p>
            <a:pPr algn="just"/>
            <a:r>
              <a:rPr lang="en-GB" sz="1800">
                <a:solidFill>
                  <a:srgbClr val="19315D"/>
                </a:solidFill>
                <a:latin typeface="Poppins" panose="00000500000000000000" pitchFamily="2" charset="0"/>
                <a:ea typeface="Poppins"/>
                <a:cs typeface="Poppins" panose="00000500000000000000" pitchFamily="2" charset="0"/>
                <a:sym typeface="Poppins"/>
              </a:rPr>
              <a:t>Gloucestershire performs better than the England average for potential working years of life lost (PWYLL) due to alcohol-related conditions per 100,000 population. Across all areas, males experience a significantly higher PWYLL rate compared to females.</a:t>
            </a:r>
          </a:p>
        </p:txBody>
      </p:sp>
      <p:pic>
        <p:nvPicPr>
          <p:cNvPr id="9" name="Picture 8">
            <a:extLst>
              <a:ext uri="{FF2B5EF4-FFF2-40B4-BE49-F238E27FC236}">
                <a16:creationId xmlns:a16="http://schemas.microsoft.com/office/drawing/2014/main" id="{4659EC6C-10FA-CFA9-ACED-355F10098E5B}"/>
              </a:ext>
            </a:extLst>
          </p:cNvPr>
          <p:cNvPicPr>
            <a:picLocks noChangeAspect="1"/>
          </p:cNvPicPr>
          <p:nvPr/>
        </p:nvPicPr>
        <p:blipFill>
          <a:blip r:embed="rId2">
            <a:extLst>
              <a:ext uri="{28A0092B-C50C-407E-A947-70E740481C1C}">
                <a14:useLocalDpi xmlns:a14="http://schemas.microsoft.com/office/drawing/2010/main" val="0"/>
              </a:ext>
            </a:extLst>
          </a:blip>
          <a:srcRect r="51240"/>
          <a:stretch>
            <a:fillRect/>
          </a:stretch>
        </p:blipFill>
        <p:spPr bwMode="auto">
          <a:xfrm>
            <a:off x="10113355" y="1761453"/>
            <a:ext cx="5117115" cy="3229382"/>
          </a:xfrm>
          <a:prstGeom prst="rect">
            <a:avLst/>
          </a:prstGeom>
          <a:noFill/>
        </p:spPr>
      </p:pic>
      <p:pic>
        <p:nvPicPr>
          <p:cNvPr id="17" name="Picture 16">
            <a:extLst>
              <a:ext uri="{FF2B5EF4-FFF2-40B4-BE49-F238E27FC236}">
                <a16:creationId xmlns:a16="http://schemas.microsoft.com/office/drawing/2014/main" id="{AFEF1B8B-B509-650A-CB32-7F858FF16B5B}"/>
              </a:ext>
            </a:extLst>
          </p:cNvPr>
          <p:cNvPicPr>
            <a:picLocks noChangeAspect="1"/>
          </p:cNvPicPr>
          <p:nvPr/>
        </p:nvPicPr>
        <p:blipFill>
          <a:blip r:embed="rId2">
            <a:extLst>
              <a:ext uri="{28A0092B-C50C-407E-A947-70E740481C1C}">
                <a14:useLocalDpi xmlns:a14="http://schemas.microsoft.com/office/drawing/2010/main" val="0"/>
              </a:ext>
            </a:extLst>
          </a:blip>
          <a:srcRect l="50682" r="-257"/>
          <a:stretch>
            <a:fillRect/>
          </a:stretch>
        </p:blipFill>
        <p:spPr bwMode="auto">
          <a:xfrm>
            <a:off x="10113355" y="5143500"/>
            <a:ext cx="5117115" cy="3323987"/>
          </a:xfrm>
          <a:prstGeom prst="rect">
            <a:avLst/>
          </a:prstGeom>
          <a:noFill/>
        </p:spPr>
      </p:pic>
      <p:sp>
        <p:nvSpPr>
          <p:cNvPr id="22" name="TextBox 21">
            <a:extLst>
              <a:ext uri="{FF2B5EF4-FFF2-40B4-BE49-F238E27FC236}">
                <a16:creationId xmlns:a16="http://schemas.microsoft.com/office/drawing/2014/main" id="{AB1F19E8-E015-52B9-B0A3-0A1331AE9484}"/>
              </a:ext>
            </a:extLst>
          </p:cNvPr>
          <p:cNvSpPr txBox="1"/>
          <p:nvPr/>
        </p:nvSpPr>
        <p:spPr>
          <a:xfrm>
            <a:off x="15729442" y="5338318"/>
            <a:ext cx="1557338" cy="3139321"/>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Figure 14: Potential working years of life lost (PWYLL) due to alcohol-related conditions- Males and Females </a:t>
            </a:r>
            <a:r>
              <a:rPr lang="en-GB" baseline="30000" dirty="0">
                <a:solidFill>
                  <a:srgbClr val="19315D"/>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43</a:t>
            </a:r>
            <a:endParaRPr lang="en-GB" baseline="30000" dirty="0">
              <a:solidFill>
                <a:srgbClr val="19315D"/>
              </a:solidFill>
              <a:latin typeface="Poppins" panose="00000500000000000000" pitchFamily="2" charset="0"/>
              <a:cs typeface="Poppins" panose="00000500000000000000" pitchFamily="2" charset="0"/>
            </a:endParaRPr>
          </a:p>
        </p:txBody>
      </p:sp>
      <p:sp>
        <p:nvSpPr>
          <p:cNvPr id="24" name="TextBox 15">
            <a:extLst>
              <a:ext uri="{FF2B5EF4-FFF2-40B4-BE49-F238E27FC236}">
                <a16:creationId xmlns:a16="http://schemas.microsoft.com/office/drawing/2014/main" id="{93B03DBF-720B-7AD9-EB09-E2D2E1F237CD}"/>
              </a:ext>
            </a:extLst>
          </p:cNvPr>
          <p:cNvSpPr txBox="1"/>
          <p:nvPr/>
        </p:nvSpPr>
        <p:spPr>
          <a:xfrm>
            <a:off x="971232" y="2826006"/>
            <a:ext cx="6973059" cy="1773049"/>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(Employment)</a:t>
            </a:r>
          </a:p>
        </p:txBody>
      </p:sp>
      <p:pic>
        <p:nvPicPr>
          <p:cNvPr id="5" name="Picture 4">
            <a:extLst>
              <a:ext uri="{FF2B5EF4-FFF2-40B4-BE49-F238E27FC236}">
                <a16:creationId xmlns:a16="http://schemas.microsoft.com/office/drawing/2014/main" id="{835D6526-789F-7778-93F2-5DDFAB2F39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31287969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DE794F9-6F03-20A0-4126-487BB7B6265C}"/>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E67B2057-4538-6EDD-03CE-D59491E54DB6}"/>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0DCBA150-5E81-BF76-8786-A4A24AFBA928}"/>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42</a:t>
            </a:r>
          </a:p>
        </p:txBody>
      </p:sp>
      <p:sp>
        <p:nvSpPr>
          <p:cNvPr id="35" name="TextBox 14">
            <a:extLst>
              <a:ext uri="{FF2B5EF4-FFF2-40B4-BE49-F238E27FC236}">
                <a16:creationId xmlns:a16="http://schemas.microsoft.com/office/drawing/2014/main" id="{7924E9DB-D97B-3A19-1DD5-37ADC278DB40}"/>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11" name="TextBox 10">
            <a:extLst>
              <a:ext uri="{FF2B5EF4-FFF2-40B4-BE49-F238E27FC236}">
                <a16:creationId xmlns:a16="http://schemas.microsoft.com/office/drawing/2014/main" id="{6BF9BE42-4A6A-0C99-CBB6-BB4CB5E8B06B}"/>
              </a:ext>
            </a:extLst>
          </p:cNvPr>
          <p:cNvSpPr txBox="1"/>
          <p:nvPr/>
        </p:nvSpPr>
        <p:spPr>
          <a:xfrm>
            <a:off x="594459" y="5143500"/>
            <a:ext cx="8111782" cy="3593291"/>
          </a:xfrm>
          <a:prstGeom prst="rect">
            <a:avLst/>
          </a:prstGeom>
          <a:noFill/>
        </p:spPr>
        <p:txBody>
          <a:bodyPr wrap="square">
            <a:spAutoFit/>
          </a:bodyPr>
          <a:lstStyle/>
          <a:p>
            <a:pPr algn="just"/>
            <a:r>
              <a:rPr lang="en-GB" sz="1750" dirty="0">
                <a:solidFill>
                  <a:srgbClr val="19315D"/>
                </a:solidFill>
                <a:latin typeface="Poppins" panose="00000500000000000000" pitchFamily="2" charset="0"/>
                <a:ea typeface="Poppins"/>
                <a:cs typeface="Poppins" panose="00000500000000000000" pitchFamily="2" charset="0"/>
                <a:sym typeface="Poppins"/>
              </a:rPr>
              <a:t>Gloucestershire’s Young People’s Substance Misuse Treatment Service is part of our commissioned Youth Support service, and treatment includes psychosocial interventions delivered by a multi-professional health team following NICE clinical guidance.</a:t>
            </a:r>
          </a:p>
          <a:p>
            <a:pPr algn="just"/>
            <a:endParaRPr lang="en-GB" sz="1750" dirty="0">
              <a:solidFill>
                <a:srgbClr val="19315D"/>
              </a:solidFill>
              <a:latin typeface="Poppins" panose="00000500000000000000" pitchFamily="2" charset="0"/>
              <a:ea typeface="Poppins"/>
              <a:cs typeface="Poppins" panose="00000500000000000000" pitchFamily="2" charset="0"/>
              <a:sym typeface="Poppins"/>
            </a:endParaRPr>
          </a:p>
          <a:p>
            <a:pPr algn="just"/>
            <a:r>
              <a:rPr lang="en-GB" sz="1750" dirty="0">
                <a:solidFill>
                  <a:srgbClr val="19315D"/>
                </a:solidFill>
                <a:latin typeface="Poppins" panose="00000500000000000000" pitchFamily="2" charset="0"/>
                <a:ea typeface="Poppins"/>
                <a:cs typeface="Poppins" panose="00000500000000000000" pitchFamily="2" charset="0"/>
                <a:sym typeface="Poppins"/>
              </a:rPr>
              <a:t>Experience of one or more childhood adversities has been linked to poorer physical and mental health outcomes in adolescence and adulthood. Individuals who experience multiple adversities in childhood are more likely to abuse drugs and alcohol. A study conducted in 2014 in England found that adults who had experienced four or more adversities in their childhood were twice as likely to binge drink and eleven times more likely to go on to use crack cocaine or heroin </a:t>
            </a:r>
            <a:r>
              <a:rPr lang="en-GB" sz="1750" baseline="30000" dirty="0">
                <a:solidFill>
                  <a:srgbClr val="19315D"/>
                </a:solidFill>
                <a:latin typeface="Poppins" panose="00000500000000000000" pitchFamily="2" charset="0"/>
                <a:ea typeface="Poppins"/>
                <a:cs typeface="Poppins" panose="00000500000000000000" pitchFamily="2" charset="0"/>
                <a:sym typeface="Poppins"/>
                <a:hlinkClick r:id="rId2">
                  <a:extLst>
                    <a:ext uri="{A12FA001-AC4F-418D-AE19-62706E023703}">
                      <ahyp:hlinkClr xmlns:ahyp="http://schemas.microsoft.com/office/drawing/2018/hyperlinkcolor" val="tx"/>
                    </a:ext>
                  </a:extLst>
                </a:hlinkClick>
              </a:rPr>
              <a:t>44</a:t>
            </a:r>
            <a:r>
              <a:rPr lang="en-GB" sz="1750" dirty="0">
                <a:solidFill>
                  <a:srgbClr val="19315D"/>
                </a:solidFill>
                <a:latin typeface="Poppins" panose="00000500000000000000" pitchFamily="2" charset="0"/>
                <a:ea typeface="Poppins"/>
                <a:cs typeface="Poppins" panose="00000500000000000000" pitchFamily="2" charset="0"/>
                <a:sym typeface="Poppins"/>
              </a:rPr>
              <a:t>.</a:t>
            </a:r>
          </a:p>
          <a:p>
            <a:pPr algn="just"/>
            <a:endParaRPr lang="en-GB" sz="1750" dirty="0">
              <a:solidFill>
                <a:srgbClr val="19315D"/>
              </a:solidFill>
              <a:latin typeface="Poppins" panose="00000500000000000000" pitchFamily="2" charset="0"/>
              <a:ea typeface="Poppins"/>
              <a:cs typeface="Poppins" panose="00000500000000000000" pitchFamily="2" charset="0"/>
              <a:sym typeface="Poppins"/>
            </a:endParaRPr>
          </a:p>
        </p:txBody>
      </p:sp>
      <p:grpSp>
        <p:nvGrpSpPr>
          <p:cNvPr id="12" name="Group 8">
            <a:extLst>
              <a:ext uri="{FF2B5EF4-FFF2-40B4-BE49-F238E27FC236}">
                <a16:creationId xmlns:a16="http://schemas.microsoft.com/office/drawing/2014/main" id="{E0B6512B-6C92-80C1-B9F5-9425DB4FBE5C}"/>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A4574645-5CFD-C352-7545-F8E99184C67F}"/>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DE6509E1-51F4-608B-2D11-320AD98BEB2B}"/>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3" name="TextBox 12">
            <a:extLst>
              <a:ext uri="{FF2B5EF4-FFF2-40B4-BE49-F238E27FC236}">
                <a16:creationId xmlns:a16="http://schemas.microsoft.com/office/drawing/2014/main" id="{251DB690-059C-C529-BA9A-04E007B2FC33}"/>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13" name="TextBox 12">
            <a:extLst>
              <a:ext uri="{FF2B5EF4-FFF2-40B4-BE49-F238E27FC236}">
                <a16:creationId xmlns:a16="http://schemas.microsoft.com/office/drawing/2014/main" id="{5EE63ED3-9755-6968-DA5B-389E46561AB4}"/>
              </a:ext>
            </a:extLst>
          </p:cNvPr>
          <p:cNvSpPr txBox="1"/>
          <p:nvPr/>
        </p:nvSpPr>
        <p:spPr>
          <a:xfrm>
            <a:off x="9581761" y="2367914"/>
            <a:ext cx="8185958" cy="4105098"/>
          </a:xfrm>
          <a:prstGeom prst="rect">
            <a:avLst/>
          </a:prstGeom>
          <a:noFill/>
        </p:spPr>
        <p:txBody>
          <a:bodyPr wrap="square">
            <a:spAutoFit/>
          </a:bodyPr>
          <a:lstStyle/>
          <a:p>
            <a:pPr>
              <a:lnSpc>
                <a:spcPct val="115000"/>
              </a:lnSpc>
              <a:spcAft>
                <a:spcPts val="800"/>
              </a:spcAft>
              <a:buNone/>
            </a:pP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Growing up in a household with adults experiencing alcohol and drug use problems is an adverse childhood experience in itself. Individuals who experience Adverse Childhood Experiences (ACEs) are at an increased risk of exposing their own children to ACEs, which can create an intergenerational cycle of substance misuse (source: </a:t>
            </a:r>
            <a:r>
              <a:rPr lang="en-GB" sz="1800" u="sng"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hlinkClick r:id="rId3">
                  <a:extLst>
                    <a:ext uri="{A12FA001-AC4F-418D-AE19-62706E023703}">
                      <ahyp:hlinkClr xmlns:ahyp="http://schemas.microsoft.com/office/drawing/2018/hyperlinkcolor" val="tx"/>
                    </a:ext>
                  </a:extLst>
                </a:hlinkClick>
              </a:rPr>
              <a:t>World Health Organization</a:t>
            </a: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 </a:t>
            </a:r>
          </a:p>
          <a:p>
            <a:pPr>
              <a:lnSpc>
                <a:spcPct val="115000"/>
              </a:lnSpc>
              <a:spcAft>
                <a:spcPts val="800"/>
              </a:spcAft>
              <a:buNone/>
            </a:pPr>
            <a:endParaRPr lang="en-GB" kern="0" dirty="0">
              <a:solidFill>
                <a:srgbClr val="19315D"/>
              </a:solidFill>
              <a:latin typeface="Poppins" panose="00000500000000000000" pitchFamily="2" charset="0"/>
              <a:ea typeface="Times New Roman" panose="02020603050405020304" pitchFamily="18" charset="0"/>
              <a:cs typeface="Poppins" panose="00000500000000000000" pitchFamily="2" charset="0"/>
            </a:endParaRPr>
          </a:p>
          <a:p>
            <a:pPr>
              <a:lnSpc>
                <a:spcPct val="115000"/>
              </a:lnSpc>
              <a:spcAft>
                <a:spcPts val="800"/>
              </a:spcAft>
              <a:buNone/>
            </a:pP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In Gloucestershire, the Pupil Wellbeing Survey (2024)</a:t>
            </a:r>
            <a:r>
              <a:rPr lang="en-GB" kern="0" baseline="30000" dirty="0">
                <a:solidFill>
                  <a:srgbClr val="19315D"/>
                </a:solidFill>
                <a:latin typeface="Poppins" panose="00000500000000000000" pitchFamily="2" charset="0"/>
                <a:ea typeface="Times New Roman" panose="02020603050405020304" pitchFamily="18" charset="0"/>
                <a:cs typeface="Poppins" panose="00000500000000000000" pitchFamily="2" charset="0"/>
                <a:hlinkClick r:id="rId4">
                  <a:extLst>
                    <a:ext uri="{A12FA001-AC4F-418D-AE19-62706E023703}">
                      <ahyp:hlinkClr xmlns:ahyp="http://schemas.microsoft.com/office/drawing/2018/hyperlinkcolor" val="tx"/>
                    </a:ext>
                  </a:extLst>
                </a:hlinkClick>
              </a:rPr>
              <a:t>45</a:t>
            </a: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 found that around 1 in 10 children in Years 10 and 12 reported that they had 4 or more ACEs. Children with one parent who misuses alcohol are 2.5 times more likely to also misuse alcohol than those whose parents do not misuse alcohol (source: </a:t>
            </a:r>
            <a:r>
              <a:rPr lang="en-GB" sz="1800" u="sng"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hlinkClick r:id="rId5">
                  <a:extLst>
                    <a:ext uri="{A12FA001-AC4F-418D-AE19-62706E023703}">
                      <ahyp:hlinkClr xmlns:ahyp="http://schemas.microsoft.com/office/drawing/2018/hyperlinkcolor" val="tx"/>
                    </a:ext>
                  </a:extLst>
                </a:hlinkClick>
              </a:rPr>
              <a:t>Public Health England</a:t>
            </a: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  ).</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p:txBody>
      </p:sp>
      <p:sp>
        <p:nvSpPr>
          <p:cNvPr id="24" name="TextBox 15">
            <a:extLst>
              <a:ext uri="{FF2B5EF4-FFF2-40B4-BE49-F238E27FC236}">
                <a16:creationId xmlns:a16="http://schemas.microsoft.com/office/drawing/2014/main" id="{2374B494-3793-B9F1-FC1D-1C15857B9A01}"/>
              </a:ext>
            </a:extLst>
          </p:cNvPr>
          <p:cNvSpPr txBox="1"/>
          <p:nvPr/>
        </p:nvSpPr>
        <p:spPr>
          <a:xfrm>
            <a:off x="700086" y="2826006"/>
            <a:ext cx="7910585"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(Children &amp; Young People)</a:t>
            </a:r>
          </a:p>
        </p:txBody>
      </p:sp>
      <p:pic>
        <p:nvPicPr>
          <p:cNvPr id="5" name="Picture 4">
            <a:extLst>
              <a:ext uri="{FF2B5EF4-FFF2-40B4-BE49-F238E27FC236}">
                <a16:creationId xmlns:a16="http://schemas.microsoft.com/office/drawing/2014/main" id="{52B84979-E1B4-6256-D328-2A90FE96CD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9249680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34C823E-08BF-75B8-A878-1130ADC198FF}"/>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5767B329-E32A-78A6-210F-3FCF12778CE5}"/>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E2EDBE72-90E9-D412-A915-82DB050F302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43</a:t>
            </a:r>
          </a:p>
        </p:txBody>
      </p:sp>
      <p:sp>
        <p:nvSpPr>
          <p:cNvPr id="35" name="TextBox 14">
            <a:extLst>
              <a:ext uri="{FF2B5EF4-FFF2-40B4-BE49-F238E27FC236}">
                <a16:creationId xmlns:a16="http://schemas.microsoft.com/office/drawing/2014/main" id="{D0376F38-28EE-977E-CEC4-74A6F4AB7245}"/>
              </a:ext>
            </a:extLst>
          </p:cNvPr>
          <p:cNvSpPr txBox="1"/>
          <p:nvPr/>
        </p:nvSpPr>
        <p:spPr>
          <a:xfrm>
            <a:off x="890411" y="868759"/>
            <a:ext cx="7639439"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DD7AE8A5-0425-37C5-2C6E-BF7B4E11619D}"/>
              </a:ext>
            </a:extLst>
          </p:cNvPr>
          <p:cNvSpPr txBox="1"/>
          <p:nvPr/>
        </p:nvSpPr>
        <p:spPr>
          <a:xfrm>
            <a:off x="759322" y="2826006"/>
            <a:ext cx="7947950"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2 – Delivering a world-class treatment and recovery system (Children &amp; Young People)</a:t>
            </a:r>
          </a:p>
        </p:txBody>
      </p:sp>
      <p:grpSp>
        <p:nvGrpSpPr>
          <p:cNvPr id="12" name="Group 8">
            <a:extLst>
              <a:ext uri="{FF2B5EF4-FFF2-40B4-BE49-F238E27FC236}">
                <a16:creationId xmlns:a16="http://schemas.microsoft.com/office/drawing/2014/main" id="{87F3B4BD-79B2-29FC-EA6F-E1FC9C2F7A0F}"/>
              </a:ext>
            </a:extLst>
          </p:cNvPr>
          <p:cNvGrpSpPr/>
          <p:nvPr/>
        </p:nvGrpSpPr>
        <p:grpSpPr>
          <a:xfrm rot="5400000">
            <a:off x="4557765" y="-1218619"/>
            <a:ext cx="185170" cy="7358236"/>
            <a:chOff x="0" y="0"/>
            <a:chExt cx="343797" cy="3194727"/>
          </a:xfrm>
        </p:grpSpPr>
        <p:sp>
          <p:nvSpPr>
            <p:cNvPr id="15" name="Freeform 9">
              <a:extLst>
                <a:ext uri="{FF2B5EF4-FFF2-40B4-BE49-F238E27FC236}">
                  <a16:creationId xmlns:a16="http://schemas.microsoft.com/office/drawing/2014/main" id="{CE0FB77F-FA6A-FCC2-4BE8-D88A789705EF}"/>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A7EED598-E49D-5593-84D0-FC44DB77E37B}"/>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3" name="TextBox 12">
            <a:extLst>
              <a:ext uri="{FF2B5EF4-FFF2-40B4-BE49-F238E27FC236}">
                <a16:creationId xmlns:a16="http://schemas.microsoft.com/office/drawing/2014/main" id="{F240D2BB-81BA-5653-618D-297CE17E6223}"/>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13" name="TextBox 12">
            <a:extLst>
              <a:ext uri="{FF2B5EF4-FFF2-40B4-BE49-F238E27FC236}">
                <a16:creationId xmlns:a16="http://schemas.microsoft.com/office/drawing/2014/main" id="{28091613-C754-F10A-EEC6-B37708149A17}"/>
              </a:ext>
            </a:extLst>
          </p:cNvPr>
          <p:cNvSpPr txBox="1"/>
          <p:nvPr/>
        </p:nvSpPr>
        <p:spPr>
          <a:xfrm>
            <a:off x="9580730" y="1158577"/>
            <a:ext cx="8185958" cy="5800434"/>
          </a:xfrm>
          <a:prstGeom prst="rect">
            <a:avLst/>
          </a:prstGeom>
          <a:noFill/>
        </p:spPr>
        <p:txBody>
          <a:bodyPr wrap="square">
            <a:spAutoFit/>
          </a:bodyPr>
          <a:lstStyle/>
          <a:p>
            <a:pPr marL="285750" indent="-285750">
              <a:lnSpc>
                <a:spcPct val="115000"/>
              </a:lnSpc>
              <a:spcAft>
                <a:spcPts val="800"/>
              </a:spcAft>
              <a:buFont typeface="Arial" panose="020B0604020202020204" pitchFamily="34" charset="0"/>
              <a:buChar char="•"/>
            </a:pP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We know that 12.8% of our adult treatment population live in a household with children under 16 (single person with child(ren) 7%; persons with child(ren) under 16 5.8%)</a:t>
            </a:r>
            <a:endParaRPr lang="en-GB" kern="0" dirty="0">
              <a:solidFill>
                <a:srgbClr val="19315D"/>
              </a:solidFill>
              <a:latin typeface="Poppins" panose="00000500000000000000" pitchFamily="2" charset="0"/>
              <a:ea typeface="Times New Roman" panose="02020603050405020304" pitchFamily="18" charset="0"/>
              <a:cs typeface="Poppins" panose="00000500000000000000" pitchFamily="2" charset="0"/>
            </a:endParaRPr>
          </a:p>
          <a:p>
            <a:pPr marL="285750" indent="-285750">
              <a:lnSpc>
                <a:spcPct val="115000"/>
              </a:lnSpc>
              <a:spcAft>
                <a:spcPts val="800"/>
              </a:spcAft>
              <a:buFont typeface="Arial" panose="020B0604020202020204" pitchFamily="34" charset="0"/>
              <a:buChar char="•"/>
            </a:pP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Just over half of children and young people (57.6%) entering treatment in 2024/25 were in mainstream education which is similar to England (61%). 15.2% were in alternative education, 12.1% classed as NEET (Not in Education, Employment or Training), 10.6% were employed. </a:t>
            </a:r>
          </a:p>
          <a:p>
            <a:pPr marL="285750" indent="-285750">
              <a:lnSpc>
                <a:spcPct val="115000"/>
              </a:lnSpc>
              <a:spcAft>
                <a:spcPts val="800"/>
              </a:spcAft>
              <a:buFont typeface="Arial" panose="020B0604020202020204" pitchFamily="34" charset="0"/>
              <a:buChar char="•"/>
            </a:pP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Between 2020/21 and 2024/25, there has been a notable increase in the proportion of the treatment entrant population who are in mainstream education compared to previous years. In the same period, there has been a decreasing trend in the proportion who are in alternative education or classified as a NEET. </a:t>
            </a:r>
          </a:p>
          <a:p>
            <a:pPr marL="285750" indent="-285750">
              <a:lnSpc>
                <a:spcPct val="115000"/>
              </a:lnSpc>
              <a:spcAft>
                <a:spcPts val="800"/>
              </a:spcAft>
              <a:buFont typeface="Arial" panose="020B0604020202020204" pitchFamily="34" charset="0"/>
              <a:buChar char="•"/>
            </a:pPr>
            <a:r>
              <a:rPr lang="en-GB" sz="1800" kern="0" dirty="0">
                <a:solidFill>
                  <a:srgbClr val="19315D"/>
                </a:solidFill>
                <a:effectLst/>
                <a:latin typeface="Poppins" panose="00000500000000000000" pitchFamily="2" charset="0"/>
                <a:ea typeface="Times New Roman" panose="02020603050405020304" pitchFamily="18" charset="0"/>
                <a:cs typeface="Poppins" panose="00000500000000000000" pitchFamily="2" charset="0"/>
              </a:rPr>
              <a:t>NDTMS data indicates that 901 clients (37.6%) in the adult treatment population are parents and 530 (58.5%) are living with their children. There were also 11 young people in treatment who were living in ‘secure care’. </a:t>
            </a:r>
          </a:p>
        </p:txBody>
      </p:sp>
      <p:sp>
        <p:nvSpPr>
          <p:cNvPr id="21" name="TextBox 20">
            <a:extLst>
              <a:ext uri="{FF2B5EF4-FFF2-40B4-BE49-F238E27FC236}">
                <a16:creationId xmlns:a16="http://schemas.microsoft.com/office/drawing/2014/main" id="{D1D2835F-5EEF-E9F9-2BE0-65562A0FC3D5}"/>
              </a:ext>
            </a:extLst>
          </p:cNvPr>
          <p:cNvSpPr txBox="1"/>
          <p:nvPr/>
        </p:nvSpPr>
        <p:spPr>
          <a:xfrm>
            <a:off x="696196" y="5128882"/>
            <a:ext cx="8447804" cy="3416320"/>
          </a:xfrm>
          <a:prstGeom prst="rect">
            <a:avLst/>
          </a:prstGeom>
          <a:noFill/>
        </p:spPr>
        <p:txBody>
          <a:bodyPr wrap="square">
            <a:spAutoFit/>
          </a:bodyPr>
          <a:lstStyle/>
          <a:p>
            <a:r>
              <a:rPr lang="en-GB" b="1" dirty="0">
                <a:solidFill>
                  <a:srgbClr val="19315D"/>
                </a:solidFill>
                <a:latin typeface="Poppins" panose="00000500000000000000" pitchFamily="2" charset="0"/>
                <a:cs typeface="Poppins" panose="00000500000000000000" pitchFamily="2" charset="0"/>
              </a:rPr>
              <a:t>Key points</a:t>
            </a:r>
          </a:p>
          <a:p>
            <a:pPr marL="285750" indent="-285750">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Broadly speaking, the number of young people (aged under 18 years) in treatment has been rising, from 57 in 2019/20 to 120    in 2024/25. Latest information suggests this trend is levelling off and while the number remains a small proportion of our overall treatment population, this is a group of people which we actively wish to engage with early and preventatively.</a:t>
            </a:r>
          </a:p>
          <a:p>
            <a:pPr marL="285750" indent="-285750">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Like the adult treatment population, the majority of young people receiving treatment are male (65.8% male: 34.2% female in 2024/25).</a:t>
            </a:r>
          </a:p>
          <a:p>
            <a:pPr marL="285750" indent="-285750">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Referrals for young people into the service predominantly come from education services (33.3%) or children and family services (30.3%).</a:t>
            </a:r>
          </a:p>
          <a:p>
            <a:pPr marL="285750" indent="-285750">
              <a:buFont typeface="Arial" panose="020B0604020202020204" pitchFamily="34" charset="0"/>
              <a:buChar char="•"/>
            </a:pPr>
            <a:endParaRPr lang="en-GB" dirty="0">
              <a:solidFill>
                <a:srgbClr val="19315D"/>
              </a:solidFill>
              <a:latin typeface="Poppins" panose="00000500000000000000" pitchFamily="2" charset="0"/>
              <a:cs typeface="Poppins" panose="00000500000000000000" pitchFamily="2" charset="0"/>
            </a:endParaRPr>
          </a:p>
        </p:txBody>
      </p:sp>
      <p:pic>
        <p:nvPicPr>
          <p:cNvPr id="5" name="Picture 4">
            <a:extLst>
              <a:ext uri="{FF2B5EF4-FFF2-40B4-BE49-F238E27FC236}">
                <a16:creationId xmlns:a16="http://schemas.microsoft.com/office/drawing/2014/main" id="{9BBA46A1-85F2-A43C-950E-B3C5320DB1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6851034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1012453-2256-0B10-8238-8F483B41A4C3}"/>
            </a:ext>
          </a:extLst>
        </p:cNvPr>
        <p:cNvGrpSpPr/>
        <p:nvPr/>
      </p:nvGrpSpPr>
      <p:grpSpPr>
        <a:xfrm>
          <a:off x="0" y="0"/>
          <a:ext cx="0" cy="0"/>
          <a:chOff x="0" y="0"/>
          <a:chExt cx="0" cy="0"/>
        </a:xfrm>
      </p:grpSpPr>
      <p:sp>
        <p:nvSpPr>
          <p:cNvPr id="46" name="TextBox 45">
            <a:extLst>
              <a:ext uri="{FF2B5EF4-FFF2-40B4-BE49-F238E27FC236}">
                <a16:creationId xmlns:a16="http://schemas.microsoft.com/office/drawing/2014/main" id="{8A63055F-D371-A897-803C-AE1417724D1D}"/>
              </a:ext>
            </a:extLst>
          </p:cNvPr>
          <p:cNvSpPr txBox="1"/>
          <p:nvPr/>
        </p:nvSpPr>
        <p:spPr>
          <a:xfrm>
            <a:off x="5994059" y="7646569"/>
            <a:ext cx="5367057" cy="1938992"/>
          </a:xfrm>
          <a:prstGeom prst="rect">
            <a:avLst/>
          </a:prstGeom>
          <a:noFill/>
        </p:spPr>
        <p:txBody>
          <a:bodyPr wrap="square">
            <a:spAutoFit/>
          </a:bodyPr>
          <a:lstStyle/>
          <a:p>
            <a:pPr algn="ctr" defTabSz="1371600"/>
            <a:r>
              <a:rPr lang="en-GB" sz="6600" b="1" dirty="0">
                <a:solidFill>
                  <a:srgbClr val="92D050"/>
                </a:solidFill>
                <a:latin typeface="Arial" panose="020B0604020202020204" pitchFamily="34" charset="0"/>
                <a:cs typeface="Arial" panose="020B0604020202020204" pitchFamily="34" charset="0"/>
              </a:rPr>
              <a:t>1 in 10 </a:t>
            </a:r>
          </a:p>
          <a:p>
            <a:pPr algn="ctr" defTabSz="1371600"/>
            <a:r>
              <a:rPr lang="en-GB" sz="2700" dirty="0">
                <a:solidFill>
                  <a:srgbClr val="19315D"/>
                </a:solidFill>
                <a:latin typeface="Arial" panose="020B0604020202020204" pitchFamily="34" charset="0"/>
                <a:cs typeface="Arial" panose="020B0604020202020204" pitchFamily="34" charset="0"/>
              </a:rPr>
              <a:t>young people were from a minority ethnic background*</a:t>
            </a:r>
          </a:p>
        </p:txBody>
      </p:sp>
      <p:cxnSp>
        <p:nvCxnSpPr>
          <p:cNvPr id="26" name="Straight Connector 25">
            <a:extLst>
              <a:ext uri="{FF2B5EF4-FFF2-40B4-BE49-F238E27FC236}">
                <a16:creationId xmlns:a16="http://schemas.microsoft.com/office/drawing/2014/main" id="{C54F8FB1-F9C0-A9EE-BDD5-90028A081D50}"/>
              </a:ext>
            </a:extLst>
          </p:cNvPr>
          <p:cNvCxnSpPr>
            <a:cxnSpLocks/>
          </p:cNvCxnSpPr>
          <p:nvPr/>
        </p:nvCxnSpPr>
        <p:spPr>
          <a:xfrm>
            <a:off x="-46844" y="1154354"/>
            <a:ext cx="18427704"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3071E67-D966-0DF0-9456-0C3A5113E602}"/>
              </a:ext>
            </a:extLst>
          </p:cNvPr>
          <p:cNvCxnSpPr>
            <a:cxnSpLocks/>
          </p:cNvCxnSpPr>
          <p:nvPr/>
        </p:nvCxnSpPr>
        <p:spPr>
          <a:xfrm>
            <a:off x="5812796" y="1154354"/>
            <a:ext cx="849" cy="8528913"/>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EBFB3F6-3BAA-0962-CFD4-1F5E8F361E67}"/>
              </a:ext>
            </a:extLst>
          </p:cNvPr>
          <p:cNvCxnSpPr>
            <a:cxnSpLocks/>
          </p:cNvCxnSpPr>
          <p:nvPr/>
        </p:nvCxnSpPr>
        <p:spPr>
          <a:xfrm>
            <a:off x="11881022" y="1128114"/>
            <a:ext cx="0" cy="8581392"/>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092BCD0-1608-7A40-2680-812E8F141744}"/>
              </a:ext>
            </a:extLst>
          </p:cNvPr>
          <p:cNvCxnSpPr>
            <a:cxnSpLocks/>
          </p:cNvCxnSpPr>
          <p:nvPr/>
        </p:nvCxnSpPr>
        <p:spPr>
          <a:xfrm>
            <a:off x="-77543" y="4157283"/>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D054091-C0F5-4E71-D3E3-D73EBCF26C2C}"/>
              </a:ext>
            </a:extLst>
          </p:cNvPr>
          <p:cNvSpPr txBox="1"/>
          <p:nvPr/>
        </p:nvSpPr>
        <p:spPr>
          <a:xfrm>
            <a:off x="198472" y="-127212"/>
            <a:ext cx="18404147" cy="1323439"/>
          </a:xfrm>
          <a:prstGeom prst="rect">
            <a:avLst/>
          </a:prstGeom>
          <a:noFill/>
        </p:spPr>
        <p:txBody>
          <a:bodyPr wrap="square" rtlCol="0">
            <a:spAutoFit/>
          </a:bodyPr>
          <a:lstStyle/>
          <a:p>
            <a:pPr defTabSz="1371600">
              <a:defRPr/>
            </a:pPr>
            <a:r>
              <a:rPr lang="en-GB" sz="4000" b="1" dirty="0">
                <a:solidFill>
                  <a:srgbClr val="19315D"/>
                </a:solidFill>
                <a:latin typeface="Poppins Bold" panose="00000800000000000000" charset="0"/>
                <a:cs typeface="Poppins Bold" panose="00000800000000000000" charset="0"/>
              </a:rPr>
              <a:t>NDTMS: National Drug Treatment Monitoring System 2024/25- Gloucestershire young people aged 17 and under</a:t>
            </a:r>
          </a:p>
        </p:txBody>
      </p:sp>
      <p:cxnSp>
        <p:nvCxnSpPr>
          <p:cNvPr id="35" name="Straight Connector 34">
            <a:extLst>
              <a:ext uri="{FF2B5EF4-FFF2-40B4-BE49-F238E27FC236}">
                <a16:creationId xmlns:a16="http://schemas.microsoft.com/office/drawing/2014/main" id="{64F71629-32B9-852C-80A3-849B68225821}"/>
              </a:ext>
            </a:extLst>
          </p:cNvPr>
          <p:cNvCxnSpPr>
            <a:cxnSpLocks/>
          </p:cNvCxnSpPr>
          <p:nvPr/>
        </p:nvCxnSpPr>
        <p:spPr>
          <a:xfrm>
            <a:off x="23009" y="7165769"/>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D231CA5-C8F0-7FEC-C5EF-D4ECBA74BDB2}"/>
              </a:ext>
            </a:extLst>
          </p:cNvPr>
          <p:cNvCxnSpPr>
            <a:cxnSpLocks/>
          </p:cNvCxnSpPr>
          <p:nvPr/>
        </p:nvCxnSpPr>
        <p:spPr>
          <a:xfrm>
            <a:off x="23009" y="9683267"/>
            <a:ext cx="18288000" cy="0"/>
          </a:xfrm>
          <a:prstGeom prst="line">
            <a:avLst/>
          </a:prstGeom>
          <a:ln w="19050">
            <a:solidFill>
              <a:srgbClr val="DA0A8A"/>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1366D8B4-C37C-5F6E-8464-62257472B691}"/>
              </a:ext>
            </a:extLst>
          </p:cNvPr>
          <p:cNvSpPr txBox="1"/>
          <p:nvPr/>
        </p:nvSpPr>
        <p:spPr>
          <a:xfrm>
            <a:off x="23009" y="9744431"/>
            <a:ext cx="18218781" cy="507831"/>
          </a:xfrm>
          <a:prstGeom prst="rect">
            <a:avLst/>
          </a:prstGeom>
          <a:noFill/>
        </p:spPr>
        <p:txBody>
          <a:bodyPr wrap="square" rtlCol="0">
            <a:spAutoFit/>
          </a:bodyPr>
          <a:lstStyle/>
          <a:p>
            <a:pPr defTabSz="1371600">
              <a:defRPr/>
            </a:pPr>
            <a:r>
              <a:rPr lang="en-GB" sz="2700" dirty="0">
                <a:solidFill>
                  <a:srgbClr val="19315D"/>
                </a:solidFill>
                <a:latin typeface="Arial" panose="020B0604020202020204" pitchFamily="34" charset="0"/>
                <a:cs typeface="Arial" panose="020B0604020202020204" pitchFamily="34" charset="0"/>
              </a:rPr>
              <a:t>Data source: NDTMS                                                                                                 *where the characteristic is known</a:t>
            </a:r>
          </a:p>
        </p:txBody>
      </p:sp>
      <p:grpSp>
        <p:nvGrpSpPr>
          <p:cNvPr id="9" name="Group 8">
            <a:extLst>
              <a:ext uri="{FF2B5EF4-FFF2-40B4-BE49-F238E27FC236}">
                <a16:creationId xmlns:a16="http://schemas.microsoft.com/office/drawing/2014/main" id="{03A5F0D5-F8C7-A64D-2893-52CC8815B2BA}"/>
              </a:ext>
            </a:extLst>
          </p:cNvPr>
          <p:cNvGrpSpPr/>
          <p:nvPr/>
        </p:nvGrpSpPr>
        <p:grpSpPr>
          <a:xfrm>
            <a:off x="5892169" y="1845351"/>
            <a:ext cx="5697794" cy="2348382"/>
            <a:chOff x="94613" y="1163914"/>
            <a:chExt cx="3798529" cy="1565588"/>
          </a:xfrm>
        </p:grpSpPr>
        <p:graphicFrame>
          <p:nvGraphicFramePr>
            <p:cNvPr id="6" name="Chart 5">
              <a:extLst>
                <a:ext uri="{FF2B5EF4-FFF2-40B4-BE49-F238E27FC236}">
                  <a16:creationId xmlns:a16="http://schemas.microsoft.com/office/drawing/2014/main" id="{1F1EB0C8-E941-61AE-CAD2-9A9A46BD6C21}"/>
                </a:ext>
              </a:extLst>
            </p:cNvPr>
            <p:cNvGraphicFramePr/>
            <p:nvPr>
              <p:extLst>
                <p:ext uri="{D42A27DB-BD31-4B8C-83A1-F6EECF244321}">
                  <p14:modId xmlns:p14="http://schemas.microsoft.com/office/powerpoint/2010/main" val="1321697282"/>
                </p:ext>
              </p:extLst>
            </p:nvPr>
          </p:nvGraphicFramePr>
          <p:xfrm>
            <a:off x="94613" y="1238707"/>
            <a:ext cx="3798529" cy="1490795"/>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a:extLst>
                <a:ext uri="{FF2B5EF4-FFF2-40B4-BE49-F238E27FC236}">
                  <a16:creationId xmlns:a16="http://schemas.microsoft.com/office/drawing/2014/main" id="{8C1C9FE6-1699-24B5-7618-B0B2BA7AABE3}"/>
                </a:ext>
              </a:extLst>
            </p:cNvPr>
            <p:cNvSpPr/>
            <p:nvPr/>
          </p:nvSpPr>
          <p:spPr>
            <a:xfrm>
              <a:off x="3085567" y="1163914"/>
              <a:ext cx="688352" cy="688352"/>
            </a:xfrm>
            <a:prstGeom prst="ellipse">
              <a:avLst/>
            </a:prstGeom>
            <a:noFill/>
            <a:ln w="19050">
              <a:solidFill>
                <a:srgbClr val="1931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rial" panose="020B0604020202020204" pitchFamily="34" charset="0"/>
                <a:cs typeface="Arial" panose="020B0604020202020204" pitchFamily="34" charset="0"/>
              </a:endParaRPr>
            </a:p>
          </p:txBody>
        </p:sp>
      </p:grpSp>
      <p:sp>
        <p:nvSpPr>
          <p:cNvPr id="10" name="TextBox 9">
            <a:extLst>
              <a:ext uri="{FF2B5EF4-FFF2-40B4-BE49-F238E27FC236}">
                <a16:creationId xmlns:a16="http://schemas.microsoft.com/office/drawing/2014/main" id="{E2A1AD46-1057-5B89-D533-266DB21F3B69}"/>
              </a:ext>
            </a:extLst>
          </p:cNvPr>
          <p:cNvSpPr txBox="1"/>
          <p:nvPr/>
        </p:nvSpPr>
        <p:spPr>
          <a:xfrm>
            <a:off x="5230874" y="1089037"/>
            <a:ext cx="7290330" cy="830997"/>
          </a:xfrm>
          <a:prstGeom prst="rect">
            <a:avLst/>
          </a:prstGeom>
          <a:noFill/>
        </p:spPr>
        <p:txBody>
          <a:bodyPr wrap="square">
            <a:spAutoFit/>
          </a:bodyPr>
          <a:lstStyle/>
          <a:p>
            <a:pPr algn="ctr" defTabSz="1371600"/>
            <a:r>
              <a:rPr lang="en-GB" sz="4800" b="1" dirty="0">
                <a:solidFill>
                  <a:srgbClr val="19315D"/>
                </a:solidFill>
                <a:latin typeface="Arial" panose="020B0604020202020204" pitchFamily="34" charset="0"/>
                <a:cs typeface="Arial" panose="020B0604020202020204" pitchFamily="34" charset="0"/>
              </a:rPr>
              <a:t>120</a:t>
            </a:r>
            <a:r>
              <a:rPr lang="en-GB" sz="2700" dirty="0">
                <a:solidFill>
                  <a:srgbClr val="19315D"/>
                </a:solidFill>
                <a:latin typeface="Arial" panose="020B0604020202020204" pitchFamily="34" charset="0"/>
                <a:cs typeface="Arial" panose="020B0604020202020204" pitchFamily="34" charset="0"/>
              </a:rPr>
              <a:t> young people in treatment</a:t>
            </a:r>
          </a:p>
        </p:txBody>
      </p:sp>
      <p:grpSp>
        <p:nvGrpSpPr>
          <p:cNvPr id="11" name="Group 10">
            <a:extLst>
              <a:ext uri="{FF2B5EF4-FFF2-40B4-BE49-F238E27FC236}">
                <a16:creationId xmlns:a16="http://schemas.microsoft.com/office/drawing/2014/main" id="{BFA3DD52-ECBC-BC93-6886-F15040B98030}"/>
              </a:ext>
            </a:extLst>
          </p:cNvPr>
          <p:cNvGrpSpPr/>
          <p:nvPr/>
        </p:nvGrpSpPr>
        <p:grpSpPr>
          <a:xfrm>
            <a:off x="-30528" y="1080379"/>
            <a:ext cx="5697794" cy="3103274"/>
            <a:chOff x="94613" y="660653"/>
            <a:chExt cx="3798529" cy="2068849"/>
          </a:xfrm>
        </p:grpSpPr>
        <p:graphicFrame>
          <p:nvGraphicFramePr>
            <p:cNvPr id="12" name="Chart 11">
              <a:extLst>
                <a:ext uri="{FF2B5EF4-FFF2-40B4-BE49-F238E27FC236}">
                  <a16:creationId xmlns:a16="http://schemas.microsoft.com/office/drawing/2014/main" id="{74449DC3-F2F4-6A9F-46F5-3865192FB4AE}"/>
                </a:ext>
              </a:extLst>
            </p:cNvPr>
            <p:cNvGraphicFramePr/>
            <p:nvPr>
              <p:extLst>
                <p:ext uri="{D42A27DB-BD31-4B8C-83A1-F6EECF244321}">
                  <p14:modId xmlns:p14="http://schemas.microsoft.com/office/powerpoint/2010/main" val="1804359946"/>
                </p:ext>
              </p:extLst>
            </p:nvPr>
          </p:nvGraphicFramePr>
          <p:xfrm>
            <a:off x="94613" y="1170635"/>
            <a:ext cx="3798529" cy="1558867"/>
          </p:xfrm>
          <a:graphic>
            <a:graphicData uri="http://schemas.openxmlformats.org/drawingml/2006/chart">
              <c:chart xmlns:c="http://schemas.openxmlformats.org/drawingml/2006/chart" xmlns:r="http://schemas.openxmlformats.org/officeDocument/2006/relationships" r:id="rId4"/>
            </a:graphicData>
          </a:graphic>
        </p:graphicFrame>
        <p:sp>
          <p:nvSpPr>
            <p:cNvPr id="13" name="Oval 12">
              <a:extLst>
                <a:ext uri="{FF2B5EF4-FFF2-40B4-BE49-F238E27FC236}">
                  <a16:creationId xmlns:a16="http://schemas.microsoft.com/office/drawing/2014/main" id="{C484CDBC-3973-ED48-AE02-CE1D9CC49CD1}"/>
                </a:ext>
              </a:extLst>
            </p:cNvPr>
            <p:cNvSpPr/>
            <p:nvPr/>
          </p:nvSpPr>
          <p:spPr>
            <a:xfrm>
              <a:off x="3085567" y="1122532"/>
              <a:ext cx="688352" cy="688352"/>
            </a:xfrm>
            <a:prstGeom prst="ellipse">
              <a:avLst/>
            </a:prstGeom>
            <a:noFill/>
            <a:ln w="19050">
              <a:solidFill>
                <a:srgbClr val="19315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1C46AEC-1031-9BD2-1C59-E6155E281198}"/>
                </a:ext>
              </a:extLst>
            </p:cNvPr>
            <p:cNvSpPr txBox="1"/>
            <p:nvPr/>
          </p:nvSpPr>
          <p:spPr>
            <a:xfrm>
              <a:off x="522120" y="660653"/>
              <a:ext cx="2907623" cy="553998"/>
            </a:xfrm>
            <a:prstGeom prst="rect">
              <a:avLst/>
            </a:prstGeom>
            <a:noFill/>
          </p:spPr>
          <p:txBody>
            <a:bodyPr wrap="square">
              <a:spAutoFit/>
            </a:bodyPr>
            <a:lstStyle/>
            <a:p>
              <a:pPr algn="ctr" defTabSz="1371600"/>
              <a:r>
                <a:rPr lang="en-GB" sz="4800" b="1" dirty="0">
                  <a:solidFill>
                    <a:srgbClr val="19315D"/>
                  </a:solidFill>
                  <a:latin typeface="Arial" panose="020B0604020202020204" pitchFamily="34" charset="0"/>
                  <a:cs typeface="Arial" panose="020B0604020202020204" pitchFamily="34" charset="0"/>
                </a:rPr>
                <a:t>66 </a:t>
              </a:r>
              <a:r>
                <a:rPr lang="en-GB" sz="2700" dirty="0">
                  <a:solidFill>
                    <a:srgbClr val="19315D"/>
                  </a:solidFill>
                  <a:latin typeface="Arial" panose="020B0604020202020204" pitchFamily="34" charset="0"/>
                  <a:cs typeface="Arial" panose="020B0604020202020204" pitchFamily="34" charset="0"/>
                </a:rPr>
                <a:t>new clients</a:t>
              </a:r>
            </a:p>
          </p:txBody>
        </p:sp>
      </p:grpSp>
      <p:grpSp>
        <p:nvGrpSpPr>
          <p:cNvPr id="16" name="Group 15">
            <a:extLst>
              <a:ext uri="{FF2B5EF4-FFF2-40B4-BE49-F238E27FC236}">
                <a16:creationId xmlns:a16="http://schemas.microsoft.com/office/drawing/2014/main" id="{C1651362-053C-970D-27C7-3D831E03C29E}"/>
              </a:ext>
            </a:extLst>
          </p:cNvPr>
          <p:cNvGrpSpPr/>
          <p:nvPr/>
        </p:nvGrpSpPr>
        <p:grpSpPr>
          <a:xfrm>
            <a:off x="11545111" y="1154354"/>
            <a:ext cx="6905603" cy="3011151"/>
            <a:chOff x="12159938" y="-1315873"/>
            <a:chExt cx="4603735" cy="1414070"/>
          </a:xfrm>
        </p:grpSpPr>
        <p:sp>
          <p:nvSpPr>
            <p:cNvPr id="17" name="TextBox 16">
              <a:extLst>
                <a:ext uri="{FF2B5EF4-FFF2-40B4-BE49-F238E27FC236}">
                  <a16:creationId xmlns:a16="http://schemas.microsoft.com/office/drawing/2014/main" id="{5EE72D97-038A-CAC4-8C72-6783B220B42B}"/>
                </a:ext>
              </a:extLst>
            </p:cNvPr>
            <p:cNvSpPr txBox="1"/>
            <p:nvPr/>
          </p:nvSpPr>
          <p:spPr>
            <a:xfrm>
              <a:off x="13977661" y="-378770"/>
              <a:ext cx="1486678" cy="476967"/>
            </a:xfrm>
            <a:prstGeom prst="rect">
              <a:avLst/>
            </a:prstGeom>
            <a:noFill/>
          </p:spPr>
          <p:txBody>
            <a:bodyPr wrap="square" rtlCol="0">
              <a:spAutoFit/>
            </a:bodyPr>
            <a:lstStyle/>
            <a:p>
              <a:pPr algn="ctr" defTabSz="1371600"/>
              <a:r>
                <a:rPr lang="en-GB" sz="3600" b="1" dirty="0">
                  <a:solidFill>
                    <a:srgbClr val="92D050"/>
                  </a:solidFill>
                  <a:latin typeface="Arial" panose="020B0604020202020204" pitchFamily="34" charset="0"/>
                  <a:cs typeface="Arial" panose="020B0604020202020204" pitchFamily="34" charset="0"/>
                </a:rPr>
                <a:t>63</a:t>
              </a:r>
              <a:r>
                <a:rPr lang="en-GB" sz="3000" b="1" dirty="0">
                  <a:solidFill>
                    <a:srgbClr val="92D050"/>
                  </a:solidFill>
                  <a:latin typeface="Arial" panose="020B0604020202020204" pitchFamily="34" charset="0"/>
                  <a:cs typeface="Arial" panose="020B0604020202020204" pitchFamily="34" charset="0"/>
                </a:rPr>
                <a:t> </a:t>
              </a:r>
              <a:r>
                <a:rPr lang="en-GB" sz="2400" dirty="0">
                  <a:solidFill>
                    <a:srgbClr val="92D050"/>
                  </a:solidFill>
                  <a:latin typeface="Arial" panose="020B0604020202020204" pitchFamily="34" charset="0"/>
                  <a:cs typeface="Arial" panose="020B0604020202020204" pitchFamily="34" charset="0"/>
                </a:rPr>
                <a:t>(93%) </a:t>
              </a:r>
            </a:p>
            <a:p>
              <a:pPr algn="ctr" defTabSz="1371600"/>
              <a:r>
                <a:rPr lang="en-GB" sz="2400" dirty="0">
                  <a:solidFill>
                    <a:srgbClr val="19315D"/>
                  </a:solidFill>
                  <a:latin typeface="Arial" panose="020B0604020202020204" pitchFamily="34" charset="0"/>
                  <a:cs typeface="Arial" panose="020B0604020202020204" pitchFamily="34" charset="0"/>
                </a:rPr>
                <a:t>completed</a:t>
              </a:r>
              <a:r>
                <a:rPr lang="en-GB" sz="2250" dirty="0">
                  <a:solidFill>
                    <a:prstClr val="white"/>
                  </a:solidFill>
                  <a:latin typeface="Arial" panose="020B0604020202020204" pitchFamily="34" charset="0"/>
                  <a:cs typeface="Arial" panose="020B0604020202020204" pitchFamily="34" charset="0"/>
                </a:rPr>
                <a:t> </a:t>
              </a:r>
            </a:p>
          </p:txBody>
        </p:sp>
        <p:sp>
          <p:nvSpPr>
            <p:cNvPr id="18" name="TextBox 17">
              <a:extLst>
                <a:ext uri="{FF2B5EF4-FFF2-40B4-BE49-F238E27FC236}">
                  <a16:creationId xmlns:a16="http://schemas.microsoft.com/office/drawing/2014/main" id="{4A15AB18-5B45-7B34-818A-FC9E9A224DC4}"/>
                </a:ext>
              </a:extLst>
            </p:cNvPr>
            <p:cNvSpPr txBox="1"/>
            <p:nvPr/>
          </p:nvSpPr>
          <p:spPr>
            <a:xfrm>
              <a:off x="12159938" y="-390091"/>
              <a:ext cx="2207193" cy="476967"/>
            </a:xfrm>
            <a:prstGeom prst="rect">
              <a:avLst/>
            </a:prstGeom>
            <a:noFill/>
          </p:spPr>
          <p:txBody>
            <a:bodyPr wrap="square" rtlCol="0">
              <a:spAutoFit/>
            </a:bodyPr>
            <a:lstStyle/>
            <a:p>
              <a:pPr algn="ctr" defTabSz="1371600"/>
              <a:r>
                <a:rPr lang="en-GB" sz="3600" b="1" dirty="0">
                  <a:solidFill>
                    <a:srgbClr val="FAB4D7"/>
                  </a:solidFill>
                  <a:latin typeface="Arial" panose="020B0604020202020204" pitchFamily="34" charset="0"/>
                  <a:cs typeface="Arial" panose="020B0604020202020204" pitchFamily="34" charset="0"/>
                </a:rPr>
                <a:t>5</a:t>
              </a:r>
              <a:r>
                <a:rPr lang="en-GB" sz="2400" b="1" dirty="0">
                  <a:solidFill>
                    <a:srgbClr val="FAB4D7"/>
                  </a:solidFill>
                  <a:latin typeface="Arial" panose="020B0604020202020204" pitchFamily="34" charset="0"/>
                  <a:cs typeface="Arial" panose="020B0604020202020204" pitchFamily="34" charset="0"/>
                </a:rPr>
                <a:t> </a:t>
              </a:r>
              <a:r>
                <a:rPr lang="en-GB" sz="2400" dirty="0">
                  <a:solidFill>
                    <a:srgbClr val="FAB4D7"/>
                  </a:solidFill>
                  <a:latin typeface="Arial" panose="020B0604020202020204" pitchFamily="34" charset="0"/>
                  <a:cs typeface="Arial" panose="020B0604020202020204" pitchFamily="34" charset="0"/>
                </a:rPr>
                <a:t>(7%)</a:t>
              </a:r>
              <a:r>
                <a:rPr lang="en-GB" sz="1350" dirty="0">
                  <a:solidFill>
                    <a:srgbClr val="FAB4D7"/>
                  </a:solidFill>
                  <a:latin typeface="Arial" panose="020B0604020202020204" pitchFamily="34" charset="0"/>
                  <a:cs typeface="Arial" panose="020B0604020202020204" pitchFamily="34" charset="0"/>
                </a:rPr>
                <a:t> </a:t>
              </a:r>
              <a:endParaRPr lang="en-GB" sz="2100" dirty="0">
                <a:solidFill>
                  <a:srgbClr val="FAB4D7"/>
                </a:solidFill>
                <a:latin typeface="Arial" panose="020B0604020202020204" pitchFamily="34" charset="0"/>
                <a:cs typeface="Arial" panose="020B0604020202020204" pitchFamily="34" charset="0"/>
              </a:endParaRPr>
            </a:p>
            <a:p>
              <a:pPr algn="ctr" defTabSz="1371600"/>
              <a:r>
                <a:rPr lang="en-GB" sz="2400" dirty="0">
                  <a:solidFill>
                    <a:srgbClr val="19315D"/>
                  </a:solidFill>
                  <a:latin typeface="Arial" panose="020B0604020202020204" pitchFamily="34" charset="0"/>
                  <a:cs typeface="Arial" panose="020B0604020202020204" pitchFamily="34" charset="0"/>
                </a:rPr>
                <a:t>incomplete</a:t>
              </a:r>
              <a:r>
                <a:rPr lang="en-GB" sz="2400" dirty="0">
                  <a:solidFill>
                    <a:prstClr val="white"/>
                  </a:solidFill>
                  <a:latin typeface="Arial" panose="020B0604020202020204" pitchFamily="34" charset="0"/>
                  <a:cs typeface="Arial" panose="020B0604020202020204" pitchFamily="34" charset="0"/>
                </a:rPr>
                <a:t> </a:t>
              </a:r>
            </a:p>
          </p:txBody>
        </p:sp>
        <p:sp>
          <p:nvSpPr>
            <p:cNvPr id="19" name="TextBox 18">
              <a:extLst>
                <a:ext uri="{FF2B5EF4-FFF2-40B4-BE49-F238E27FC236}">
                  <a16:creationId xmlns:a16="http://schemas.microsoft.com/office/drawing/2014/main" id="{68973FCF-7832-F8DC-2793-9DDA82D71B69}"/>
                </a:ext>
              </a:extLst>
            </p:cNvPr>
            <p:cNvSpPr txBox="1"/>
            <p:nvPr/>
          </p:nvSpPr>
          <p:spPr>
            <a:xfrm>
              <a:off x="15229051" y="-378770"/>
              <a:ext cx="1534622" cy="476967"/>
            </a:xfrm>
            <a:prstGeom prst="rect">
              <a:avLst/>
            </a:prstGeom>
            <a:noFill/>
          </p:spPr>
          <p:txBody>
            <a:bodyPr wrap="square" rtlCol="0">
              <a:spAutoFit/>
            </a:bodyPr>
            <a:lstStyle/>
            <a:p>
              <a:pPr algn="ctr" defTabSz="1371600"/>
              <a:r>
                <a:rPr lang="en-GB" sz="3600" b="1" dirty="0">
                  <a:solidFill>
                    <a:srgbClr val="00B0F0"/>
                  </a:solidFill>
                  <a:latin typeface="Arial" panose="020B0604020202020204" pitchFamily="34" charset="0"/>
                  <a:cs typeface="Arial" panose="020B0604020202020204" pitchFamily="34" charset="0"/>
                </a:rPr>
                <a:t>0</a:t>
              </a:r>
              <a:r>
                <a:rPr lang="en-GB" sz="2100" dirty="0">
                  <a:solidFill>
                    <a:srgbClr val="00B0F0"/>
                  </a:solidFill>
                  <a:latin typeface="Arial" panose="020B0604020202020204" pitchFamily="34" charset="0"/>
                  <a:cs typeface="Arial" panose="020B0604020202020204" pitchFamily="34" charset="0"/>
                </a:rPr>
                <a:t> </a:t>
              </a:r>
              <a:r>
                <a:rPr lang="en-GB" sz="2400" dirty="0">
                  <a:solidFill>
                    <a:srgbClr val="00B0F0"/>
                  </a:solidFill>
                  <a:latin typeface="Arial" panose="020B0604020202020204" pitchFamily="34" charset="0"/>
                  <a:cs typeface="Arial" panose="020B0604020202020204" pitchFamily="34" charset="0"/>
                </a:rPr>
                <a:t>(0%)</a:t>
              </a:r>
              <a:endParaRPr lang="en-GB" sz="2100" dirty="0">
                <a:solidFill>
                  <a:srgbClr val="00B0F0"/>
                </a:solidFill>
                <a:latin typeface="Arial" panose="020B0604020202020204" pitchFamily="34" charset="0"/>
                <a:cs typeface="Arial" panose="020B0604020202020204" pitchFamily="34" charset="0"/>
              </a:endParaRPr>
            </a:p>
            <a:p>
              <a:pPr algn="ctr" defTabSz="1371600"/>
              <a:r>
                <a:rPr lang="en-GB" sz="2400" dirty="0">
                  <a:solidFill>
                    <a:srgbClr val="19315D"/>
                  </a:solidFill>
                  <a:latin typeface="Arial" panose="020B0604020202020204" pitchFamily="34" charset="0"/>
                  <a:cs typeface="Arial" panose="020B0604020202020204" pitchFamily="34" charset="0"/>
                </a:rPr>
                <a:t>transferred</a:t>
              </a:r>
            </a:p>
          </p:txBody>
        </p:sp>
        <p:sp>
          <p:nvSpPr>
            <p:cNvPr id="20" name="TextBox 19">
              <a:extLst>
                <a:ext uri="{FF2B5EF4-FFF2-40B4-BE49-F238E27FC236}">
                  <a16:creationId xmlns:a16="http://schemas.microsoft.com/office/drawing/2014/main" id="{E7F05AC7-DD0A-2342-0EA7-EE90E90D73B3}"/>
                </a:ext>
              </a:extLst>
            </p:cNvPr>
            <p:cNvSpPr txBox="1"/>
            <p:nvPr/>
          </p:nvSpPr>
          <p:spPr>
            <a:xfrm>
              <a:off x="12204834" y="-1315873"/>
              <a:ext cx="4384964" cy="390245"/>
            </a:xfrm>
            <a:prstGeom prst="rect">
              <a:avLst/>
            </a:prstGeom>
            <a:noFill/>
          </p:spPr>
          <p:txBody>
            <a:bodyPr wrap="square" rtlCol="0">
              <a:spAutoFit/>
            </a:bodyPr>
            <a:lstStyle/>
            <a:p>
              <a:pPr algn="ctr" defTabSz="1371600"/>
              <a:r>
                <a:rPr lang="en-GB" sz="4800" b="1" dirty="0">
                  <a:solidFill>
                    <a:srgbClr val="19315D"/>
                  </a:solidFill>
                  <a:latin typeface="Arial" panose="020B0604020202020204" pitchFamily="34" charset="0"/>
                  <a:cs typeface="Arial" panose="020B0604020202020204" pitchFamily="34" charset="0"/>
                </a:rPr>
                <a:t>68</a:t>
              </a:r>
              <a:r>
                <a:rPr lang="en-GB" sz="2700" dirty="0">
                  <a:solidFill>
                    <a:srgbClr val="19315D"/>
                  </a:solidFill>
                  <a:latin typeface="Arial" panose="020B0604020202020204" pitchFamily="34" charset="0"/>
                  <a:cs typeface="Arial" panose="020B0604020202020204" pitchFamily="34" charset="0"/>
                </a:rPr>
                <a:t> treatment exits </a:t>
              </a:r>
            </a:p>
          </p:txBody>
        </p:sp>
        <p:cxnSp>
          <p:nvCxnSpPr>
            <p:cNvPr id="21" name="Straight Arrow Connector 20">
              <a:extLst>
                <a:ext uri="{FF2B5EF4-FFF2-40B4-BE49-F238E27FC236}">
                  <a16:creationId xmlns:a16="http://schemas.microsoft.com/office/drawing/2014/main" id="{16041021-DA61-CE0D-3BC9-5A185D240579}"/>
                </a:ext>
              </a:extLst>
            </p:cNvPr>
            <p:cNvCxnSpPr>
              <a:cxnSpLocks/>
            </p:cNvCxnSpPr>
            <p:nvPr/>
          </p:nvCxnSpPr>
          <p:spPr>
            <a:xfrm>
              <a:off x="14499169" y="-840892"/>
              <a:ext cx="1300675" cy="485121"/>
            </a:xfrm>
            <a:prstGeom prst="straightConnector1">
              <a:avLst/>
            </a:prstGeom>
            <a:ln w="38100">
              <a:solidFill>
                <a:srgbClr val="19315D"/>
              </a:solidFill>
              <a:tailEnd type="triangle"/>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a16="http://schemas.microsoft.com/office/drawing/2014/main" id="{3542813D-BBC2-B5B1-9F25-F0EC73CB9C05}"/>
                </a:ext>
              </a:extLst>
            </p:cNvPr>
            <p:cNvCxnSpPr>
              <a:cxnSpLocks/>
            </p:cNvCxnSpPr>
            <p:nvPr/>
          </p:nvCxnSpPr>
          <p:spPr>
            <a:xfrm>
              <a:off x="14527726" y="-838635"/>
              <a:ext cx="0" cy="474923"/>
            </a:xfrm>
            <a:prstGeom prst="straightConnector1">
              <a:avLst/>
            </a:prstGeom>
            <a:ln w="38100">
              <a:solidFill>
                <a:srgbClr val="19315D"/>
              </a:solidFill>
              <a:tailEnd type="triangle"/>
            </a:ln>
          </p:spPr>
          <p:style>
            <a:lnRef idx="2">
              <a:schemeClr val="dk1"/>
            </a:lnRef>
            <a:fillRef idx="0">
              <a:schemeClr val="dk1"/>
            </a:fillRef>
            <a:effectRef idx="1">
              <a:schemeClr val="dk1"/>
            </a:effectRef>
            <a:fontRef idx="minor">
              <a:schemeClr val="tx1"/>
            </a:fontRef>
          </p:style>
        </p:cxnSp>
        <p:cxnSp>
          <p:nvCxnSpPr>
            <p:cNvPr id="23" name="Straight Arrow Connector 22">
              <a:extLst>
                <a:ext uri="{FF2B5EF4-FFF2-40B4-BE49-F238E27FC236}">
                  <a16:creationId xmlns:a16="http://schemas.microsoft.com/office/drawing/2014/main" id="{736C44A7-4317-2617-C8EE-62A5DB3CD40D}"/>
                </a:ext>
              </a:extLst>
            </p:cNvPr>
            <p:cNvCxnSpPr>
              <a:cxnSpLocks/>
            </p:cNvCxnSpPr>
            <p:nvPr/>
          </p:nvCxnSpPr>
          <p:spPr>
            <a:xfrm flipH="1">
              <a:off x="13253222" y="-838925"/>
              <a:ext cx="1276348" cy="483155"/>
            </a:xfrm>
            <a:prstGeom prst="straightConnector1">
              <a:avLst/>
            </a:prstGeom>
            <a:ln w="38100">
              <a:solidFill>
                <a:srgbClr val="19315D"/>
              </a:solidFill>
              <a:tailEnd type="triangle"/>
            </a:ln>
          </p:spPr>
          <p:style>
            <a:lnRef idx="2">
              <a:schemeClr val="dk1"/>
            </a:lnRef>
            <a:fillRef idx="0">
              <a:schemeClr val="dk1"/>
            </a:fillRef>
            <a:effectRef idx="1">
              <a:schemeClr val="dk1"/>
            </a:effectRef>
            <a:fontRef idx="minor">
              <a:schemeClr val="tx1"/>
            </a:fontRef>
          </p:style>
        </p:cxnSp>
      </p:grpSp>
      <p:sp>
        <p:nvSpPr>
          <p:cNvPr id="24" name="TextBox 23">
            <a:extLst>
              <a:ext uri="{FF2B5EF4-FFF2-40B4-BE49-F238E27FC236}">
                <a16:creationId xmlns:a16="http://schemas.microsoft.com/office/drawing/2014/main" id="{27850DF0-6A68-BCB2-3E98-C6D0E26DD2BD}"/>
              </a:ext>
            </a:extLst>
          </p:cNvPr>
          <p:cNvSpPr txBox="1"/>
          <p:nvPr/>
        </p:nvSpPr>
        <p:spPr>
          <a:xfrm>
            <a:off x="479559" y="4164200"/>
            <a:ext cx="5225040" cy="461665"/>
          </a:xfrm>
          <a:prstGeom prst="rect">
            <a:avLst/>
          </a:prstGeom>
          <a:noFill/>
        </p:spPr>
        <p:txBody>
          <a:bodyPr wrap="square">
            <a:spAutoFit/>
          </a:bodyPr>
          <a:lstStyle/>
          <a:p>
            <a:pPr defTabSz="1371600"/>
            <a:r>
              <a:rPr lang="en-GB" sz="2400" b="1" dirty="0">
                <a:solidFill>
                  <a:srgbClr val="19315D"/>
                </a:solidFill>
                <a:latin typeface="Arial" panose="020B0604020202020204" pitchFamily="34" charset="0"/>
                <a:cs typeface="Arial" panose="020B0604020202020204" pitchFamily="34" charset="0"/>
              </a:rPr>
              <a:t>Source of referral to treatment</a:t>
            </a:r>
          </a:p>
        </p:txBody>
      </p:sp>
      <p:sp>
        <p:nvSpPr>
          <p:cNvPr id="25" name="TextBox 24">
            <a:extLst>
              <a:ext uri="{FF2B5EF4-FFF2-40B4-BE49-F238E27FC236}">
                <a16:creationId xmlns:a16="http://schemas.microsoft.com/office/drawing/2014/main" id="{1BB9C7C9-5116-82D2-4FDB-8FE776EE1F15}"/>
              </a:ext>
            </a:extLst>
          </p:cNvPr>
          <p:cNvSpPr txBox="1"/>
          <p:nvPr/>
        </p:nvSpPr>
        <p:spPr>
          <a:xfrm>
            <a:off x="-22780" y="4589604"/>
            <a:ext cx="5914949" cy="2492990"/>
          </a:xfrm>
          <a:prstGeom prst="rect">
            <a:avLst/>
          </a:prstGeom>
          <a:noFill/>
        </p:spPr>
        <p:txBody>
          <a:bodyPr wrap="square">
            <a:spAutoFit/>
          </a:bodyPr>
          <a:lstStyle/>
          <a:p>
            <a:pPr algn="ctr" defTabSz="1371600"/>
            <a:r>
              <a:rPr lang="en-GB" sz="5400" b="1" dirty="0">
                <a:solidFill>
                  <a:srgbClr val="00B0F0"/>
                </a:solidFill>
                <a:latin typeface="Arial" panose="020B0604020202020204" pitchFamily="34" charset="0"/>
                <a:cs typeface="Arial" panose="020B0604020202020204" pitchFamily="34" charset="0"/>
              </a:rPr>
              <a:t>33%</a:t>
            </a:r>
          </a:p>
          <a:p>
            <a:pPr algn="ctr" defTabSz="1371600"/>
            <a:r>
              <a:rPr lang="en-GB" sz="2400" dirty="0">
                <a:solidFill>
                  <a:srgbClr val="19315D"/>
                </a:solidFill>
                <a:latin typeface="Arial" panose="020B0604020202020204" pitchFamily="34" charset="0"/>
                <a:cs typeface="Arial" panose="020B0604020202020204" pitchFamily="34" charset="0"/>
              </a:rPr>
              <a:t>made by education services</a:t>
            </a:r>
          </a:p>
          <a:p>
            <a:pPr algn="ctr" defTabSz="1371600"/>
            <a:r>
              <a:rPr lang="en-GB" sz="5400" b="1" dirty="0">
                <a:solidFill>
                  <a:srgbClr val="00B0F0"/>
                </a:solidFill>
                <a:latin typeface="Arial" panose="020B0604020202020204" pitchFamily="34" charset="0"/>
                <a:cs typeface="Arial" panose="020B0604020202020204" pitchFamily="34" charset="0"/>
              </a:rPr>
              <a:t>30%</a:t>
            </a:r>
          </a:p>
          <a:p>
            <a:pPr algn="ctr" defTabSz="1371600"/>
            <a:r>
              <a:rPr lang="en-GB" sz="2400" b="1" dirty="0">
                <a:solidFill>
                  <a:srgbClr val="19315D"/>
                </a:solidFill>
                <a:latin typeface="Arial" panose="020B0604020202020204" pitchFamily="34" charset="0"/>
                <a:cs typeface="Arial" panose="020B0604020202020204" pitchFamily="34" charset="0"/>
              </a:rPr>
              <a:t> </a:t>
            </a:r>
            <a:r>
              <a:rPr lang="en-GB" sz="2400" dirty="0">
                <a:solidFill>
                  <a:srgbClr val="19315D"/>
                </a:solidFill>
                <a:latin typeface="Arial" panose="020B0604020202020204" pitchFamily="34" charset="0"/>
                <a:cs typeface="Arial" panose="020B0604020202020204" pitchFamily="34" charset="0"/>
              </a:rPr>
              <a:t>made by children and family services</a:t>
            </a:r>
          </a:p>
        </p:txBody>
      </p:sp>
      <p:graphicFrame>
        <p:nvGraphicFramePr>
          <p:cNvPr id="44" name="Chart 43">
            <a:extLst>
              <a:ext uri="{FF2B5EF4-FFF2-40B4-BE49-F238E27FC236}">
                <a16:creationId xmlns:a16="http://schemas.microsoft.com/office/drawing/2014/main" id="{04FCF43C-BA18-497D-B6E1-8E6C9470A78C}"/>
              </a:ext>
            </a:extLst>
          </p:cNvPr>
          <p:cNvGraphicFramePr>
            <a:graphicFrameLocks/>
          </p:cNvGraphicFramePr>
          <p:nvPr>
            <p:extLst>
              <p:ext uri="{D42A27DB-BD31-4B8C-83A1-F6EECF244321}">
                <p14:modId xmlns:p14="http://schemas.microsoft.com/office/powerpoint/2010/main" val="1311611739"/>
              </p:ext>
            </p:extLst>
          </p:nvPr>
        </p:nvGraphicFramePr>
        <p:xfrm>
          <a:off x="11834954" y="4540706"/>
          <a:ext cx="6132447" cy="2532047"/>
        </p:xfrm>
        <a:graphic>
          <a:graphicData uri="http://schemas.openxmlformats.org/drawingml/2006/chart">
            <c:chart xmlns:c="http://schemas.openxmlformats.org/drawingml/2006/chart" xmlns:r="http://schemas.openxmlformats.org/officeDocument/2006/relationships" r:id="rId5"/>
          </a:graphicData>
        </a:graphic>
      </p:graphicFrame>
      <p:sp>
        <p:nvSpPr>
          <p:cNvPr id="45" name="TextBox 44">
            <a:extLst>
              <a:ext uri="{FF2B5EF4-FFF2-40B4-BE49-F238E27FC236}">
                <a16:creationId xmlns:a16="http://schemas.microsoft.com/office/drawing/2014/main" id="{C3C6C817-6193-4EB9-59CF-1BABB8686E2F}"/>
              </a:ext>
            </a:extLst>
          </p:cNvPr>
          <p:cNvSpPr txBox="1"/>
          <p:nvPr/>
        </p:nvSpPr>
        <p:spPr>
          <a:xfrm>
            <a:off x="13744685" y="4102582"/>
            <a:ext cx="4650390" cy="507831"/>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Age distribution</a:t>
            </a:r>
          </a:p>
        </p:txBody>
      </p:sp>
      <p:sp>
        <p:nvSpPr>
          <p:cNvPr id="47" name="TextBox 46">
            <a:extLst>
              <a:ext uri="{FF2B5EF4-FFF2-40B4-BE49-F238E27FC236}">
                <a16:creationId xmlns:a16="http://schemas.microsoft.com/office/drawing/2014/main" id="{D62DE49A-F3B7-BB5F-387F-7F3557DE84B4}"/>
              </a:ext>
            </a:extLst>
          </p:cNvPr>
          <p:cNvSpPr txBox="1"/>
          <p:nvPr/>
        </p:nvSpPr>
        <p:spPr>
          <a:xfrm>
            <a:off x="8000588" y="7230630"/>
            <a:ext cx="2110896" cy="507831"/>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Ethnicity</a:t>
            </a:r>
          </a:p>
        </p:txBody>
      </p:sp>
      <p:sp>
        <p:nvSpPr>
          <p:cNvPr id="49" name="TextBox 48">
            <a:extLst>
              <a:ext uri="{FF2B5EF4-FFF2-40B4-BE49-F238E27FC236}">
                <a16:creationId xmlns:a16="http://schemas.microsoft.com/office/drawing/2014/main" id="{E70F6A5B-9C01-3917-F7CA-E5E72F515B8B}"/>
              </a:ext>
            </a:extLst>
          </p:cNvPr>
          <p:cNvSpPr txBox="1"/>
          <p:nvPr/>
        </p:nvSpPr>
        <p:spPr>
          <a:xfrm>
            <a:off x="11811423" y="7676534"/>
            <a:ext cx="6884640" cy="1938992"/>
          </a:xfrm>
          <a:prstGeom prst="rect">
            <a:avLst/>
          </a:prstGeom>
          <a:noFill/>
        </p:spPr>
        <p:txBody>
          <a:bodyPr wrap="square" rtlCol="0">
            <a:spAutoFit/>
          </a:bodyPr>
          <a:lstStyle/>
          <a:p>
            <a:pPr algn="ctr" defTabSz="1371600"/>
            <a:r>
              <a:rPr lang="en-GB" sz="6600" b="1" dirty="0">
                <a:solidFill>
                  <a:srgbClr val="FAB4D7"/>
                </a:solidFill>
                <a:latin typeface="Arial" panose="020B0604020202020204" pitchFamily="34" charset="0"/>
                <a:cs typeface="Arial" panose="020B0604020202020204" pitchFamily="34" charset="0"/>
              </a:rPr>
              <a:t>57.6%</a:t>
            </a:r>
            <a:r>
              <a:rPr lang="en-GB" sz="6600" b="1" dirty="0">
                <a:solidFill>
                  <a:srgbClr val="D90A89"/>
                </a:solidFill>
                <a:latin typeface="Arial" panose="020B0604020202020204" pitchFamily="34" charset="0"/>
                <a:cs typeface="Arial" panose="020B0604020202020204" pitchFamily="34" charset="0"/>
              </a:rPr>
              <a:t> </a:t>
            </a:r>
          </a:p>
          <a:p>
            <a:pPr algn="ctr" defTabSz="1371600"/>
            <a:r>
              <a:rPr lang="en-GB" sz="2700" dirty="0">
                <a:solidFill>
                  <a:srgbClr val="19315D"/>
                </a:solidFill>
                <a:latin typeface="Arial" panose="020B0604020202020204" pitchFamily="34" charset="0"/>
                <a:cs typeface="Arial" panose="020B0604020202020204" pitchFamily="34" charset="0"/>
              </a:rPr>
              <a:t>entering treatment were in </a:t>
            </a:r>
          </a:p>
          <a:p>
            <a:pPr algn="ctr" defTabSz="1371600"/>
            <a:r>
              <a:rPr lang="en-GB" sz="2700" dirty="0">
                <a:solidFill>
                  <a:srgbClr val="19315D"/>
                </a:solidFill>
                <a:latin typeface="Arial" panose="020B0604020202020204" pitchFamily="34" charset="0"/>
                <a:cs typeface="Arial" panose="020B0604020202020204" pitchFamily="34" charset="0"/>
              </a:rPr>
              <a:t>mainstream education</a:t>
            </a:r>
            <a:endParaRPr lang="en-GB" sz="4200" dirty="0">
              <a:solidFill>
                <a:srgbClr val="19315D"/>
              </a:solidFill>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5FF3FE24-0E91-AC53-2AAC-0BFD435735C8}"/>
              </a:ext>
            </a:extLst>
          </p:cNvPr>
          <p:cNvSpPr txBox="1"/>
          <p:nvPr/>
        </p:nvSpPr>
        <p:spPr>
          <a:xfrm>
            <a:off x="23009" y="7177102"/>
            <a:ext cx="5821751" cy="2539157"/>
          </a:xfrm>
          <a:prstGeom prst="rect">
            <a:avLst/>
          </a:prstGeom>
          <a:noFill/>
        </p:spPr>
        <p:txBody>
          <a:bodyPr wrap="square" rtlCol="0">
            <a:spAutoFit/>
          </a:bodyPr>
          <a:lstStyle/>
          <a:p>
            <a:pPr algn="ctr" defTabSz="1371600"/>
            <a:r>
              <a:rPr lang="en-GB" sz="2700" b="1" dirty="0">
                <a:solidFill>
                  <a:srgbClr val="19315D"/>
                </a:solidFill>
                <a:latin typeface="Arial" panose="020B0604020202020204" pitchFamily="34" charset="0"/>
                <a:cs typeface="Arial" panose="020B0604020202020204" pitchFamily="34" charset="0"/>
              </a:rPr>
              <a:t>Substance use</a:t>
            </a:r>
          </a:p>
          <a:p>
            <a:pPr algn="ctr" defTabSz="1371600"/>
            <a:r>
              <a:rPr lang="en-GB" sz="6000" b="1" dirty="0">
                <a:solidFill>
                  <a:srgbClr val="F7D63A"/>
                </a:solidFill>
                <a:latin typeface="Arial" panose="020B0604020202020204" pitchFamily="34" charset="0"/>
                <a:cs typeface="Arial" panose="020B0604020202020204" pitchFamily="34" charset="0"/>
              </a:rPr>
              <a:t>95%</a:t>
            </a:r>
            <a:r>
              <a:rPr lang="en-GB" sz="5400" b="1" dirty="0">
                <a:solidFill>
                  <a:srgbClr val="F7D63A"/>
                </a:solidFill>
                <a:latin typeface="Arial" panose="020B0604020202020204" pitchFamily="34" charset="0"/>
                <a:cs typeface="Arial" panose="020B0604020202020204" pitchFamily="34" charset="0"/>
              </a:rPr>
              <a:t> </a:t>
            </a:r>
          </a:p>
          <a:p>
            <a:pPr algn="ctr" defTabSz="1371600"/>
            <a:r>
              <a:rPr lang="en-GB" sz="3600" dirty="0">
                <a:solidFill>
                  <a:srgbClr val="19315D"/>
                </a:solidFill>
                <a:latin typeface="Arial" panose="020B0604020202020204" pitchFamily="34" charset="0"/>
                <a:cs typeface="Arial" panose="020B0604020202020204" pitchFamily="34" charset="0"/>
              </a:rPr>
              <a:t>YP cited problem cannabis use</a:t>
            </a:r>
          </a:p>
        </p:txBody>
      </p:sp>
      <p:sp>
        <p:nvSpPr>
          <p:cNvPr id="3" name="TextBox 2">
            <a:extLst>
              <a:ext uri="{FF2B5EF4-FFF2-40B4-BE49-F238E27FC236}">
                <a16:creationId xmlns:a16="http://schemas.microsoft.com/office/drawing/2014/main" id="{7C95601E-1086-48A2-5685-2FBF6EA7930D}"/>
              </a:ext>
            </a:extLst>
          </p:cNvPr>
          <p:cNvSpPr txBox="1"/>
          <p:nvPr/>
        </p:nvSpPr>
        <p:spPr>
          <a:xfrm>
            <a:off x="13922583" y="7211156"/>
            <a:ext cx="3377163" cy="507831"/>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Education status</a:t>
            </a:r>
          </a:p>
        </p:txBody>
      </p:sp>
      <p:grpSp>
        <p:nvGrpSpPr>
          <p:cNvPr id="5" name="Group 4">
            <a:extLst>
              <a:ext uri="{FF2B5EF4-FFF2-40B4-BE49-F238E27FC236}">
                <a16:creationId xmlns:a16="http://schemas.microsoft.com/office/drawing/2014/main" id="{B9A3BC9D-1816-C968-3A82-6C2A0B2E37F4}"/>
              </a:ext>
            </a:extLst>
          </p:cNvPr>
          <p:cNvGrpSpPr/>
          <p:nvPr/>
        </p:nvGrpSpPr>
        <p:grpSpPr>
          <a:xfrm>
            <a:off x="6028964" y="4178860"/>
            <a:ext cx="5402166" cy="2964887"/>
            <a:chOff x="8000742" y="1906755"/>
            <a:chExt cx="4315411" cy="2471579"/>
          </a:xfrm>
        </p:grpSpPr>
        <p:graphicFrame>
          <p:nvGraphicFramePr>
            <p:cNvPr id="8" name="Chart 7">
              <a:extLst>
                <a:ext uri="{FF2B5EF4-FFF2-40B4-BE49-F238E27FC236}">
                  <a16:creationId xmlns:a16="http://schemas.microsoft.com/office/drawing/2014/main" id="{C3B4FD43-1430-21D9-56E6-906BFDC627AD}"/>
                </a:ext>
              </a:extLst>
            </p:cNvPr>
            <p:cNvGraphicFramePr/>
            <p:nvPr/>
          </p:nvGraphicFramePr>
          <p:xfrm>
            <a:off x="8000742" y="2161655"/>
            <a:ext cx="1509534" cy="866103"/>
          </p:xfrm>
          <a:graphic>
            <a:graphicData uri="http://schemas.openxmlformats.org/drawingml/2006/chart">
              <c:chart xmlns:c="http://schemas.openxmlformats.org/drawingml/2006/chart" xmlns:r="http://schemas.openxmlformats.org/officeDocument/2006/relationships" r:id="rId6"/>
            </a:graphicData>
          </a:graphic>
        </p:graphicFrame>
        <p:grpSp>
          <p:nvGrpSpPr>
            <p:cNvPr id="43" name="Group 42">
              <a:extLst>
                <a:ext uri="{FF2B5EF4-FFF2-40B4-BE49-F238E27FC236}">
                  <a16:creationId xmlns:a16="http://schemas.microsoft.com/office/drawing/2014/main" id="{D338EFD5-896D-E4FB-7708-58F536E93CED}"/>
                </a:ext>
              </a:extLst>
            </p:cNvPr>
            <p:cNvGrpSpPr/>
            <p:nvPr/>
          </p:nvGrpSpPr>
          <p:grpSpPr>
            <a:xfrm>
              <a:off x="8269952" y="2117314"/>
              <a:ext cx="2195210" cy="2034138"/>
              <a:chOff x="8427260" y="2642179"/>
              <a:chExt cx="1703584" cy="1703584"/>
            </a:xfrm>
          </p:grpSpPr>
          <p:pic>
            <p:nvPicPr>
              <p:cNvPr id="57" name="Graphic 56" descr="Male with solid fill">
                <a:extLst>
                  <a:ext uri="{FF2B5EF4-FFF2-40B4-BE49-F238E27FC236}">
                    <a16:creationId xmlns:a16="http://schemas.microsoft.com/office/drawing/2014/main" id="{32A7E82C-ADF7-4045-1C43-1DDB8242D4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27260" y="2642179"/>
                <a:ext cx="1703584" cy="1703584"/>
              </a:xfrm>
              <a:prstGeom prst="rect">
                <a:avLst/>
              </a:prstGeom>
            </p:spPr>
          </p:pic>
          <p:sp>
            <p:nvSpPr>
              <p:cNvPr id="58" name="TextBox 57">
                <a:extLst>
                  <a:ext uri="{FF2B5EF4-FFF2-40B4-BE49-F238E27FC236}">
                    <a16:creationId xmlns:a16="http://schemas.microsoft.com/office/drawing/2014/main" id="{3BA46C48-5B23-21BB-FF55-6077084662D7}"/>
                  </a:ext>
                </a:extLst>
              </p:cNvPr>
              <p:cNvSpPr txBox="1"/>
              <p:nvPr/>
            </p:nvSpPr>
            <p:spPr>
              <a:xfrm>
                <a:off x="8824547" y="3398507"/>
                <a:ext cx="941914" cy="354543"/>
              </a:xfrm>
              <a:prstGeom prst="rect">
                <a:avLst/>
              </a:prstGeom>
              <a:noFill/>
            </p:spPr>
            <p:txBody>
              <a:bodyPr wrap="square" rtlCol="0">
                <a:spAutoFit/>
              </a:bodyPr>
              <a:lstStyle/>
              <a:p>
                <a:pPr defTabSz="1371600"/>
                <a:r>
                  <a:rPr lang="en-GB" sz="2700" b="1">
                    <a:solidFill>
                      <a:srgbClr val="00AEEF"/>
                    </a:solidFill>
                    <a:latin typeface="Arial" panose="020B0604020202020204" pitchFamily="34" charset="0"/>
                    <a:cs typeface="Arial" panose="020B0604020202020204" pitchFamily="34" charset="0"/>
                  </a:rPr>
                  <a:t>65.8%</a:t>
                </a:r>
              </a:p>
            </p:txBody>
          </p:sp>
        </p:grpSp>
        <p:sp>
          <p:nvSpPr>
            <p:cNvPr id="51" name="TextBox 50">
              <a:extLst>
                <a:ext uri="{FF2B5EF4-FFF2-40B4-BE49-F238E27FC236}">
                  <a16:creationId xmlns:a16="http://schemas.microsoft.com/office/drawing/2014/main" id="{2CB66C10-2C15-4BA6-869C-9968B7F0B4B4}"/>
                </a:ext>
              </a:extLst>
            </p:cNvPr>
            <p:cNvSpPr txBox="1"/>
            <p:nvPr/>
          </p:nvSpPr>
          <p:spPr>
            <a:xfrm>
              <a:off x="8938842" y="3917735"/>
              <a:ext cx="1299267" cy="423336"/>
            </a:xfrm>
            <a:prstGeom prst="rect">
              <a:avLst/>
            </a:prstGeom>
            <a:noFill/>
          </p:spPr>
          <p:txBody>
            <a:bodyPr wrap="square" rtlCol="0">
              <a:spAutoFit/>
            </a:bodyPr>
            <a:lstStyle/>
            <a:p>
              <a:pPr defTabSz="1371600"/>
              <a:r>
                <a:rPr lang="en-GB" sz="2700" b="1">
                  <a:solidFill>
                    <a:srgbClr val="00AEEF"/>
                  </a:solidFill>
                  <a:latin typeface="Arial" panose="020B0604020202020204" pitchFamily="34" charset="0"/>
                  <a:cs typeface="Arial" panose="020B0604020202020204" pitchFamily="34" charset="0"/>
                </a:rPr>
                <a:t>Male</a:t>
              </a:r>
            </a:p>
          </p:txBody>
        </p:sp>
        <p:grpSp>
          <p:nvGrpSpPr>
            <p:cNvPr id="52" name="Group 51">
              <a:extLst>
                <a:ext uri="{FF2B5EF4-FFF2-40B4-BE49-F238E27FC236}">
                  <a16:creationId xmlns:a16="http://schemas.microsoft.com/office/drawing/2014/main" id="{37AD455C-8AFC-652B-0814-E0EAC93727FF}"/>
                </a:ext>
              </a:extLst>
            </p:cNvPr>
            <p:cNvGrpSpPr/>
            <p:nvPr/>
          </p:nvGrpSpPr>
          <p:grpSpPr>
            <a:xfrm>
              <a:off x="10164555" y="2221595"/>
              <a:ext cx="2081691" cy="1918069"/>
              <a:chOff x="10199894" y="2626524"/>
              <a:chExt cx="1761187" cy="1565726"/>
            </a:xfrm>
          </p:grpSpPr>
          <p:pic>
            <p:nvPicPr>
              <p:cNvPr id="55" name="Graphic 54" descr="Female with solid fill">
                <a:extLst>
                  <a:ext uri="{FF2B5EF4-FFF2-40B4-BE49-F238E27FC236}">
                    <a16:creationId xmlns:a16="http://schemas.microsoft.com/office/drawing/2014/main" id="{06EAC3F3-C8BE-C6FE-AC40-88617345D9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99894" y="2626524"/>
                <a:ext cx="1738000" cy="1565726"/>
              </a:xfrm>
              <a:prstGeom prst="rect">
                <a:avLst/>
              </a:prstGeom>
            </p:spPr>
          </p:pic>
          <p:sp>
            <p:nvSpPr>
              <p:cNvPr id="56" name="TextBox 55">
                <a:extLst>
                  <a:ext uri="{FF2B5EF4-FFF2-40B4-BE49-F238E27FC236}">
                    <a16:creationId xmlns:a16="http://schemas.microsoft.com/office/drawing/2014/main" id="{CA010CC8-CFCF-6785-2886-0DBA1D910AF9}"/>
                  </a:ext>
                </a:extLst>
              </p:cNvPr>
              <p:cNvSpPr txBox="1"/>
              <p:nvPr/>
            </p:nvSpPr>
            <p:spPr>
              <a:xfrm>
                <a:off x="10681113" y="3039560"/>
                <a:ext cx="1279968" cy="345571"/>
              </a:xfrm>
              <a:prstGeom prst="rect">
                <a:avLst/>
              </a:prstGeom>
              <a:noFill/>
            </p:spPr>
            <p:txBody>
              <a:bodyPr wrap="square" rtlCol="0">
                <a:spAutoFit/>
              </a:bodyPr>
              <a:lstStyle/>
              <a:p>
                <a:pPr defTabSz="1371600"/>
                <a:r>
                  <a:rPr lang="en-GB" sz="2700" b="1">
                    <a:solidFill>
                      <a:srgbClr val="FAB4D7"/>
                    </a:solidFill>
                    <a:latin typeface="Arial" panose="020B0604020202020204" pitchFamily="34" charset="0"/>
                    <a:cs typeface="Arial" panose="020B0604020202020204" pitchFamily="34" charset="0"/>
                  </a:rPr>
                  <a:t>34.2%</a:t>
                </a:r>
              </a:p>
            </p:txBody>
          </p:sp>
        </p:grpSp>
        <p:sp>
          <p:nvSpPr>
            <p:cNvPr id="53" name="TextBox 52">
              <a:extLst>
                <a:ext uri="{FF2B5EF4-FFF2-40B4-BE49-F238E27FC236}">
                  <a16:creationId xmlns:a16="http://schemas.microsoft.com/office/drawing/2014/main" id="{F7C96D71-0FAF-EF45-BE41-B8C066D96CE0}"/>
                </a:ext>
              </a:extLst>
            </p:cNvPr>
            <p:cNvSpPr txBox="1"/>
            <p:nvPr/>
          </p:nvSpPr>
          <p:spPr>
            <a:xfrm>
              <a:off x="10739820" y="3954998"/>
              <a:ext cx="1576333" cy="423336"/>
            </a:xfrm>
            <a:prstGeom prst="rect">
              <a:avLst/>
            </a:prstGeom>
            <a:noFill/>
          </p:spPr>
          <p:txBody>
            <a:bodyPr wrap="square" rtlCol="0">
              <a:spAutoFit/>
            </a:bodyPr>
            <a:lstStyle/>
            <a:p>
              <a:pPr defTabSz="1371600"/>
              <a:r>
                <a:rPr lang="en-GB" sz="2700" b="1">
                  <a:solidFill>
                    <a:srgbClr val="FAB4D7"/>
                  </a:solidFill>
                  <a:latin typeface="Arial" panose="020B0604020202020204" pitchFamily="34" charset="0"/>
                  <a:cs typeface="Arial" panose="020B0604020202020204" pitchFamily="34" charset="0"/>
                </a:rPr>
                <a:t>Female</a:t>
              </a:r>
            </a:p>
          </p:txBody>
        </p:sp>
        <p:sp>
          <p:nvSpPr>
            <p:cNvPr id="54" name="TextBox 53">
              <a:extLst>
                <a:ext uri="{FF2B5EF4-FFF2-40B4-BE49-F238E27FC236}">
                  <a16:creationId xmlns:a16="http://schemas.microsoft.com/office/drawing/2014/main" id="{6E4A18A0-E4EF-D7C1-61D9-34332F71AB54}"/>
                </a:ext>
              </a:extLst>
            </p:cNvPr>
            <p:cNvSpPr txBox="1"/>
            <p:nvPr/>
          </p:nvSpPr>
          <p:spPr>
            <a:xfrm>
              <a:off x="9538248" y="1906755"/>
              <a:ext cx="1583510" cy="423336"/>
            </a:xfrm>
            <a:prstGeom prst="rect">
              <a:avLst/>
            </a:prstGeom>
            <a:noFill/>
          </p:spPr>
          <p:txBody>
            <a:bodyPr wrap="square" rtlCol="0">
              <a:spAutoFit/>
            </a:bodyPr>
            <a:lstStyle/>
            <a:p>
              <a:pPr defTabSz="1371600"/>
              <a:r>
                <a:rPr lang="en-GB" sz="2700" b="1" dirty="0">
                  <a:solidFill>
                    <a:srgbClr val="19315D"/>
                  </a:solidFill>
                  <a:latin typeface="Arial" panose="020B0604020202020204" pitchFamily="34" charset="0"/>
                  <a:cs typeface="Arial" panose="020B0604020202020204" pitchFamily="34" charset="0"/>
                </a:rPr>
                <a:t>Sex split</a:t>
              </a:r>
            </a:p>
          </p:txBody>
        </p:sp>
      </p:grpSp>
    </p:spTree>
    <p:extLst>
      <p:ext uri="{BB962C8B-B14F-4D97-AF65-F5344CB8AC3E}">
        <p14:creationId xmlns:p14="http://schemas.microsoft.com/office/powerpoint/2010/main" val="11175307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74BD66-71A9-5A7D-DD0C-773A246EBD29}"/>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FB0D1D7E-4F15-C7D0-ED3A-2A2D45CEF858}"/>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FFE820E5-921E-3DDC-CFC1-7A83D07AF40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45</a:t>
            </a:r>
          </a:p>
        </p:txBody>
      </p:sp>
      <p:sp>
        <p:nvSpPr>
          <p:cNvPr id="35" name="TextBox 14">
            <a:extLst>
              <a:ext uri="{FF2B5EF4-FFF2-40B4-BE49-F238E27FC236}">
                <a16:creationId xmlns:a16="http://schemas.microsoft.com/office/drawing/2014/main" id="{074D9ADD-A806-E830-9863-82BCDF1DCF7E}"/>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A7291023-D3AE-F471-83DA-11A6496DDE49}"/>
              </a:ext>
            </a:extLst>
          </p:cNvPr>
          <p:cNvSpPr txBox="1"/>
          <p:nvPr/>
        </p:nvSpPr>
        <p:spPr>
          <a:xfrm>
            <a:off x="971231" y="2826006"/>
            <a:ext cx="8726943"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9C70928A-3D32-8B16-2915-7FCE9BFE1765}"/>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7ED961E8-B2D3-ED08-609F-C207E812F4C6}"/>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9BC9FBE6-F17A-0B27-0F1C-D1A59261D5FE}"/>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5A1B2664-6AB0-D4F8-EA11-6C2636B787D2}"/>
              </a:ext>
            </a:extLst>
          </p:cNvPr>
          <p:cNvSpPr txBox="1"/>
          <p:nvPr/>
        </p:nvSpPr>
        <p:spPr>
          <a:xfrm>
            <a:off x="848846" y="4169114"/>
            <a:ext cx="8295154" cy="4524315"/>
          </a:xfrm>
          <a:prstGeom prst="rect">
            <a:avLst/>
          </a:prstGeom>
          <a:noFill/>
        </p:spPr>
        <p:txBody>
          <a:bodyPr wrap="square">
            <a:spAutoFit/>
          </a:bodyPr>
          <a:lstStyle/>
          <a:p>
            <a:pPr algn="just"/>
            <a:r>
              <a:rPr lang="en-GB" dirty="0">
                <a:solidFill>
                  <a:srgbClr val="19315D"/>
                </a:solidFill>
                <a:latin typeface="Poppins" panose="00000500000000000000" pitchFamily="2" charset="0"/>
                <a:cs typeface="Poppins" panose="00000500000000000000" pitchFamily="2" charset="0"/>
              </a:rPr>
              <a:t>This section sets out our Gloucestershire approach to prevention. It outlines progress made since the last Needs Assessment and suggests opportunities for improvement.</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Primary prevention (stopping people from starting substance use) is largely delivered through work with schools provided by Gloucestershire Healthy Living and Learning (GHLL) and through education and awareness-raising led by Young Gloucestershire, our Youth Support Service and Via. </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We also deliver secondary prevention (early intervention and work to reduce the harms that people do to themselves and others whilst they are using drugs and alcohol) through initiatives such as providing naloxone kits   to reduce fatal overdoses and needle exchange to prevent the spread of blood borne viruses. </a:t>
            </a: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20" name="TextBox 19">
            <a:extLst>
              <a:ext uri="{FF2B5EF4-FFF2-40B4-BE49-F238E27FC236}">
                <a16:creationId xmlns:a16="http://schemas.microsoft.com/office/drawing/2014/main" id="{154E890D-7A56-C96D-406C-917B4D41E10C}"/>
              </a:ext>
            </a:extLst>
          </p:cNvPr>
          <p:cNvSpPr txBox="1"/>
          <p:nvPr/>
        </p:nvSpPr>
        <p:spPr>
          <a:xfrm>
            <a:off x="10537914" y="3048246"/>
            <a:ext cx="9144000" cy="369332"/>
          </a:xfrm>
          <a:prstGeom prst="rect">
            <a:avLst/>
          </a:prstGeom>
          <a:noFill/>
        </p:spPr>
        <p:txBody>
          <a:bodyPr wrap="square">
            <a:spAutoFit/>
          </a:bodyPr>
          <a:lstStyle/>
          <a:p>
            <a:r>
              <a:rPr lang="en-GB" b="1">
                <a:solidFill>
                  <a:srgbClr val="19315D"/>
                </a:solidFill>
                <a:latin typeface="Poppins" panose="00000500000000000000" pitchFamily="2" charset="0"/>
                <a:cs typeface="Poppins" panose="00000500000000000000" pitchFamily="2" charset="0"/>
              </a:rPr>
              <a:t>What have we delivered since the last Needs Assessment?</a:t>
            </a:r>
          </a:p>
        </p:txBody>
      </p:sp>
      <p:graphicFrame>
        <p:nvGraphicFramePr>
          <p:cNvPr id="21" name="Table 20">
            <a:extLst>
              <a:ext uri="{FF2B5EF4-FFF2-40B4-BE49-F238E27FC236}">
                <a16:creationId xmlns:a16="http://schemas.microsoft.com/office/drawing/2014/main" id="{57B90FC8-4ACC-812C-4F20-44D15AB688ED}"/>
              </a:ext>
            </a:extLst>
          </p:cNvPr>
          <p:cNvGraphicFramePr>
            <a:graphicFrameLocks noGrp="1"/>
          </p:cNvGraphicFramePr>
          <p:nvPr>
            <p:extLst>
              <p:ext uri="{D42A27DB-BD31-4B8C-83A1-F6EECF244321}">
                <p14:modId xmlns:p14="http://schemas.microsoft.com/office/powerpoint/2010/main" val="3546087737"/>
              </p:ext>
            </p:extLst>
          </p:nvPr>
        </p:nvGraphicFramePr>
        <p:xfrm>
          <a:off x="10712319" y="3543017"/>
          <a:ext cx="6604450" cy="4367784"/>
        </p:xfrm>
        <a:graphic>
          <a:graphicData uri="http://schemas.openxmlformats.org/drawingml/2006/table">
            <a:tbl>
              <a:tblPr firstRow="1" firstCol="1" bandRow="1">
                <a:tableStyleId>{5C22544A-7EE6-4342-B048-85BDC9FD1C3A}</a:tableStyleId>
              </a:tblPr>
              <a:tblGrid>
                <a:gridCol w="3302225">
                  <a:extLst>
                    <a:ext uri="{9D8B030D-6E8A-4147-A177-3AD203B41FA5}">
                      <a16:colId xmlns:a16="http://schemas.microsoft.com/office/drawing/2014/main" val="3701383154"/>
                    </a:ext>
                  </a:extLst>
                </a:gridCol>
                <a:gridCol w="3302225">
                  <a:extLst>
                    <a:ext uri="{9D8B030D-6E8A-4147-A177-3AD203B41FA5}">
                      <a16:colId xmlns:a16="http://schemas.microsoft.com/office/drawing/2014/main" val="3812180373"/>
                    </a:ext>
                  </a:extLst>
                </a:gridCol>
              </a:tblGrid>
              <a:tr h="184204">
                <a:tc>
                  <a:txBody>
                    <a:bodyPr/>
                    <a:lstStyle/>
                    <a:p>
                      <a:pPr>
                        <a:lnSpc>
                          <a:spcPct val="115000"/>
                        </a:lnSpc>
                        <a:spcAft>
                          <a:spcPts val="800"/>
                        </a:spcAft>
                        <a:buNone/>
                      </a:pPr>
                      <a:r>
                        <a:rPr lang="en-GB" sz="1800" kern="100">
                          <a:effectLst/>
                        </a:rPr>
                        <a:t>Priority Action</a:t>
                      </a:r>
                      <a:endParaRPr lang="en-GB" sz="1800" kern="100">
                        <a:effectLst/>
                        <a:latin typeface="Aptos" panose="020B0004020202020204" pitchFamily="34" charset="0"/>
                        <a:ea typeface="Aptos" panose="020B0004020202020204" pitchFamily="34" charset="0"/>
                        <a:cs typeface="Arial" panose="020B0604020202020204" pitchFamily="34" charset="0"/>
                      </a:endParaRPr>
                    </a:p>
                  </a:txBody>
                  <a:tcPr marL="63722" marR="63722" marT="0" marB="0"/>
                </a:tc>
                <a:tc>
                  <a:txBody>
                    <a:bodyPr/>
                    <a:lstStyle/>
                    <a:p>
                      <a:pPr>
                        <a:lnSpc>
                          <a:spcPct val="115000"/>
                        </a:lnSpc>
                        <a:spcAft>
                          <a:spcPts val="800"/>
                        </a:spcAft>
                        <a:buNone/>
                      </a:pPr>
                      <a:r>
                        <a:rPr lang="en-GB" sz="1800" kern="100">
                          <a:effectLst/>
                        </a:rPr>
                        <a:t>Outcome</a:t>
                      </a:r>
                      <a:endParaRPr lang="en-GB" sz="1800" kern="100">
                        <a:effectLst/>
                        <a:latin typeface="Aptos" panose="020B0004020202020204" pitchFamily="34" charset="0"/>
                        <a:ea typeface="Aptos" panose="020B0004020202020204" pitchFamily="34" charset="0"/>
                        <a:cs typeface="Arial" panose="020B0604020202020204" pitchFamily="34" charset="0"/>
                      </a:endParaRPr>
                    </a:p>
                  </a:txBody>
                  <a:tcPr marL="63722" marR="63722" marT="0" marB="0"/>
                </a:tc>
                <a:extLst>
                  <a:ext uri="{0D108BD9-81ED-4DB2-BD59-A6C34878D82A}">
                    <a16:rowId xmlns:a16="http://schemas.microsoft.com/office/drawing/2014/main" val="3715117949"/>
                  </a:ext>
                </a:extLst>
              </a:tr>
              <a:tr h="959255">
                <a:tc>
                  <a:txBody>
                    <a:bodyPr/>
                    <a:lstStyle/>
                    <a:p>
                      <a:pPr>
                        <a:lnSpc>
                          <a:spcPct val="115000"/>
                        </a:lnSpc>
                        <a:spcAft>
                          <a:spcPts val="800"/>
                        </a:spcAft>
                        <a:buNone/>
                      </a:pPr>
                      <a:r>
                        <a:rPr lang="en-GB" sz="1800" kern="100" dirty="0">
                          <a:effectLst/>
                        </a:rPr>
                        <a:t>Develop a co-ordinated communications plan for schools through education channels to help schools navigate what primary and preventative resources are available for them.</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txBody>
                  <a:tcPr marL="63722" marR="63722" marT="0" marB="0"/>
                </a:tc>
                <a:tc>
                  <a:txBody>
                    <a:bodyPr/>
                    <a:lstStyle/>
                    <a:p>
                      <a:pPr algn="l">
                        <a:lnSpc>
                          <a:spcPct val="115000"/>
                        </a:lnSpc>
                        <a:spcAft>
                          <a:spcPts val="800"/>
                        </a:spcAft>
                        <a:buNone/>
                      </a:pPr>
                      <a:r>
                        <a:rPr lang="en-GB" sz="1800" kern="100" dirty="0">
                          <a:effectLst/>
                        </a:rPr>
                        <a:t>Mapping completed</a:t>
                      </a:r>
                    </a:p>
                    <a:p>
                      <a:pPr algn="ctr">
                        <a:lnSpc>
                          <a:spcPct val="115000"/>
                        </a:lnSpc>
                        <a:spcAft>
                          <a:spcPts val="800"/>
                        </a:spcAft>
                        <a:buNone/>
                      </a:pPr>
                      <a:r>
                        <a:rPr lang="en-GB" sz="1800" kern="100" dirty="0">
                          <a:effectLst/>
                        </a:rPr>
                        <a:t> </a:t>
                      </a:r>
                    </a:p>
                  </a:txBody>
                  <a:tcPr marL="63722" marR="63722" marT="0" marB="0"/>
                </a:tc>
                <a:extLst>
                  <a:ext uri="{0D108BD9-81ED-4DB2-BD59-A6C34878D82A}">
                    <a16:rowId xmlns:a16="http://schemas.microsoft.com/office/drawing/2014/main" val="2829519238"/>
                  </a:ext>
                </a:extLst>
              </a:tr>
              <a:tr h="770448">
                <a:tc>
                  <a:txBody>
                    <a:bodyPr/>
                    <a:lstStyle/>
                    <a:p>
                      <a:pPr>
                        <a:lnSpc>
                          <a:spcPct val="115000"/>
                        </a:lnSpc>
                        <a:spcAft>
                          <a:spcPts val="800"/>
                        </a:spcAft>
                        <a:buNone/>
                      </a:pPr>
                      <a:r>
                        <a:rPr lang="en-GB" sz="1800" kern="100">
                          <a:effectLst/>
                        </a:rPr>
                        <a:t>Undertake an assessment to better understand the level of need in relation to Tier 2 drug and alcohol interventions and the current provision of Tier 2 support.</a:t>
                      </a:r>
                      <a:endParaRPr lang="en-GB" sz="1800" kern="100">
                        <a:effectLst/>
                        <a:latin typeface="Aptos" panose="020B0004020202020204" pitchFamily="34" charset="0"/>
                        <a:ea typeface="Aptos" panose="020B0004020202020204" pitchFamily="34" charset="0"/>
                        <a:cs typeface="Arial" panose="020B0604020202020204" pitchFamily="34" charset="0"/>
                      </a:endParaRPr>
                    </a:p>
                  </a:txBody>
                  <a:tcPr marL="63722" marR="63722" marT="0" marB="0"/>
                </a:tc>
                <a:tc>
                  <a:txBody>
                    <a:bodyPr/>
                    <a:lstStyle/>
                    <a:p>
                      <a:pPr>
                        <a:lnSpc>
                          <a:spcPct val="115000"/>
                        </a:lnSpc>
                        <a:spcAft>
                          <a:spcPts val="800"/>
                        </a:spcAft>
                        <a:buNone/>
                      </a:pPr>
                      <a:r>
                        <a:rPr lang="en-GB" sz="1800" kern="100" dirty="0">
                          <a:effectLst/>
                        </a:rPr>
                        <a:t>Young people specialist providers undertook a review to identify need and support. These reports are completed and will form the basis of any future commissioning when OHID outline any potential future funding in this area.</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txBody>
                  <a:tcPr marL="63722" marR="63722" marT="0" marB="0"/>
                </a:tc>
                <a:extLst>
                  <a:ext uri="{0D108BD9-81ED-4DB2-BD59-A6C34878D82A}">
                    <a16:rowId xmlns:a16="http://schemas.microsoft.com/office/drawing/2014/main" val="1355122986"/>
                  </a:ext>
                </a:extLst>
              </a:tr>
            </a:tbl>
          </a:graphicData>
        </a:graphic>
      </p:graphicFrame>
      <p:sp>
        <p:nvSpPr>
          <p:cNvPr id="26" name="TextBox 25">
            <a:extLst>
              <a:ext uri="{FF2B5EF4-FFF2-40B4-BE49-F238E27FC236}">
                <a16:creationId xmlns:a16="http://schemas.microsoft.com/office/drawing/2014/main" id="{9AEC63E6-52B0-8DE4-105F-108BB32D8148}"/>
              </a:ext>
            </a:extLst>
          </p:cNvPr>
          <p:cNvSpPr txBox="1"/>
          <p:nvPr/>
        </p:nvSpPr>
        <p:spPr>
          <a:xfrm>
            <a:off x="10537914" y="741790"/>
            <a:ext cx="6736773" cy="2031325"/>
          </a:xfrm>
          <a:prstGeom prst="rect">
            <a:avLst/>
          </a:prstGeom>
          <a:noFill/>
        </p:spPr>
        <p:txBody>
          <a:bodyPr wrap="square">
            <a:spAutoFit/>
          </a:bodyPr>
          <a:lstStyle/>
          <a:p>
            <a:pPr algn="just"/>
            <a:r>
              <a:rPr lang="en-GB" dirty="0">
                <a:solidFill>
                  <a:srgbClr val="19315D"/>
                </a:solidFill>
                <a:latin typeface="Poppins" panose="00000500000000000000" pitchFamily="2" charset="0"/>
                <a:cs typeface="Poppins" panose="00000500000000000000" pitchFamily="2" charset="0"/>
              </a:rPr>
              <a:t>Tertiary services which provide treatment, mitigate harm and promote recovery are provided by our commissioned provider partners: Via, Nelson Trust, Emerging Futures and Young Gloucestershire  . This includes structured treatment, onward referrals to specialist services and access to detox and rehab options. </a:t>
            </a:r>
          </a:p>
        </p:txBody>
      </p:sp>
      <p:sp>
        <p:nvSpPr>
          <p:cNvPr id="27" name="TextBox 12">
            <a:extLst>
              <a:ext uri="{FF2B5EF4-FFF2-40B4-BE49-F238E27FC236}">
                <a16:creationId xmlns:a16="http://schemas.microsoft.com/office/drawing/2014/main" id="{33C53153-C937-FFF6-E52C-81AAD840EBF7}"/>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71F877F8-EF30-93D6-2077-46F6A1DCC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744781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E0533DD-ECBF-3A5A-C297-156698B8BF6F}"/>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6129630C-D39F-08F2-FD5B-DBA49FF236CE}"/>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73F006C2-9F94-716B-B088-307847965DF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46</a:t>
            </a:r>
          </a:p>
        </p:txBody>
      </p:sp>
      <p:sp>
        <p:nvSpPr>
          <p:cNvPr id="35" name="TextBox 14">
            <a:extLst>
              <a:ext uri="{FF2B5EF4-FFF2-40B4-BE49-F238E27FC236}">
                <a16:creationId xmlns:a16="http://schemas.microsoft.com/office/drawing/2014/main" id="{A405FCC8-1EF9-AD1E-18C5-F73035217A43}"/>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33CBBBC6-600C-5395-2993-0C35C582ADD8}"/>
              </a:ext>
            </a:extLst>
          </p:cNvPr>
          <p:cNvSpPr txBox="1"/>
          <p:nvPr/>
        </p:nvSpPr>
        <p:spPr>
          <a:xfrm>
            <a:off x="971231" y="2826006"/>
            <a:ext cx="8726943" cy="1183144"/>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976D0073-A45B-92BF-782B-B83263048680}"/>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65E39AF2-5F82-CB9E-BA7E-BB5DF33B680A}"/>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9770CE1B-E4EA-FA6D-79CD-B91255314A73}"/>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59E288DD-2007-3209-E2BD-DB75B183312C}"/>
              </a:ext>
            </a:extLst>
          </p:cNvPr>
          <p:cNvSpPr txBox="1"/>
          <p:nvPr/>
        </p:nvSpPr>
        <p:spPr>
          <a:xfrm>
            <a:off x="848846" y="4196824"/>
            <a:ext cx="8295154" cy="4555093"/>
          </a:xfrm>
          <a:prstGeom prst="rect">
            <a:avLst/>
          </a:prstGeom>
          <a:noFill/>
        </p:spPr>
        <p:txBody>
          <a:bodyPr wrap="square">
            <a:spAutoFit/>
          </a:bodyPr>
          <a:lstStyle/>
          <a:p>
            <a:pPr algn="just"/>
            <a:r>
              <a:rPr lang="en-GB" sz="2000" b="1">
                <a:solidFill>
                  <a:srgbClr val="19315D"/>
                </a:solidFill>
                <a:latin typeface="Poppins" panose="00000500000000000000" pitchFamily="2" charset="0"/>
                <a:cs typeface="Poppins" panose="00000500000000000000" pitchFamily="2" charset="0"/>
              </a:rPr>
              <a:t>Key points</a:t>
            </a:r>
          </a:p>
          <a:p>
            <a:pPr marL="285750" indent="-285750" algn="just">
              <a:buFont typeface="Arial" panose="020B0604020202020204" pitchFamily="34" charset="0"/>
              <a:buChar char="•"/>
            </a:pPr>
            <a:r>
              <a:rPr lang="en-GB">
                <a:solidFill>
                  <a:srgbClr val="19315D"/>
                </a:solidFill>
                <a:latin typeface="Poppins" panose="00000500000000000000" pitchFamily="2" charset="0"/>
                <a:cs typeface="Poppins" panose="00000500000000000000" pitchFamily="2" charset="0"/>
              </a:rPr>
              <a:t>Overall, there is a lack of data to definitively demonstrate and quantify the impact of early intervention and prevention both nationally and locally. </a:t>
            </a:r>
          </a:p>
          <a:p>
            <a:pPr marL="285750" indent="-285750" algn="just">
              <a:buFont typeface="Arial" panose="020B0604020202020204" pitchFamily="34" charset="0"/>
              <a:buChar char="•"/>
            </a:pPr>
            <a:r>
              <a:rPr lang="en-GB">
                <a:solidFill>
                  <a:srgbClr val="19315D"/>
                </a:solidFill>
                <a:latin typeface="Poppins" panose="00000500000000000000" pitchFamily="2" charset="0"/>
                <a:cs typeface="Poppins" panose="00000500000000000000" pitchFamily="2" charset="0"/>
              </a:rPr>
              <a:t>The data does include indications of positive impacts though, such as: </a:t>
            </a:r>
          </a:p>
          <a:p>
            <a:pPr marL="742947" lvl="1" indent="-285750" algn="just">
              <a:buFont typeface="Arial" panose="020B0604020202020204" pitchFamily="34" charset="0"/>
              <a:buChar char="•"/>
            </a:pPr>
            <a:r>
              <a:rPr lang="en-GB">
                <a:solidFill>
                  <a:srgbClr val="19315D"/>
                </a:solidFill>
                <a:latin typeface="Poppins" panose="00000500000000000000" pitchFamily="2" charset="0"/>
                <a:cs typeface="Poppins" panose="00000500000000000000" pitchFamily="2" charset="0"/>
              </a:rPr>
              <a:t>Primary prevention: the vast majority or primary interventions are delivered to schools and young people, including PSHE (Personal, Social, Health and Economic education) a curriculum subject delivered in Gloucestershire schools which aims to help students to develop the knowledge, skills and attributes to stay healthy and safe.</a:t>
            </a:r>
          </a:p>
          <a:p>
            <a:pPr marL="742947" lvl="1" indent="-285750" algn="just">
              <a:buFont typeface="Arial" panose="020B0604020202020204" pitchFamily="34" charset="0"/>
              <a:buChar char="•"/>
            </a:pPr>
            <a:r>
              <a:rPr lang="en-GB">
                <a:solidFill>
                  <a:srgbClr val="19315D"/>
                </a:solidFill>
                <a:latin typeface="Poppins" panose="00000500000000000000" pitchFamily="2" charset="0"/>
                <a:cs typeface="Poppins" panose="00000500000000000000" pitchFamily="2" charset="0"/>
              </a:rPr>
              <a:t>Secondary prevention: In 2024/25, 43% of all clients were in possession of naloxone kits (higher than the England proportion of 38%), and 80% of opiate user clients (equivalent to England).</a:t>
            </a:r>
          </a:p>
          <a:p>
            <a:pPr algn="just"/>
            <a:endParaRPr lang="en-GB">
              <a:solidFill>
                <a:srgbClr val="19315D"/>
              </a:solidFill>
              <a:latin typeface="Poppins" panose="00000500000000000000" pitchFamily="2" charset="0"/>
              <a:cs typeface="Poppins" panose="00000500000000000000" pitchFamily="2" charset="0"/>
            </a:endParaRPr>
          </a:p>
        </p:txBody>
      </p:sp>
      <p:sp>
        <p:nvSpPr>
          <p:cNvPr id="26" name="TextBox 25">
            <a:extLst>
              <a:ext uri="{FF2B5EF4-FFF2-40B4-BE49-F238E27FC236}">
                <a16:creationId xmlns:a16="http://schemas.microsoft.com/office/drawing/2014/main" id="{2DD0F49F-4448-EA0D-0CAE-85AFFE965888}"/>
              </a:ext>
            </a:extLst>
          </p:cNvPr>
          <p:cNvSpPr txBox="1"/>
          <p:nvPr/>
        </p:nvSpPr>
        <p:spPr>
          <a:xfrm>
            <a:off x="9879416" y="775664"/>
            <a:ext cx="7863416" cy="7848302"/>
          </a:xfrm>
          <a:prstGeom prst="rect">
            <a:avLst/>
          </a:prstGeom>
          <a:noFill/>
        </p:spPr>
        <p:txBody>
          <a:bodyPr wrap="square">
            <a:spAutoFit/>
          </a:bodyPr>
          <a:lstStyle/>
          <a:p>
            <a:pPr marL="742947" lvl="1" indent="-285750" algn="just">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In 2024/25, 9% of all clients were administered naloxone to reverse the effects of overdose (higher than the England proportion of 5%), and 16% of opiate user clients were administered naloxone (higher than the England proportion of 11%). </a:t>
            </a:r>
          </a:p>
          <a:p>
            <a:pPr marL="742947" lvl="1" indent="-285750" algn="just">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Tertiary prevention: In 2024-25, 24 people went into residential rehab (of these, 67% successful completed their placement).</a:t>
            </a:r>
          </a:p>
          <a:p>
            <a:pPr lvl="1" algn="just"/>
            <a:endParaRPr lang="en-GB" dirty="0">
              <a:solidFill>
                <a:srgbClr val="19315D"/>
              </a:solidFill>
              <a:latin typeface="Poppins" panose="00000500000000000000" pitchFamily="2" charset="0"/>
              <a:cs typeface="Poppins" panose="00000500000000000000" pitchFamily="2" charset="0"/>
            </a:endParaRPr>
          </a:p>
          <a:p>
            <a:pPr marL="285750" indent="-285750" algn="just">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Data indicates there could be an increasing trend in the number of people for whom ketamine is a problem substance. In combination with soft intelligence gained through speaking with users and partners, as well as with colleagues across the south-west region, this has prompted us to take early action. While numbers in treatment are currently low (at 63 adults in 2024/25), the fact that 70% of the people receiving treatment are  aged between 18 and 34 is of particular concern. Latest NDTMS data also demonstrates that ketamine use among young people has increased. We have established a Ketamine Task &amp; Finish Group to address these concerns and to enable a swift, preventative response which is described in the case study below.</a:t>
            </a:r>
          </a:p>
          <a:p>
            <a:pPr marL="285750" indent="-285750" algn="just">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We know that most referrals for adults into treatment come from friends and family . This may indicate a need to improve awareness of the services available and their relevant referral routes for frontline professionals. </a:t>
            </a:r>
          </a:p>
          <a:p>
            <a:pPr marL="285750" indent="-285750" algn="just">
              <a:buFont typeface="Arial" panose="020B0604020202020204" pitchFamily="34" charset="0"/>
              <a:buChar char="•"/>
            </a:pPr>
            <a:r>
              <a:rPr lang="en-GB" dirty="0">
                <a:solidFill>
                  <a:srgbClr val="19315D"/>
                </a:solidFill>
                <a:latin typeface="Poppins" panose="00000500000000000000" pitchFamily="2" charset="0"/>
                <a:cs typeface="Poppins" panose="00000500000000000000" pitchFamily="2" charset="0"/>
              </a:rPr>
              <a:t>We know that the people most likely to become users are students (2.6%), private renters (1.5%), those with a household income of £20,000 - £31,200 and the children of users. </a:t>
            </a:r>
          </a:p>
        </p:txBody>
      </p:sp>
      <p:sp>
        <p:nvSpPr>
          <p:cNvPr id="5" name="TextBox 12">
            <a:extLst>
              <a:ext uri="{FF2B5EF4-FFF2-40B4-BE49-F238E27FC236}">
                <a16:creationId xmlns:a16="http://schemas.microsoft.com/office/drawing/2014/main" id="{0924185F-66F9-2E6B-8200-38C770314E85}"/>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6" name="Picture 5">
            <a:extLst>
              <a:ext uri="{FF2B5EF4-FFF2-40B4-BE49-F238E27FC236}">
                <a16:creationId xmlns:a16="http://schemas.microsoft.com/office/drawing/2014/main" id="{2E834496-4309-B2C5-1A66-FA0ADCF38B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35322031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A663EE-4FB2-B491-8F30-8E4E26D83453}"/>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39C0BC41-67AA-52A8-FBB2-9201EEA22A2A}"/>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E560E837-0F21-A974-9366-329D92A5F946}"/>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47</a:t>
            </a:r>
          </a:p>
        </p:txBody>
      </p:sp>
      <p:sp>
        <p:nvSpPr>
          <p:cNvPr id="35" name="TextBox 14">
            <a:extLst>
              <a:ext uri="{FF2B5EF4-FFF2-40B4-BE49-F238E27FC236}">
                <a16:creationId xmlns:a16="http://schemas.microsoft.com/office/drawing/2014/main" id="{0C7D6204-AB43-B997-8B31-4F07E53A3459}"/>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A85BAEF4-FDA4-3CB9-23F0-3146770F1188}"/>
              </a:ext>
            </a:extLst>
          </p:cNvPr>
          <p:cNvSpPr txBox="1"/>
          <p:nvPr/>
        </p:nvSpPr>
        <p:spPr>
          <a:xfrm>
            <a:off x="971231" y="2826006"/>
            <a:ext cx="8726943"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(Ketamine)</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01FB97A1-A7B1-E78D-0F53-69351267B8AE}"/>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7984EF69-1D3F-AC79-8779-056007D3D226}"/>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79E1695C-96F1-575F-BA76-F92001325A6F}"/>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6" name="TextBox 5">
            <a:extLst>
              <a:ext uri="{FF2B5EF4-FFF2-40B4-BE49-F238E27FC236}">
                <a16:creationId xmlns:a16="http://schemas.microsoft.com/office/drawing/2014/main" id="{7E983842-EF57-6DB2-5EC4-3CB78306392B}"/>
              </a:ext>
            </a:extLst>
          </p:cNvPr>
          <p:cNvSpPr txBox="1"/>
          <p:nvPr/>
        </p:nvSpPr>
        <p:spPr>
          <a:xfrm>
            <a:off x="948564" y="4765555"/>
            <a:ext cx="8412066" cy="3754874"/>
          </a:xfrm>
          <a:prstGeom prst="rect">
            <a:avLst/>
          </a:prstGeom>
          <a:noFill/>
        </p:spPr>
        <p:txBody>
          <a:bodyPr wrap="square">
            <a:spAutoFit/>
          </a:bodyPr>
          <a:lstStyle/>
          <a:p>
            <a:pPr algn="just">
              <a:buNone/>
            </a:pPr>
            <a:r>
              <a:rPr lang="en-GB" sz="2000" b="1" i="0" dirty="0">
                <a:solidFill>
                  <a:srgbClr val="19315D"/>
                </a:solidFill>
                <a:effectLst/>
                <a:latin typeface="Poppins" panose="00000500000000000000" pitchFamily="2" charset="0"/>
                <a:cs typeface="Poppins" panose="00000500000000000000" pitchFamily="2" charset="0"/>
              </a:rPr>
              <a:t>Case Study: Responding to Intelligence - Ketamine Task and Finish Group</a:t>
            </a:r>
          </a:p>
          <a:p>
            <a:pPr algn="just">
              <a:buNone/>
            </a:pPr>
            <a:endParaRPr lang="en-GB" b="0" i="0" dirty="0">
              <a:solidFill>
                <a:srgbClr val="19315D"/>
              </a:solidFill>
              <a:effectLst/>
              <a:latin typeface="Poppins" panose="00000500000000000000" pitchFamily="2" charset="0"/>
              <a:cs typeface="Poppins" panose="00000500000000000000" pitchFamily="2" charset="0"/>
            </a:endParaRPr>
          </a:p>
          <a:p>
            <a:pPr algn="just">
              <a:buNone/>
            </a:pPr>
            <a:r>
              <a:rPr lang="en-GB" b="0" i="0" dirty="0">
                <a:solidFill>
                  <a:srgbClr val="19315D"/>
                </a:solidFill>
                <a:effectLst/>
                <a:latin typeface="Poppins" panose="00000500000000000000" pitchFamily="2" charset="0"/>
                <a:cs typeface="Poppins" panose="00000500000000000000" pitchFamily="2" charset="0"/>
              </a:rPr>
              <a:t>In response to the rising local trend in ketamine use, in the summer of 2025 Gloucestershire Combatting Drugs Partnership (CDP) convened a multi-agency task and finish group to limit ketamine related harm in the County. Informed soft and hard intelligence from our county and region, and led by Public Health, the group brings together partners from across the system including: young people’s and adult services, mental health, general health and police; with links to education via the CDP Children and Young People’s working group. This group is currently building the local intelligence picture within the County, working to identify target populations and ketamine use hotspots.</a:t>
            </a:r>
          </a:p>
        </p:txBody>
      </p:sp>
      <p:sp>
        <p:nvSpPr>
          <p:cNvPr id="8" name="TextBox 7">
            <a:extLst>
              <a:ext uri="{FF2B5EF4-FFF2-40B4-BE49-F238E27FC236}">
                <a16:creationId xmlns:a16="http://schemas.microsoft.com/office/drawing/2014/main" id="{26593EB2-B24F-C9C4-A87F-7C881CFC3B4B}"/>
              </a:ext>
            </a:extLst>
          </p:cNvPr>
          <p:cNvSpPr txBox="1"/>
          <p:nvPr/>
        </p:nvSpPr>
        <p:spPr>
          <a:xfrm>
            <a:off x="10069716" y="729497"/>
            <a:ext cx="7546772" cy="4524315"/>
          </a:xfrm>
          <a:prstGeom prst="rect">
            <a:avLst/>
          </a:prstGeom>
          <a:noFill/>
        </p:spPr>
        <p:txBody>
          <a:bodyPr wrap="square">
            <a:spAutoFit/>
          </a:bodyPr>
          <a:lstStyle/>
          <a:p>
            <a:pPr algn="just"/>
            <a:r>
              <a:rPr lang="en-GB" b="0" i="0">
                <a:solidFill>
                  <a:srgbClr val="19315D"/>
                </a:solidFill>
                <a:effectLst/>
                <a:latin typeface="Poppins" panose="00000500000000000000" pitchFamily="2" charset="0"/>
                <a:cs typeface="Poppins" panose="00000500000000000000" pitchFamily="2" charset="0"/>
              </a:rPr>
              <a:t>An evolving action plan is in place which encompasses prevention, early identification and early intervention, targeted communication, specialist treatment pathways, and pathways between treatment and general health, criminal justice, and education. E.G. </a:t>
            </a:r>
          </a:p>
          <a:p>
            <a:pPr algn="just"/>
            <a:endParaRPr lang="en-GB">
              <a:solidFill>
                <a:srgbClr val="19315D"/>
              </a:solidFill>
              <a:latin typeface="Poppins" panose="00000500000000000000" pitchFamily="2" charset="0"/>
              <a:cs typeface="Poppins" panose="00000500000000000000" pitchFamily="2" charset="0"/>
            </a:endParaRPr>
          </a:p>
          <a:p>
            <a:pPr algn="just"/>
            <a:r>
              <a:rPr lang="en-GB" b="0" i="0">
                <a:solidFill>
                  <a:srgbClr val="19315D"/>
                </a:solidFill>
                <a:effectLst/>
                <a:latin typeface="Poppins" panose="00000500000000000000" pitchFamily="2" charset="0"/>
                <a:cs typeface="Poppins" panose="00000500000000000000" pitchFamily="2" charset="0"/>
              </a:rPr>
              <a:t>A key target for early identification and intervention is the professional groups working with populations most likely to be using ketamine; a series of webinars is planned for spring 2026 which will raise awareness amongst people working within education settings, health and criminal justice. Primary Care and GPs are pivotal in identifying ketamine related harm, particularly in identifying ketamine induced uropathy, early engagement with GPs and ICB has yielded significant interest and enthusiasm as well as identifying multiple routes to raise awareness.</a:t>
            </a:r>
            <a:endParaRPr lang="en-GB">
              <a:solidFill>
                <a:srgbClr val="19315D"/>
              </a:solidFill>
            </a:endParaRPr>
          </a:p>
        </p:txBody>
      </p:sp>
      <p:sp>
        <p:nvSpPr>
          <p:cNvPr id="10" name="TextBox 12">
            <a:extLst>
              <a:ext uri="{FF2B5EF4-FFF2-40B4-BE49-F238E27FC236}">
                <a16:creationId xmlns:a16="http://schemas.microsoft.com/office/drawing/2014/main" id="{9C2054AA-6147-3284-23E4-8569E2BC4ABF}"/>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05BF0917-3C29-D533-EFEC-DC2A5D0847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7332733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FB9EF9-76B2-9A0C-76DC-A761624D6A1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4BEF19B5-FE7D-FBF7-EE31-B993D78312B4}"/>
              </a:ext>
            </a:extLst>
          </p:cNvPr>
          <p:cNvGrpSpPr/>
          <p:nvPr/>
        </p:nvGrpSpPr>
        <p:grpSpPr>
          <a:xfrm>
            <a:off x="9558338" y="2660355"/>
            <a:ext cx="8728811" cy="1541415"/>
            <a:chOff x="0" y="0"/>
            <a:chExt cx="19540939" cy="7138205"/>
          </a:xfrm>
        </p:grpSpPr>
        <p:sp>
          <p:nvSpPr>
            <p:cNvPr id="4" name="Freeform 4">
              <a:extLst>
                <a:ext uri="{FF2B5EF4-FFF2-40B4-BE49-F238E27FC236}">
                  <a16:creationId xmlns:a16="http://schemas.microsoft.com/office/drawing/2014/main" id="{10143A01-2609-4EC6-AAFE-ABF2180C0A7E}"/>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5" name="TextBox 5">
              <a:extLst>
                <a:ext uri="{FF2B5EF4-FFF2-40B4-BE49-F238E27FC236}">
                  <a16:creationId xmlns:a16="http://schemas.microsoft.com/office/drawing/2014/main" id="{D5D76625-6FCD-CCCF-A312-6E7EA34B6483}"/>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4" name="AutoShape 14">
            <a:extLst>
              <a:ext uri="{FF2B5EF4-FFF2-40B4-BE49-F238E27FC236}">
                <a16:creationId xmlns:a16="http://schemas.microsoft.com/office/drawing/2014/main" id="{FCD3D879-3789-247A-C775-DA401297CA55}"/>
              </a:ext>
            </a:extLst>
          </p:cNvPr>
          <p:cNvSpPr/>
          <p:nvPr/>
        </p:nvSpPr>
        <p:spPr>
          <a:xfrm flipH="1">
            <a:off x="11386684" y="2977021"/>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6" name="AutoShape 7">
            <a:extLst>
              <a:ext uri="{FF2B5EF4-FFF2-40B4-BE49-F238E27FC236}">
                <a16:creationId xmlns:a16="http://schemas.microsoft.com/office/drawing/2014/main" id="{45093323-EC96-0012-1DE9-69376E72450E}"/>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7" name="TextBox 10">
            <a:extLst>
              <a:ext uri="{FF2B5EF4-FFF2-40B4-BE49-F238E27FC236}">
                <a16:creationId xmlns:a16="http://schemas.microsoft.com/office/drawing/2014/main" id="{0C8ACFC8-F2B1-9877-C82F-77B4BA4C80DB}"/>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48</a:t>
            </a:r>
          </a:p>
        </p:txBody>
      </p:sp>
      <p:sp>
        <p:nvSpPr>
          <p:cNvPr id="8" name="TextBox 12">
            <a:extLst>
              <a:ext uri="{FF2B5EF4-FFF2-40B4-BE49-F238E27FC236}">
                <a16:creationId xmlns:a16="http://schemas.microsoft.com/office/drawing/2014/main" id="{C2C27EFE-05C8-C8C3-1270-AFC6068CD9EC}"/>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grpSp>
        <p:nvGrpSpPr>
          <p:cNvPr id="10" name="Group 8">
            <a:extLst>
              <a:ext uri="{FF2B5EF4-FFF2-40B4-BE49-F238E27FC236}">
                <a16:creationId xmlns:a16="http://schemas.microsoft.com/office/drawing/2014/main" id="{D0869CCC-EDBD-8F3F-60A7-B0A42BD757F4}"/>
              </a:ext>
            </a:extLst>
          </p:cNvPr>
          <p:cNvGrpSpPr/>
          <p:nvPr/>
        </p:nvGrpSpPr>
        <p:grpSpPr>
          <a:xfrm rot="5400000">
            <a:off x="4866048" y="-1859249"/>
            <a:ext cx="344107" cy="8295381"/>
            <a:chOff x="0" y="0"/>
            <a:chExt cx="343797" cy="3194727"/>
          </a:xfrm>
        </p:grpSpPr>
        <p:sp>
          <p:nvSpPr>
            <p:cNvPr id="11" name="Freeform 9">
              <a:extLst>
                <a:ext uri="{FF2B5EF4-FFF2-40B4-BE49-F238E27FC236}">
                  <a16:creationId xmlns:a16="http://schemas.microsoft.com/office/drawing/2014/main" id="{9E08B6FE-AAD7-E477-C599-6E7BAA581AC3}"/>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2" name="TextBox 10">
              <a:extLst>
                <a:ext uri="{FF2B5EF4-FFF2-40B4-BE49-F238E27FC236}">
                  <a16:creationId xmlns:a16="http://schemas.microsoft.com/office/drawing/2014/main" id="{5580B2F9-3294-09FB-295A-F2FAA81CF87E}"/>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3" name="TextBox 14">
            <a:extLst>
              <a:ext uri="{FF2B5EF4-FFF2-40B4-BE49-F238E27FC236}">
                <a16:creationId xmlns:a16="http://schemas.microsoft.com/office/drawing/2014/main" id="{DDEC34E5-C4E8-862D-A696-BD63CC875031}"/>
              </a:ext>
            </a:extLst>
          </p:cNvPr>
          <p:cNvSpPr txBox="1"/>
          <p:nvPr/>
        </p:nvSpPr>
        <p:spPr>
          <a:xfrm>
            <a:off x="890412" y="868759"/>
            <a:ext cx="8667476" cy="1190326"/>
          </a:xfrm>
          <a:prstGeom prst="rect">
            <a:avLst/>
          </a:prstGeom>
        </p:spPr>
        <p:txBody>
          <a:bodyPr wrap="square" lIns="0" tIns="0" rIns="0" bIns="0" rtlCol="0" anchor="t">
            <a:spAutoFit/>
          </a:bodyPr>
          <a:lstStyle/>
          <a:p>
            <a:pPr lvl="0" defTabSz="914400">
              <a:lnSpc>
                <a:spcPts val="4620"/>
              </a:lnSpc>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a:t>
            </a:r>
            <a:r>
              <a:rPr lang="en-GB" sz="4400" b="1" dirty="0">
                <a:solidFill>
                  <a:srgbClr val="19315D"/>
                </a:solidFill>
                <a:latin typeface="Poppins Bold"/>
                <a:ea typeface="Poppins Bold"/>
                <a:cs typeface="Poppins Bold"/>
                <a:sym typeface="Poppins Bold"/>
              </a:rPr>
              <a:t>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grpSp>
        <p:nvGrpSpPr>
          <p:cNvPr id="24" name="Group 3">
            <a:extLst>
              <a:ext uri="{FF2B5EF4-FFF2-40B4-BE49-F238E27FC236}">
                <a16:creationId xmlns:a16="http://schemas.microsoft.com/office/drawing/2014/main" id="{B47455F3-CDE9-EBAE-E0C8-ADACE41D8318}"/>
              </a:ext>
            </a:extLst>
          </p:cNvPr>
          <p:cNvGrpSpPr/>
          <p:nvPr/>
        </p:nvGrpSpPr>
        <p:grpSpPr>
          <a:xfrm>
            <a:off x="9558338" y="4634086"/>
            <a:ext cx="8728811" cy="1541415"/>
            <a:chOff x="0" y="0"/>
            <a:chExt cx="19540939" cy="7138205"/>
          </a:xfrm>
        </p:grpSpPr>
        <p:sp>
          <p:nvSpPr>
            <p:cNvPr id="26" name="Freeform 4">
              <a:extLst>
                <a:ext uri="{FF2B5EF4-FFF2-40B4-BE49-F238E27FC236}">
                  <a16:creationId xmlns:a16="http://schemas.microsoft.com/office/drawing/2014/main" id="{A6CD11EC-8D31-E2C9-022B-3D6E3EE2A3E3}"/>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27" name="TextBox 5">
              <a:extLst>
                <a:ext uri="{FF2B5EF4-FFF2-40B4-BE49-F238E27FC236}">
                  <a16:creationId xmlns:a16="http://schemas.microsoft.com/office/drawing/2014/main" id="{0684875A-A265-130C-8B5B-F528A848990C}"/>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8" name="AutoShape 14">
            <a:extLst>
              <a:ext uri="{FF2B5EF4-FFF2-40B4-BE49-F238E27FC236}">
                <a16:creationId xmlns:a16="http://schemas.microsoft.com/office/drawing/2014/main" id="{8C8E44B4-FC9A-7501-DF71-3F75FEE901AF}"/>
              </a:ext>
            </a:extLst>
          </p:cNvPr>
          <p:cNvSpPr/>
          <p:nvPr/>
        </p:nvSpPr>
        <p:spPr>
          <a:xfrm flipH="1">
            <a:off x="11386684" y="4950752"/>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grpSp>
        <p:nvGrpSpPr>
          <p:cNvPr id="29" name="Group 3">
            <a:extLst>
              <a:ext uri="{FF2B5EF4-FFF2-40B4-BE49-F238E27FC236}">
                <a16:creationId xmlns:a16="http://schemas.microsoft.com/office/drawing/2014/main" id="{780C4983-B142-188B-7978-15DD493E7248}"/>
              </a:ext>
            </a:extLst>
          </p:cNvPr>
          <p:cNvGrpSpPr/>
          <p:nvPr/>
        </p:nvGrpSpPr>
        <p:grpSpPr>
          <a:xfrm>
            <a:off x="9557888" y="6639250"/>
            <a:ext cx="8728811" cy="1541415"/>
            <a:chOff x="0" y="0"/>
            <a:chExt cx="19540939" cy="7138205"/>
          </a:xfrm>
        </p:grpSpPr>
        <p:sp>
          <p:nvSpPr>
            <p:cNvPr id="30" name="Freeform 4">
              <a:extLst>
                <a:ext uri="{FF2B5EF4-FFF2-40B4-BE49-F238E27FC236}">
                  <a16:creationId xmlns:a16="http://schemas.microsoft.com/office/drawing/2014/main" id="{BCBCE7E7-49A4-FC7F-0C99-BFEBDE9C3B51}"/>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31" name="TextBox 5">
              <a:extLst>
                <a:ext uri="{FF2B5EF4-FFF2-40B4-BE49-F238E27FC236}">
                  <a16:creationId xmlns:a16="http://schemas.microsoft.com/office/drawing/2014/main" id="{89CD7DBE-61B9-45C7-9CDE-FA3F42237312}"/>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2" name="AutoShape 14">
            <a:extLst>
              <a:ext uri="{FF2B5EF4-FFF2-40B4-BE49-F238E27FC236}">
                <a16:creationId xmlns:a16="http://schemas.microsoft.com/office/drawing/2014/main" id="{FB94BA88-8321-FB88-46DD-1A6924FD8120}"/>
              </a:ext>
            </a:extLst>
          </p:cNvPr>
          <p:cNvSpPr/>
          <p:nvPr/>
        </p:nvSpPr>
        <p:spPr>
          <a:xfrm flipH="1">
            <a:off x="11386234" y="6955916"/>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33" name="TextBox 15">
            <a:extLst>
              <a:ext uri="{FF2B5EF4-FFF2-40B4-BE49-F238E27FC236}">
                <a16:creationId xmlns:a16="http://schemas.microsoft.com/office/drawing/2014/main" id="{EF5235E9-CEC4-F82B-B62A-30A855BFB384}"/>
              </a:ext>
            </a:extLst>
          </p:cNvPr>
          <p:cNvSpPr txBox="1"/>
          <p:nvPr/>
        </p:nvSpPr>
        <p:spPr>
          <a:xfrm>
            <a:off x="890412" y="2928346"/>
            <a:ext cx="8295382"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3600" b="1" dirty="0">
              <a:solidFill>
                <a:srgbClr val="19315D"/>
              </a:solidFill>
              <a:latin typeface="Poppins Bold"/>
              <a:ea typeface="Poppins Bold"/>
              <a:cs typeface="Poppins Bold"/>
              <a:sym typeface="Poppins Bold"/>
            </a:endParaRPr>
          </a:p>
        </p:txBody>
      </p:sp>
      <p:sp>
        <p:nvSpPr>
          <p:cNvPr id="34" name="TextBox 33">
            <a:extLst>
              <a:ext uri="{FF2B5EF4-FFF2-40B4-BE49-F238E27FC236}">
                <a16:creationId xmlns:a16="http://schemas.microsoft.com/office/drawing/2014/main" id="{22A61041-A2E5-8164-9198-369DDC399AE6}"/>
              </a:ext>
            </a:extLst>
          </p:cNvPr>
          <p:cNvSpPr txBox="1"/>
          <p:nvPr/>
        </p:nvSpPr>
        <p:spPr>
          <a:xfrm>
            <a:off x="753422" y="4884367"/>
            <a:ext cx="7380752" cy="2893100"/>
          </a:xfrm>
          <a:prstGeom prst="rect">
            <a:avLst/>
          </a:prstGeom>
          <a:noFill/>
        </p:spPr>
        <p:txBody>
          <a:bodyPr wrap="square">
            <a:spAutoFit/>
          </a:bodyPr>
          <a:lstStyle/>
          <a:p>
            <a:pPr algn="just"/>
            <a:endParaRPr lang="en-GB" sz="2000" b="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In Autumn 2025, the Drug and Alcohol Services Survey was distributed to stakeholders across Gloucestershire who work with individuals affected by substance use. The purpose of the survey was to gather insights on current strengths, identify gaps and challenges, and collect recommendations for improving outcomes for people and communities impacted by drug and alcohol-related harm. </a:t>
            </a:r>
          </a:p>
          <a:p>
            <a:pPr algn="just"/>
            <a:endParaRPr lang="en-GB" dirty="0">
              <a:solidFill>
                <a:srgbClr val="19315D"/>
              </a:solidFill>
              <a:latin typeface="Poppins" panose="00000500000000000000" pitchFamily="2" charset="0"/>
              <a:cs typeface="Poppins" panose="00000500000000000000" pitchFamily="2" charset="0"/>
            </a:endParaRP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36" name="TextBox 35">
            <a:extLst>
              <a:ext uri="{FF2B5EF4-FFF2-40B4-BE49-F238E27FC236}">
                <a16:creationId xmlns:a16="http://schemas.microsoft.com/office/drawing/2014/main" id="{1F802561-EE5B-4B42-124C-1ED49FBFEC39}"/>
              </a:ext>
            </a:extLst>
          </p:cNvPr>
          <p:cNvSpPr txBox="1"/>
          <p:nvPr/>
        </p:nvSpPr>
        <p:spPr>
          <a:xfrm>
            <a:off x="11638008" y="2977021"/>
            <a:ext cx="5916860" cy="1015663"/>
          </a:xfrm>
          <a:prstGeom prst="rect">
            <a:avLst/>
          </a:prstGeom>
          <a:noFill/>
        </p:spPr>
        <p:txBody>
          <a:bodyPr wrap="square">
            <a:spAutoFit/>
          </a:bodyPr>
          <a:lstStyle/>
          <a:p>
            <a:pPr algn="just"/>
            <a:r>
              <a:rPr lang="en-GB" sz="2000">
                <a:solidFill>
                  <a:schemeClr val="bg1"/>
                </a:solidFill>
                <a:latin typeface="Poppins" panose="00000500000000000000" pitchFamily="2" charset="0"/>
                <a:cs typeface="Poppins" panose="00000500000000000000" pitchFamily="2" charset="0"/>
              </a:rPr>
              <a:t>What are we currently doing well to tackle drug and/or alcohol related harm in Gloucestershire? </a:t>
            </a:r>
          </a:p>
        </p:txBody>
      </p:sp>
      <p:sp>
        <p:nvSpPr>
          <p:cNvPr id="38" name="TextBox 37">
            <a:extLst>
              <a:ext uri="{FF2B5EF4-FFF2-40B4-BE49-F238E27FC236}">
                <a16:creationId xmlns:a16="http://schemas.microsoft.com/office/drawing/2014/main" id="{CBDDA845-D023-F921-F801-6DBB0F6EF7D9}"/>
              </a:ext>
            </a:extLst>
          </p:cNvPr>
          <p:cNvSpPr txBox="1"/>
          <p:nvPr/>
        </p:nvSpPr>
        <p:spPr>
          <a:xfrm>
            <a:off x="11678587" y="4876870"/>
            <a:ext cx="5490127" cy="1015663"/>
          </a:xfrm>
          <a:prstGeom prst="rect">
            <a:avLst/>
          </a:prstGeom>
          <a:noFill/>
        </p:spPr>
        <p:txBody>
          <a:bodyPr wrap="square">
            <a:spAutoFit/>
          </a:bodyPr>
          <a:lstStyle/>
          <a:p>
            <a:pPr algn="just"/>
            <a:r>
              <a:rPr lang="en-GB" sz="2000">
                <a:solidFill>
                  <a:schemeClr val="bg1"/>
                </a:solidFill>
                <a:latin typeface="Poppins" panose="00000500000000000000" pitchFamily="2" charset="0"/>
                <a:cs typeface="Poppins" panose="00000500000000000000" pitchFamily="2" charset="0"/>
              </a:rPr>
              <a:t>What are the problems, gaps and challenges in tackling drug and/or alcohol related harm in Gloucestershire? </a:t>
            </a:r>
          </a:p>
        </p:txBody>
      </p:sp>
      <p:sp>
        <p:nvSpPr>
          <p:cNvPr id="40" name="TextBox 39">
            <a:extLst>
              <a:ext uri="{FF2B5EF4-FFF2-40B4-BE49-F238E27FC236}">
                <a16:creationId xmlns:a16="http://schemas.microsoft.com/office/drawing/2014/main" id="{84C3D9CA-44C7-6382-C071-24879CF53DA1}"/>
              </a:ext>
            </a:extLst>
          </p:cNvPr>
          <p:cNvSpPr txBox="1"/>
          <p:nvPr/>
        </p:nvSpPr>
        <p:spPr>
          <a:xfrm>
            <a:off x="11658297" y="6761804"/>
            <a:ext cx="5876281" cy="1323439"/>
          </a:xfrm>
          <a:prstGeom prst="rect">
            <a:avLst/>
          </a:prstGeom>
          <a:noFill/>
        </p:spPr>
        <p:txBody>
          <a:bodyPr wrap="square">
            <a:spAutoFit/>
          </a:bodyPr>
          <a:lstStyle/>
          <a:p>
            <a:pPr algn="just"/>
            <a:r>
              <a:rPr lang="en-GB" sz="2000" dirty="0">
                <a:solidFill>
                  <a:schemeClr val="bg1"/>
                </a:solidFill>
                <a:latin typeface="Poppins" panose="00000500000000000000" pitchFamily="2" charset="0"/>
                <a:cs typeface="Poppins" panose="00000500000000000000" pitchFamily="2" charset="0"/>
              </a:rPr>
              <a:t>Do you have any recommendations for improving the lives of people and communities affected by substance use in Gloucestershire?</a:t>
            </a:r>
          </a:p>
        </p:txBody>
      </p:sp>
      <p:sp>
        <p:nvSpPr>
          <p:cNvPr id="43" name="TextBox 15">
            <a:extLst>
              <a:ext uri="{FF2B5EF4-FFF2-40B4-BE49-F238E27FC236}">
                <a16:creationId xmlns:a16="http://schemas.microsoft.com/office/drawing/2014/main" id="{40488CEE-A8A8-7C02-59A7-8EF4E0B24E8A}"/>
              </a:ext>
            </a:extLst>
          </p:cNvPr>
          <p:cNvSpPr txBox="1"/>
          <p:nvPr/>
        </p:nvSpPr>
        <p:spPr>
          <a:xfrm>
            <a:off x="10470993" y="3204085"/>
            <a:ext cx="360945" cy="593239"/>
          </a:xfrm>
          <a:prstGeom prst="rect">
            <a:avLst/>
          </a:prstGeom>
        </p:spPr>
        <p:txBody>
          <a:bodyPr wrap="square" lIns="0" tIns="0" rIns="0" bIns="0" rtlCol="0" anchor="t">
            <a:spAutoFit/>
          </a:bodyPr>
          <a:lstStyle/>
          <a:p>
            <a:pPr lvl="0" defTabSz="914400">
              <a:lnSpc>
                <a:spcPts val="4620"/>
              </a:lnSpc>
              <a:defRPr/>
            </a:pPr>
            <a:r>
              <a:rPr lang="en-GB" sz="4200" b="1">
                <a:solidFill>
                  <a:srgbClr val="FAFAFA"/>
                </a:solidFill>
                <a:latin typeface="Poppins Bold"/>
                <a:ea typeface="Poppins Bold"/>
                <a:cs typeface="Poppins Bold"/>
                <a:sym typeface="Poppins Bold"/>
              </a:rPr>
              <a:t>1</a:t>
            </a:r>
            <a:endParaRPr lang="en-US" sz="4200" b="1">
              <a:solidFill>
                <a:srgbClr val="FAFAFA"/>
              </a:solidFill>
              <a:latin typeface="Poppins Bold"/>
              <a:ea typeface="Poppins Bold"/>
              <a:cs typeface="Poppins Bold"/>
              <a:sym typeface="Poppins Bold"/>
            </a:endParaRPr>
          </a:p>
        </p:txBody>
      </p:sp>
      <p:sp>
        <p:nvSpPr>
          <p:cNvPr id="44" name="TextBox 15">
            <a:extLst>
              <a:ext uri="{FF2B5EF4-FFF2-40B4-BE49-F238E27FC236}">
                <a16:creationId xmlns:a16="http://schemas.microsoft.com/office/drawing/2014/main" id="{5E332EDD-6011-0A7B-9423-2F3FD1278650}"/>
              </a:ext>
            </a:extLst>
          </p:cNvPr>
          <p:cNvSpPr txBox="1"/>
          <p:nvPr/>
        </p:nvSpPr>
        <p:spPr>
          <a:xfrm>
            <a:off x="10397296" y="5109673"/>
            <a:ext cx="360945" cy="593239"/>
          </a:xfrm>
          <a:prstGeom prst="rect">
            <a:avLst/>
          </a:prstGeom>
        </p:spPr>
        <p:txBody>
          <a:bodyPr wrap="square" lIns="0" tIns="0" rIns="0" bIns="0" rtlCol="0" anchor="t">
            <a:spAutoFit/>
          </a:bodyPr>
          <a:lstStyle/>
          <a:p>
            <a:pPr lvl="0" defTabSz="914400">
              <a:lnSpc>
                <a:spcPts val="4620"/>
              </a:lnSpc>
              <a:defRPr/>
            </a:pPr>
            <a:r>
              <a:rPr lang="en-GB" sz="4200" b="1">
                <a:solidFill>
                  <a:srgbClr val="FAFAFA"/>
                </a:solidFill>
                <a:latin typeface="Poppins Bold"/>
                <a:ea typeface="Poppins Bold"/>
                <a:cs typeface="Poppins Bold"/>
                <a:sym typeface="Poppins Bold"/>
              </a:rPr>
              <a:t>2</a:t>
            </a:r>
            <a:endParaRPr lang="en-US" sz="4200" b="1">
              <a:solidFill>
                <a:srgbClr val="FAFAFA"/>
              </a:solidFill>
              <a:latin typeface="Poppins Bold"/>
              <a:ea typeface="Poppins Bold"/>
              <a:cs typeface="Poppins Bold"/>
              <a:sym typeface="Poppins Bold"/>
            </a:endParaRPr>
          </a:p>
        </p:txBody>
      </p:sp>
      <p:sp>
        <p:nvSpPr>
          <p:cNvPr id="45" name="TextBox 15">
            <a:extLst>
              <a:ext uri="{FF2B5EF4-FFF2-40B4-BE49-F238E27FC236}">
                <a16:creationId xmlns:a16="http://schemas.microsoft.com/office/drawing/2014/main" id="{96EC28F9-467C-6777-B863-36C530C5F069}"/>
              </a:ext>
            </a:extLst>
          </p:cNvPr>
          <p:cNvSpPr txBox="1"/>
          <p:nvPr/>
        </p:nvSpPr>
        <p:spPr>
          <a:xfrm>
            <a:off x="10398978" y="7101901"/>
            <a:ext cx="360945" cy="593239"/>
          </a:xfrm>
          <a:prstGeom prst="rect">
            <a:avLst/>
          </a:prstGeom>
        </p:spPr>
        <p:txBody>
          <a:bodyPr wrap="square" lIns="0" tIns="0" rIns="0" bIns="0" rtlCol="0" anchor="t">
            <a:spAutoFit/>
          </a:bodyPr>
          <a:lstStyle/>
          <a:p>
            <a:pPr lvl="0" defTabSz="914400">
              <a:lnSpc>
                <a:spcPts val="4620"/>
              </a:lnSpc>
              <a:defRPr/>
            </a:pPr>
            <a:r>
              <a:rPr lang="en-GB" sz="4200" b="1">
                <a:solidFill>
                  <a:srgbClr val="FAFAFA"/>
                </a:solidFill>
                <a:latin typeface="Poppins Bold"/>
                <a:ea typeface="Poppins Bold"/>
                <a:cs typeface="Poppins Bold"/>
                <a:sym typeface="Poppins Bold"/>
              </a:rPr>
              <a:t>3</a:t>
            </a:r>
            <a:endParaRPr lang="en-US" sz="4200" b="1">
              <a:solidFill>
                <a:srgbClr val="FAFAFA"/>
              </a:solidFill>
              <a:latin typeface="Poppins Bold"/>
              <a:ea typeface="Poppins Bold"/>
              <a:cs typeface="Poppins Bold"/>
              <a:sym typeface="Poppins Bold"/>
            </a:endParaRPr>
          </a:p>
        </p:txBody>
      </p:sp>
      <p:pic>
        <p:nvPicPr>
          <p:cNvPr id="15" name="Picture 14">
            <a:extLst>
              <a:ext uri="{FF2B5EF4-FFF2-40B4-BE49-F238E27FC236}">
                <a16:creationId xmlns:a16="http://schemas.microsoft.com/office/drawing/2014/main" id="{CFDADAA3-DD8B-1CCF-E04F-84AAF2F509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
        <p:nvSpPr>
          <p:cNvPr id="2" name="TextBox 1">
            <a:extLst>
              <a:ext uri="{FF2B5EF4-FFF2-40B4-BE49-F238E27FC236}">
                <a16:creationId xmlns:a16="http://schemas.microsoft.com/office/drawing/2014/main" id="{52B48059-9EF9-B58B-EC4C-092BACB7FC4F}"/>
              </a:ext>
            </a:extLst>
          </p:cNvPr>
          <p:cNvSpPr txBox="1"/>
          <p:nvPr/>
        </p:nvSpPr>
        <p:spPr>
          <a:xfrm>
            <a:off x="10577768" y="1146359"/>
            <a:ext cx="6837374" cy="954107"/>
          </a:xfrm>
          <a:prstGeom prst="rect">
            <a:avLst/>
          </a:prstGeom>
          <a:noFill/>
        </p:spPr>
        <p:txBody>
          <a:bodyPr wrap="square">
            <a:spAutoFit/>
          </a:bodyPr>
          <a:lstStyle/>
          <a:p>
            <a:r>
              <a:rPr lang="en-GB" sz="2800" i="1" dirty="0">
                <a:solidFill>
                  <a:srgbClr val="19315D"/>
                </a:solidFill>
                <a:latin typeface="Poppins" panose="00000500000000000000" pitchFamily="2" charset="0"/>
                <a:cs typeface="Poppins" panose="00000500000000000000" pitchFamily="2" charset="0"/>
              </a:rPr>
              <a:t>The survey asked three core questions…</a:t>
            </a:r>
            <a:endParaRPr lang="en-GB" sz="2800" dirty="0">
              <a:solidFill>
                <a:srgbClr val="19315D"/>
              </a:solidFill>
            </a:endParaRPr>
          </a:p>
        </p:txBody>
      </p:sp>
    </p:spTree>
    <p:extLst>
      <p:ext uri="{BB962C8B-B14F-4D97-AF65-F5344CB8AC3E}">
        <p14:creationId xmlns:p14="http://schemas.microsoft.com/office/powerpoint/2010/main" val="25835961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F863BE-51DA-FA0B-5E55-D6791E4B9826}"/>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C0BF9E1B-869D-CAD0-F347-C8D4616C71FC}"/>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A70AC912-A871-6EA2-EFAF-1FDFE96DD65F}"/>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49</a:t>
            </a:r>
          </a:p>
        </p:txBody>
      </p:sp>
      <p:sp>
        <p:nvSpPr>
          <p:cNvPr id="35" name="TextBox 14">
            <a:extLst>
              <a:ext uri="{FF2B5EF4-FFF2-40B4-BE49-F238E27FC236}">
                <a16:creationId xmlns:a16="http://schemas.microsoft.com/office/drawing/2014/main" id="{5867D5A8-0106-2FE6-3FCA-579C9EB5F1B2}"/>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6B7EB5F9-E078-E6FE-8835-2719BC9BDA21}"/>
              </a:ext>
            </a:extLst>
          </p:cNvPr>
          <p:cNvSpPr txBox="1"/>
          <p:nvPr/>
        </p:nvSpPr>
        <p:spPr>
          <a:xfrm>
            <a:off x="971231" y="2826006"/>
            <a:ext cx="8726943"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DC2CAB8B-B933-9423-D5F4-518E342EF335}"/>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20815A86-EA7C-1220-F133-8FD8F3759AB9}"/>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0109E761-9C01-CB82-C578-EE2105510249}"/>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1DD501E1-1FEC-B4E6-D14B-93234DBC8BCD}"/>
              </a:ext>
            </a:extLst>
          </p:cNvPr>
          <p:cNvSpPr txBox="1"/>
          <p:nvPr/>
        </p:nvSpPr>
        <p:spPr>
          <a:xfrm>
            <a:off x="848620" y="4510448"/>
            <a:ext cx="8726939" cy="4832092"/>
          </a:xfrm>
          <a:prstGeom prst="rect">
            <a:avLst/>
          </a:prstGeom>
          <a:noFill/>
        </p:spPr>
        <p:txBody>
          <a:bodyPr wrap="square">
            <a:spAutoFit/>
          </a:bodyPr>
          <a:lstStyle/>
          <a:p>
            <a:pPr algn="just"/>
            <a:endParaRPr lang="en-GB" sz="2000" b="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Survey responses were analysed using Thematic Analysis , which identified three predominant themes for each of the survey’s core questions. These are detailed below:</a:t>
            </a:r>
          </a:p>
          <a:p>
            <a:pPr algn="just"/>
            <a:endParaRPr lang="en-GB" dirty="0">
              <a:solidFill>
                <a:srgbClr val="19315D"/>
              </a:solidFill>
              <a:latin typeface="Poppins" panose="00000500000000000000" pitchFamily="2" charset="0"/>
              <a:cs typeface="Poppins" panose="00000500000000000000" pitchFamily="2" charset="0"/>
            </a:endParaRPr>
          </a:p>
          <a:p>
            <a:pPr marL="342900" indent="-342900" algn="just">
              <a:buFont typeface="+mj-lt"/>
              <a:buAutoNum type="arabicPeriod"/>
            </a:pPr>
            <a:r>
              <a:rPr lang="en-GB" dirty="0">
                <a:solidFill>
                  <a:srgbClr val="19315D"/>
                </a:solidFill>
                <a:latin typeface="Poppins" panose="00000500000000000000" pitchFamily="2" charset="0"/>
                <a:cs typeface="Poppins" panose="00000500000000000000" pitchFamily="2" charset="0"/>
              </a:rPr>
              <a:t>What are we currently doing well to tackle drug and/or alcohol related harm in Gloucestershire?</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b="1" i="1" dirty="0">
                <a:solidFill>
                  <a:srgbClr val="19315D"/>
                </a:solidFill>
                <a:latin typeface="Poppins" panose="00000500000000000000" pitchFamily="2" charset="0"/>
                <a:cs typeface="Poppins" panose="00000500000000000000" pitchFamily="2" charset="0"/>
              </a:rPr>
              <a:t>Theme 1: Youth work</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Stakeholders identified youth-focused interventions as an area of strength. Respondents noted that early intervention services, targeted youth outreach, and preventative education programmes are helping to build trusting relationships with young people and reduce the risk of harmful substance use. </a:t>
            </a:r>
          </a:p>
          <a:p>
            <a:pPr algn="just"/>
            <a:endParaRPr lang="en-GB" dirty="0">
              <a:solidFill>
                <a:srgbClr val="19315D"/>
              </a:solidFill>
              <a:latin typeface="Poppins" panose="00000500000000000000" pitchFamily="2" charset="0"/>
              <a:cs typeface="Poppins" panose="00000500000000000000" pitchFamily="2" charset="0"/>
            </a:endParaRP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10" name="Rectangle: Rounded Corners 9">
            <a:extLst>
              <a:ext uri="{FF2B5EF4-FFF2-40B4-BE49-F238E27FC236}">
                <a16:creationId xmlns:a16="http://schemas.microsoft.com/office/drawing/2014/main" id="{C5523071-7C15-7991-2339-40DDE1085913}"/>
              </a:ext>
            </a:extLst>
          </p:cNvPr>
          <p:cNvSpPr/>
          <p:nvPr/>
        </p:nvSpPr>
        <p:spPr>
          <a:xfrm>
            <a:off x="12057395" y="4814162"/>
            <a:ext cx="4816143" cy="349616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sp>
        <p:nvSpPr>
          <p:cNvPr id="11" name="Rectangle: Rounded Corners 10">
            <a:extLst>
              <a:ext uri="{FF2B5EF4-FFF2-40B4-BE49-F238E27FC236}">
                <a16:creationId xmlns:a16="http://schemas.microsoft.com/office/drawing/2014/main" id="{CF4C338C-1223-4A85-26D8-B8A5F815CED1}"/>
              </a:ext>
            </a:extLst>
          </p:cNvPr>
          <p:cNvSpPr/>
          <p:nvPr/>
        </p:nvSpPr>
        <p:spPr>
          <a:xfrm>
            <a:off x="11253576" y="709896"/>
            <a:ext cx="5891383" cy="349616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sp>
        <p:nvSpPr>
          <p:cNvPr id="8" name="TextBox 7">
            <a:extLst>
              <a:ext uri="{FF2B5EF4-FFF2-40B4-BE49-F238E27FC236}">
                <a16:creationId xmlns:a16="http://schemas.microsoft.com/office/drawing/2014/main" id="{1E1F54DB-E82D-68AF-B40C-10F944BA2AF2}"/>
              </a:ext>
            </a:extLst>
          </p:cNvPr>
          <p:cNvSpPr txBox="1"/>
          <p:nvPr/>
        </p:nvSpPr>
        <p:spPr>
          <a:xfrm>
            <a:off x="12627837" y="5832197"/>
            <a:ext cx="3675258" cy="1569660"/>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"YPSMS providing bespoke packages to YP with substance misuse."</a:t>
            </a:r>
          </a:p>
        </p:txBody>
      </p:sp>
      <p:sp>
        <p:nvSpPr>
          <p:cNvPr id="6" name="TextBox 5">
            <a:extLst>
              <a:ext uri="{FF2B5EF4-FFF2-40B4-BE49-F238E27FC236}">
                <a16:creationId xmlns:a16="http://schemas.microsoft.com/office/drawing/2014/main" id="{F185EF41-993A-E57C-3D15-0B04D2B2CC40}"/>
              </a:ext>
            </a:extLst>
          </p:cNvPr>
          <p:cNvSpPr txBox="1"/>
          <p:nvPr/>
        </p:nvSpPr>
        <p:spPr>
          <a:xfrm>
            <a:off x="11866131" y="1136812"/>
            <a:ext cx="4771893" cy="2677656"/>
          </a:xfrm>
          <a:prstGeom prst="rect">
            <a:avLst/>
          </a:prstGeom>
          <a:noFill/>
        </p:spPr>
        <p:txBody>
          <a:bodyPr wrap="square">
            <a:spAutoFit/>
          </a:bodyPr>
          <a:lstStyle/>
          <a:p>
            <a:pPr algn="ctr"/>
            <a:endParaRPr lang="en-GB" sz="2400">
              <a:solidFill>
                <a:schemeClr val="bg1"/>
              </a:solidFill>
              <a:latin typeface="Poppins" panose="00000500000000000000" pitchFamily="2" charset="0"/>
              <a:cs typeface="Poppins" panose="00000500000000000000" pitchFamily="2" charset="0"/>
            </a:endParaRPr>
          </a:p>
          <a:p>
            <a:pPr algn="ctr"/>
            <a:r>
              <a:rPr lang="en-GB" sz="2400">
                <a:solidFill>
                  <a:schemeClr val="bg1"/>
                </a:solidFill>
                <a:latin typeface="Poppins" panose="00000500000000000000" pitchFamily="2" charset="0"/>
                <a:cs typeface="Poppins" panose="00000500000000000000" pitchFamily="2" charset="0"/>
              </a:rPr>
              <a:t>"Great work from younger persons substance misuse services with teaching and raising awareness of various substances being used .“</a:t>
            </a:r>
          </a:p>
          <a:p>
            <a:pPr algn="ctr"/>
            <a:endParaRPr lang="en-GB" sz="2400">
              <a:solidFill>
                <a:schemeClr val="bg1"/>
              </a:solidFill>
              <a:latin typeface="Poppins" panose="00000500000000000000" pitchFamily="2" charset="0"/>
              <a:cs typeface="Poppins" panose="00000500000000000000" pitchFamily="2" charset="0"/>
            </a:endParaRPr>
          </a:p>
        </p:txBody>
      </p:sp>
      <p:pic>
        <p:nvPicPr>
          <p:cNvPr id="13" name="Graphic 12" descr="Open quotation mark with solid fill">
            <a:extLst>
              <a:ext uri="{FF2B5EF4-FFF2-40B4-BE49-F238E27FC236}">
                <a16:creationId xmlns:a16="http://schemas.microsoft.com/office/drawing/2014/main" id="{7666D704-31F6-51F3-6999-6DAA3985123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632039" y="452212"/>
            <a:ext cx="1425355" cy="1425355"/>
          </a:xfrm>
          <a:prstGeom prst="rect">
            <a:avLst/>
          </a:prstGeom>
        </p:spPr>
      </p:pic>
      <p:pic>
        <p:nvPicPr>
          <p:cNvPr id="18" name="Graphic 17" descr="Open quotation mark with solid fill">
            <a:extLst>
              <a:ext uri="{FF2B5EF4-FFF2-40B4-BE49-F238E27FC236}">
                <a16:creationId xmlns:a16="http://schemas.microsoft.com/office/drawing/2014/main" id="{21854524-6861-422B-4F42-6FD42FBDF19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140895" y="3188079"/>
            <a:ext cx="1447958" cy="1447958"/>
          </a:xfrm>
          <a:prstGeom prst="rect">
            <a:avLst/>
          </a:prstGeom>
        </p:spPr>
      </p:pic>
      <p:pic>
        <p:nvPicPr>
          <p:cNvPr id="20" name="Graphic 19" descr="Open quotation mark with solid fill">
            <a:extLst>
              <a:ext uri="{FF2B5EF4-FFF2-40B4-BE49-F238E27FC236}">
                <a16:creationId xmlns:a16="http://schemas.microsoft.com/office/drawing/2014/main" id="{1FCAFFE0-6A92-2C43-6F64-E2006A71F30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457238" y="4632979"/>
            <a:ext cx="1447957" cy="1447957"/>
          </a:xfrm>
          <a:prstGeom prst="rect">
            <a:avLst/>
          </a:prstGeom>
        </p:spPr>
      </p:pic>
      <p:pic>
        <p:nvPicPr>
          <p:cNvPr id="21" name="Graphic 20" descr="Open quotation mark with solid fill">
            <a:extLst>
              <a:ext uri="{FF2B5EF4-FFF2-40B4-BE49-F238E27FC236}">
                <a16:creationId xmlns:a16="http://schemas.microsoft.com/office/drawing/2014/main" id="{2714ECCF-B708-E0B4-2247-0E9919CCA04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060739" y="7114220"/>
            <a:ext cx="1447959" cy="1447959"/>
          </a:xfrm>
          <a:prstGeom prst="rect">
            <a:avLst/>
          </a:prstGeom>
        </p:spPr>
      </p:pic>
      <p:sp>
        <p:nvSpPr>
          <p:cNvPr id="22" name="TextBox 12">
            <a:extLst>
              <a:ext uri="{FF2B5EF4-FFF2-40B4-BE49-F238E27FC236}">
                <a16:creationId xmlns:a16="http://schemas.microsoft.com/office/drawing/2014/main" id="{252D1EDB-0091-74C4-7C16-2C279F79ACF6}"/>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C58B30AB-EC41-3AC7-CE6F-474AFE4191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3174338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6626FB-BC0C-72D8-6686-5B3AB16738D2}"/>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1A69AB14-B475-D5F6-971E-D14669658DD5}"/>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41D9EC05-B870-194C-4847-3F1C4D9B5F89}"/>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50</a:t>
            </a:r>
          </a:p>
        </p:txBody>
      </p:sp>
      <p:sp>
        <p:nvSpPr>
          <p:cNvPr id="35" name="TextBox 14">
            <a:extLst>
              <a:ext uri="{FF2B5EF4-FFF2-40B4-BE49-F238E27FC236}">
                <a16:creationId xmlns:a16="http://schemas.microsoft.com/office/drawing/2014/main" id="{B950040F-10AF-988B-44CD-F9D36BDECC9C}"/>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5400" b="1" i="0" u="none" strike="noStrike" kern="1200" cap="none" spc="0" normalizeH="0" baseline="0" noProof="0">
                <a:ln>
                  <a:noFill/>
                </a:ln>
                <a:solidFill>
                  <a:srgbClr val="19315D"/>
                </a:solidFill>
                <a:effectLst/>
                <a:uLnTx/>
                <a:uFillTx/>
                <a:latin typeface="Poppins Bold"/>
                <a:ea typeface="Poppins Bold"/>
                <a:cs typeface="Poppins Bold"/>
                <a:sym typeface="Poppins Bold"/>
              </a:rPr>
              <a:t>Section 2 - National and local intelligence</a:t>
            </a:r>
            <a:endParaRPr kumimoji="0" lang="en-US" sz="5400" b="1" i="0" u="none" strike="noStrike" kern="1200" cap="none" spc="0" normalizeH="0" baseline="0" noProof="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32A9E2F8-003D-F857-210A-C3DFF2D7C75D}"/>
              </a:ext>
            </a:extLst>
          </p:cNvPr>
          <p:cNvSpPr txBox="1"/>
          <p:nvPr/>
        </p:nvSpPr>
        <p:spPr>
          <a:xfrm>
            <a:off x="971231" y="2826006"/>
            <a:ext cx="8726943"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F738F5FC-FFC8-CF63-64D4-D9DB0E302554}"/>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FD3B86FD-2531-781E-C6A6-978BE0A177E2}"/>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84FC1616-C3FA-3D8A-D769-7116441622C9}"/>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066E42D7-2BFF-9851-7045-EBA0C2EF8956}"/>
              </a:ext>
            </a:extLst>
          </p:cNvPr>
          <p:cNvSpPr txBox="1"/>
          <p:nvPr/>
        </p:nvSpPr>
        <p:spPr>
          <a:xfrm>
            <a:off x="848620" y="4940290"/>
            <a:ext cx="8726939" cy="3139321"/>
          </a:xfrm>
          <a:prstGeom prst="rect">
            <a:avLst/>
          </a:prstGeom>
          <a:noFill/>
        </p:spPr>
        <p:txBody>
          <a:bodyPr wrap="square">
            <a:spAutoFit/>
          </a:bodyPr>
          <a:lstStyle/>
          <a:p>
            <a:pPr marL="342900" marR="0" lvl="0" indent="-342900" algn="just" defTabSz="914393"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rPr>
              <a:t>What are we currently doing well to tackle drug and/or alcohol related harm in Gloucestershire?</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b="1" i="1" dirty="0">
                <a:solidFill>
                  <a:srgbClr val="19315D"/>
                </a:solidFill>
                <a:latin typeface="Poppins" panose="00000500000000000000" pitchFamily="2" charset="0"/>
                <a:cs typeface="Poppins" panose="00000500000000000000" pitchFamily="2" charset="0"/>
              </a:rPr>
              <a:t>Theme 2: Partnership working </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Collaboration between agencies was highlighted as a strong feature of the local system. Stakeholders recognised good communication, shared problem solving, and positive relationships across services involved in prevention, treatment, and community support. </a:t>
            </a:r>
          </a:p>
          <a:p>
            <a:pPr algn="just"/>
            <a:endParaRPr lang="en-GB" dirty="0">
              <a:solidFill>
                <a:srgbClr val="19315D"/>
              </a:solidFill>
              <a:latin typeface="Poppins" panose="00000500000000000000" pitchFamily="2" charset="0"/>
              <a:cs typeface="Poppins" panose="00000500000000000000" pitchFamily="2" charset="0"/>
            </a:endParaRP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11" name="Rectangle: Rounded Corners 10">
            <a:extLst>
              <a:ext uri="{FF2B5EF4-FFF2-40B4-BE49-F238E27FC236}">
                <a16:creationId xmlns:a16="http://schemas.microsoft.com/office/drawing/2014/main" id="{7D6F889C-85B2-B1EA-BECD-DEC8130B77A6}"/>
              </a:ext>
            </a:extLst>
          </p:cNvPr>
          <p:cNvSpPr/>
          <p:nvPr/>
        </p:nvSpPr>
        <p:spPr>
          <a:xfrm>
            <a:off x="11253576" y="709896"/>
            <a:ext cx="5891383" cy="349616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5928AF4-90DD-8F91-F146-2B961C669323}"/>
              </a:ext>
            </a:extLst>
          </p:cNvPr>
          <p:cNvSpPr txBox="1"/>
          <p:nvPr/>
        </p:nvSpPr>
        <p:spPr>
          <a:xfrm>
            <a:off x="12457645" y="1636502"/>
            <a:ext cx="3855171" cy="1938992"/>
          </a:xfrm>
          <a:prstGeom prst="rect">
            <a:avLst/>
          </a:prstGeom>
          <a:noFill/>
        </p:spPr>
        <p:txBody>
          <a:bodyPr wrap="square">
            <a:spAutoFit/>
          </a:bodyPr>
          <a:lstStyle/>
          <a:p>
            <a:pPr algn="ctr"/>
            <a:endParaRPr lang="en-GB" sz="2400">
              <a:solidFill>
                <a:srgbClr val="FFFFFF"/>
              </a:solidFill>
              <a:latin typeface="Poppins" panose="00000500000000000000" pitchFamily="2" charset="0"/>
              <a:cs typeface="Poppins" panose="00000500000000000000" pitchFamily="2" charset="0"/>
            </a:endParaRPr>
          </a:p>
          <a:p>
            <a:pPr algn="ctr"/>
            <a:r>
              <a:rPr lang="en-GB" sz="2400">
                <a:solidFill>
                  <a:srgbClr val="FFFFFF"/>
                </a:solidFill>
                <a:latin typeface="Poppins" panose="00000500000000000000" pitchFamily="2" charset="0"/>
                <a:cs typeface="Poppins" panose="00000500000000000000" pitchFamily="2" charset="0"/>
              </a:rPr>
              <a:t>"…bringing together key partners to tackle key issues."  </a:t>
            </a:r>
          </a:p>
          <a:p>
            <a:pPr algn="ctr"/>
            <a:endParaRPr lang="en-GB" sz="2400">
              <a:solidFill>
                <a:srgbClr val="FFFFFF"/>
              </a:solidFill>
              <a:latin typeface="Poppins" panose="00000500000000000000" pitchFamily="2" charset="0"/>
              <a:cs typeface="Poppins" panose="00000500000000000000" pitchFamily="2" charset="0"/>
            </a:endParaRPr>
          </a:p>
        </p:txBody>
      </p:sp>
      <p:pic>
        <p:nvPicPr>
          <p:cNvPr id="13" name="Graphic 12" descr="Open quotation mark with solid fill">
            <a:extLst>
              <a:ext uri="{FF2B5EF4-FFF2-40B4-BE49-F238E27FC236}">
                <a16:creationId xmlns:a16="http://schemas.microsoft.com/office/drawing/2014/main" id="{82A696BA-E495-868A-67CC-6936553FFA4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92823" y="412996"/>
            <a:ext cx="1464571" cy="1464571"/>
          </a:xfrm>
          <a:prstGeom prst="rect">
            <a:avLst/>
          </a:prstGeom>
        </p:spPr>
      </p:pic>
      <p:pic>
        <p:nvPicPr>
          <p:cNvPr id="18" name="Graphic 17" descr="Open quotation mark with solid fill">
            <a:extLst>
              <a:ext uri="{FF2B5EF4-FFF2-40B4-BE49-F238E27FC236}">
                <a16:creationId xmlns:a16="http://schemas.microsoft.com/office/drawing/2014/main" id="{B70CAF3E-58AC-8E20-0B62-E908E4FAFB4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140895" y="3188079"/>
            <a:ext cx="1404315" cy="1404315"/>
          </a:xfrm>
          <a:prstGeom prst="rect">
            <a:avLst/>
          </a:prstGeom>
        </p:spPr>
      </p:pic>
      <p:sp>
        <p:nvSpPr>
          <p:cNvPr id="5" name="Rectangle: Rounded Corners 4">
            <a:extLst>
              <a:ext uri="{FF2B5EF4-FFF2-40B4-BE49-F238E27FC236}">
                <a16:creationId xmlns:a16="http://schemas.microsoft.com/office/drawing/2014/main" id="{74603834-18A8-F41D-BC0D-6CB47ADDF23F}"/>
              </a:ext>
            </a:extLst>
          </p:cNvPr>
          <p:cNvSpPr/>
          <p:nvPr/>
        </p:nvSpPr>
        <p:spPr>
          <a:xfrm>
            <a:off x="11306387" y="4814162"/>
            <a:ext cx="5891383" cy="349616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3ECD6E60-A8F2-09B8-C761-7D28489C770E}"/>
              </a:ext>
            </a:extLst>
          </p:cNvPr>
          <p:cNvSpPr txBox="1"/>
          <p:nvPr/>
        </p:nvSpPr>
        <p:spPr>
          <a:xfrm>
            <a:off x="12218424" y="6146747"/>
            <a:ext cx="4296194" cy="830997"/>
          </a:xfrm>
          <a:prstGeom prst="rect">
            <a:avLst/>
          </a:prstGeom>
          <a:noFill/>
        </p:spPr>
        <p:txBody>
          <a:bodyPr wrap="square">
            <a:spAutoFit/>
          </a:bodyPr>
          <a:lstStyle/>
          <a:p>
            <a:pPr algn="ctr"/>
            <a:r>
              <a:rPr lang="en-GB" sz="2400">
                <a:solidFill>
                  <a:srgbClr val="FFFFFF"/>
                </a:solidFill>
                <a:latin typeface="Poppins" panose="00000500000000000000" pitchFamily="2" charset="0"/>
                <a:cs typeface="Poppins" panose="00000500000000000000" pitchFamily="2" charset="0"/>
              </a:rPr>
              <a:t>“The prison to community resource is invaluable.”</a:t>
            </a:r>
          </a:p>
        </p:txBody>
      </p:sp>
      <p:pic>
        <p:nvPicPr>
          <p:cNvPr id="19" name="Graphic 18" descr="Open quotation mark with solid fill">
            <a:extLst>
              <a:ext uri="{FF2B5EF4-FFF2-40B4-BE49-F238E27FC236}">
                <a16:creationId xmlns:a16="http://schemas.microsoft.com/office/drawing/2014/main" id="{50BF18EF-DF63-29F2-A347-AD877C85F96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39634" y="4577510"/>
            <a:ext cx="1378789" cy="1378789"/>
          </a:xfrm>
          <a:prstGeom prst="rect">
            <a:avLst/>
          </a:prstGeom>
        </p:spPr>
      </p:pic>
      <p:pic>
        <p:nvPicPr>
          <p:cNvPr id="22" name="Graphic 21" descr="Open quotation mark with solid fill">
            <a:extLst>
              <a:ext uri="{FF2B5EF4-FFF2-40B4-BE49-F238E27FC236}">
                <a16:creationId xmlns:a16="http://schemas.microsoft.com/office/drawing/2014/main" id="{FAE672AD-42FE-DE5E-1911-E05EB5969BC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301924" y="7266811"/>
            <a:ext cx="1280171" cy="1280171"/>
          </a:xfrm>
          <a:prstGeom prst="rect">
            <a:avLst/>
          </a:prstGeom>
        </p:spPr>
      </p:pic>
      <p:sp>
        <p:nvSpPr>
          <p:cNvPr id="23" name="TextBox 12">
            <a:extLst>
              <a:ext uri="{FF2B5EF4-FFF2-40B4-BE49-F238E27FC236}">
                <a16:creationId xmlns:a16="http://schemas.microsoft.com/office/drawing/2014/main" id="{C0108FB5-D76C-E6DA-31D6-34772319DE2B}"/>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4809DF3E-373B-268F-62FC-AB66B1D79D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42326801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2488F5-499E-F3B9-6719-F734530549BD}"/>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09704521-E465-D0EE-E9CE-4BA333402ECF}"/>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3AB877F0-073D-949E-3B3E-2E1487ECD5B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51</a:t>
            </a:r>
          </a:p>
        </p:txBody>
      </p:sp>
      <p:sp>
        <p:nvSpPr>
          <p:cNvPr id="35" name="TextBox 14">
            <a:extLst>
              <a:ext uri="{FF2B5EF4-FFF2-40B4-BE49-F238E27FC236}">
                <a16:creationId xmlns:a16="http://schemas.microsoft.com/office/drawing/2014/main" id="{A8631430-B660-0493-F9DE-982C05C07BFF}"/>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5400" b="1" i="0" u="none" strike="noStrike" kern="1200" cap="none" spc="0" normalizeH="0" baseline="0" noProof="0">
                <a:ln>
                  <a:noFill/>
                </a:ln>
                <a:solidFill>
                  <a:srgbClr val="19315D"/>
                </a:solidFill>
                <a:effectLst/>
                <a:uLnTx/>
                <a:uFillTx/>
                <a:latin typeface="Poppins Bold"/>
                <a:ea typeface="Poppins Bold"/>
                <a:cs typeface="Poppins Bold"/>
                <a:sym typeface="Poppins Bold"/>
              </a:rPr>
              <a:t>Section 2 - National and local intelligence</a:t>
            </a:r>
            <a:endParaRPr kumimoji="0" lang="en-US" sz="5400" b="1" i="0" u="none" strike="noStrike" kern="1200" cap="none" spc="0" normalizeH="0" baseline="0" noProof="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AFE70BD9-9498-EAC4-F525-FC2DDAED3D2F}"/>
              </a:ext>
            </a:extLst>
          </p:cNvPr>
          <p:cNvSpPr txBox="1"/>
          <p:nvPr/>
        </p:nvSpPr>
        <p:spPr>
          <a:xfrm>
            <a:off x="971231" y="2826006"/>
            <a:ext cx="8726943" cy="1773049"/>
          </a:xfrm>
          <a:prstGeom prst="rect">
            <a:avLst/>
          </a:prstGeom>
        </p:spPr>
        <p:txBody>
          <a:bodyPr wrap="square" lIns="0" tIns="0" rIns="0" bIns="0" rtlCol="0" anchor="t">
            <a:spAutoFit/>
          </a:bodyPr>
          <a:lstStyle/>
          <a:p>
            <a:pPr lvl="0" defTabSz="914400">
              <a:lnSpc>
                <a:spcPts val="4620"/>
              </a:lnSpc>
              <a:defRPr/>
            </a:pPr>
            <a:r>
              <a:rPr lang="en-GB" sz="42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42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9257E6FD-45B6-3BAE-9749-827508DDF13D}"/>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AF886B67-3FF1-C6AC-C620-06427EC2B6AB}"/>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16BA109D-3E02-DFFD-3CB4-B90779449A51}"/>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2CB74497-3905-0B42-0CA7-F5884339308F}"/>
              </a:ext>
            </a:extLst>
          </p:cNvPr>
          <p:cNvSpPr txBox="1"/>
          <p:nvPr/>
        </p:nvSpPr>
        <p:spPr>
          <a:xfrm>
            <a:off x="848620" y="4841692"/>
            <a:ext cx="8726939" cy="2893100"/>
          </a:xfrm>
          <a:prstGeom prst="rect">
            <a:avLst/>
          </a:prstGeom>
          <a:noFill/>
        </p:spPr>
        <p:txBody>
          <a:bodyPr wrap="square">
            <a:spAutoFit/>
          </a:bodyPr>
          <a:lstStyle/>
          <a:p>
            <a:pPr marL="342900" marR="0" lvl="0" indent="-342900" algn="just" defTabSz="914393"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rPr>
              <a:t>What are we currently doing well to tackle drug and/or alcohol related harm in Gloucestershire?</a:t>
            </a:r>
          </a:p>
          <a:p>
            <a:pPr algn="just"/>
            <a:endParaRPr lang="en-GB" sz="2000" b="1" dirty="0">
              <a:solidFill>
                <a:srgbClr val="19315D"/>
              </a:solidFill>
              <a:latin typeface="Poppins" panose="00000500000000000000" pitchFamily="2" charset="0"/>
              <a:cs typeface="Poppins" panose="00000500000000000000" pitchFamily="2" charset="0"/>
            </a:endParaRP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b="1" i="1" dirty="0">
                <a:solidFill>
                  <a:srgbClr val="19315D"/>
                </a:solidFill>
                <a:latin typeface="Poppins" panose="00000500000000000000" pitchFamily="2" charset="0"/>
                <a:cs typeface="Poppins" panose="00000500000000000000" pitchFamily="2" charset="0"/>
              </a:rPr>
              <a:t>Theme 3: Harm reduction initiatives</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Harm reduction approaches were praised for reducing the risks associated with substance use. Examples included needle and syringe programmes and crisis response services. </a:t>
            </a: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11" name="Rectangle: Rounded Corners 10">
            <a:extLst>
              <a:ext uri="{FF2B5EF4-FFF2-40B4-BE49-F238E27FC236}">
                <a16:creationId xmlns:a16="http://schemas.microsoft.com/office/drawing/2014/main" id="{84E12E22-3921-7A4D-8ADC-BF33007EC16E}"/>
              </a:ext>
            </a:extLst>
          </p:cNvPr>
          <p:cNvSpPr/>
          <p:nvPr/>
        </p:nvSpPr>
        <p:spPr>
          <a:xfrm>
            <a:off x="11253576" y="709896"/>
            <a:ext cx="5891383" cy="349616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sp>
        <p:nvSpPr>
          <p:cNvPr id="6" name="TextBox 5">
            <a:extLst>
              <a:ext uri="{FF2B5EF4-FFF2-40B4-BE49-F238E27FC236}">
                <a16:creationId xmlns:a16="http://schemas.microsoft.com/office/drawing/2014/main" id="{0C3878E0-C693-FEFA-80F1-01350F4828EA}"/>
              </a:ext>
            </a:extLst>
          </p:cNvPr>
          <p:cNvSpPr txBox="1"/>
          <p:nvPr/>
        </p:nvSpPr>
        <p:spPr>
          <a:xfrm>
            <a:off x="11866131" y="2042481"/>
            <a:ext cx="4771893" cy="830997"/>
          </a:xfrm>
          <a:prstGeom prst="rect">
            <a:avLst/>
          </a:prstGeom>
          <a:noFill/>
        </p:spPr>
        <p:txBody>
          <a:bodyPr wrap="square">
            <a:spAutoFit/>
          </a:bodyPr>
          <a:lstStyle/>
          <a:p>
            <a:pPr algn="ctr"/>
            <a:r>
              <a:rPr lang="en-GB" sz="2400" dirty="0">
                <a:solidFill>
                  <a:schemeClr val="bg1"/>
                </a:solidFill>
                <a:latin typeface="Poppins" panose="00000500000000000000" pitchFamily="2" charset="0"/>
                <a:cs typeface="Poppins" panose="00000500000000000000" pitchFamily="2" charset="0"/>
              </a:rPr>
              <a:t>“Providing safe equipment for those actively using.”</a:t>
            </a:r>
          </a:p>
        </p:txBody>
      </p:sp>
      <p:pic>
        <p:nvPicPr>
          <p:cNvPr id="13" name="Graphic 12" descr="Open quotation mark with solid fill">
            <a:extLst>
              <a:ext uri="{FF2B5EF4-FFF2-40B4-BE49-F238E27FC236}">
                <a16:creationId xmlns:a16="http://schemas.microsoft.com/office/drawing/2014/main" id="{3AC453EE-B5CB-2CA1-E715-A507D03F22B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675291" y="495464"/>
            <a:ext cx="1382103" cy="1382103"/>
          </a:xfrm>
          <a:prstGeom prst="rect">
            <a:avLst/>
          </a:prstGeom>
        </p:spPr>
      </p:pic>
      <p:pic>
        <p:nvPicPr>
          <p:cNvPr id="18" name="Graphic 17" descr="Open quotation mark with solid fill">
            <a:extLst>
              <a:ext uri="{FF2B5EF4-FFF2-40B4-BE49-F238E27FC236}">
                <a16:creationId xmlns:a16="http://schemas.microsoft.com/office/drawing/2014/main" id="{E2D34A6F-16D0-6917-6535-E6800DE4D8D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140895" y="3188079"/>
            <a:ext cx="1382102" cy="1382102"/>
          </a:xfrm>
          <a:prstGeom prst="rect">
            <a:avLst/>
          </a:prstGeom>
        </p:spPr>
      </p:pic>
      <p:sp>
        <p:nvSpPr>
          <p:cNvPr id="8" name="Rectangle: Rounded Corners 7">
            <a:extLst>
              <a:ext uri="{FF2B5EF4-FFF2-40B4-BE49-F238E27FC236}">
                <a16:creationId xmlns:a16="http://schemas.microsoft.com/office/drawing/2014/main" id="{FB656044-5323-B8DF-8791-8ECA18F72E00}"/>
              </a:ext>
            </a:extLst>
          </p:cNvPr>
          <p:cNvSpPr/>
          <p:nvPr/>
        </p:nvSpPr>
        <p:spPr>
          <a:xfrm>
            <a:off x="11306387" y="4814162"/>
            <a:ext cx="5891383" cy="349616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B7EBAC85-F5BF-C778-0425-88C812D306CD}"/>
              </a:ext>
            </a:extLst>
          </p:cNvPr>
          <p:cNvSpPr txBox="1"/>
          <p:nvPr/>
        </p:nvSpPr>
        <p:spPr>
          <a:xfrm>
            <a:off x="12218424" y="6146747"/>
            <a:ext cx="4296194" cy="830997"/>
          </a:xfrm>
          <a:prstGeom prst="rect">
            <a:avLst/>
          </a:prstGeom>
          <a:noFill/>
        </p:spPr>
        <p:txBody>
          <a:bodyPr wrap="square">
            <a:spAutoFit/>
          </a:bodyPr>
          <a:lstStyle/>
          <a:p>
            <a:pPr algn="ctr"/>
            <a:r>
              <a:rPr lang="en-GB" sz="2400" dirty="0">
                <a:solidFill>
                  <a:schemeClr val="bg1"/>
                </a:solidFill>
                <a:latin typeface="Poppins" panose="00000500000000000000" pitchFamily="2" charset="0"/>
                <a:cs typeface="Poppins" panose="00000500000000000000" pitchFamily="2" charset="0"/>
              </a:rPr>
              <a:t>“Good responses to drug risk alerts.”</a:t>
            </a:r>
          </a:p>
        </p:txBody>
      </p:sp>
      <p:pic>
        <p:nvPicPr>
          <p:cNvPr id="19" name="Graphic 18" descr="Open quotation mark with solid fill">
            <a:extLst>
              <a:ext uri="{FF2B5EF4-FFF2-40B4-BE49-F238E27FC236}">
                <a16:creationId xmlns:a16="http://schemas.microsoft.com/office/drawing/2014/main" id="{92A272AF-01AD-46DF-2DDC-D2105348DF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836322" y="4574198"/>
            <a:ext cx="1382102" cy="1382102"/>
          </a:xfrm>
          <a:prstGeom prst="rect">
            <a:avLst/>
          </a:prstGeom>
        </p:spPr>
      </p:pic>
      <p:pic>
        <p:nvPicPr>
          <p:cNvPr id="20" name="Graphic 19" descr="Open quotation mark with solid fill">
            <a:extLst>
              <a:ext uri="{FF2B5EF4-FFF2-40B4-BE49-F238E27FC236}">
                <a16:creationId xmlns:a16="http://schemas.microsoft.com/office/drawing/2014/main" id="{59626960-CA66-1F19-2618-563C5778DD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301924" y="7266811"/>
            <a:ext cx="1464571" cy="1464571"/>
          </a:xfrm>
          <a:prstGeom prst="rect">
            <a:avLst/>
          </a:prstGeom>
        </p:spPr>
      </p:pic>
      <p:sp>
        <p:nvSpPr>
          <p:cNvPr id="21" name="TextBox 12">
            <a:extLst>
              <a:ext uri="{FF2B5EF4-FFF2-40B4-BE49-F238E27FC236}">
                <a16:creationId xmlns:a16="http://schemas.microsoft.com/office/drawing/2014/main" id="{0599E78C-6B3F-9591-644C-6A58947ECC8C}"/>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5" name="Picture 4">
            <a:extLst>
              <a:ext uri="{FF2B5EF4-FFF2-40B4-BE49-F238E27FC236}">
                <a16:creationId xmlns:a16="http://schemas.microsoft.com/office/drawing/2014/main" id="{207207C4-C76D-D5ED-176B-3EEB877524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819010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F8BDE1-0051-A740-5347-C311DD83BCB9}"/>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AFEA2D9D-FC34-7BA6-7792-E842D24E526C}"/>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126D6EF0-55A6-F09C-70D0-7F10212F8EA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52</a:t>
            </a:r>
          </a:p>
        </p:txBody>
      </p:sp>
      <p:sp>
        <p:nvSpPr>
          <p:cNvPr id="35" name="TextBox 14">
            <a:extLst>
              <a:ext uri="{FF2B5EF4-FFF2-40B4-BE49-F238E27FC236}">
                <a16:creationId xmlns:a16="http://schemas.microsoft.com/office/drawing/2014/main" id="{E3EEC55C-6DE7-D591-BBB9-6511F8D58657}"/>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FF451A41-078C-5342-75A3-2CEF89971BFA}"/>
              </a:ext>
            </a:extLst>
          </p:cNvPr>
          <p:cNvSpPr txBox="1"/>
          <p:nvPr/>
        </p:nvSpPr>
        <p:spPr>
          <a:xfrm>
            <a:off x="971231" y="2826006"/>
            <a:ext cx="8726943"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540473D9-2061-64FC-2A5A-1EA3DA5A4AAF}"/>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F0B84112-3197-A201-4971-DB5A40CB0024}"/>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E60B8A77-D214-50C5-9077-FAE10F309389}"/>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1A624BF7-416B-858D-80CA-B246FE156D94}"/>
              </a:ext>
            </a:extLst>
          </p:cNvPr>
          <p:cNvSpPr txBox="1"/>
          <p:nvPr/>
        </p:nvSpPr>
        <p:spPr>
          <a:xfrm>
            <a:off x="848620" y="4873640"/>
            <a:ext cx="8726939" cy="3416320"/>
          </a:xfrm>
          <a:prstGeom prst="rect">
            <a:avLst/>
          </a:prstGeom>
          <a:noFill/>
        </p:spPr>
        <p:txBody>
          <a:bodyPr wrap="square">
            <a:spAutoFit/>
          </a:bodyPr>
          <a:lstStyle/>
          <a:p>
            <a:pPr algn="just"/>
            <a:endParaRPr lang="en-GB" dirty="0">
              <a:solidFill>
                <a:srgbClr val="19315D"/>
              </a:solidFill>
              <a:latin typeface="Poppins" panose="00000500000000000000" pitchFamily="2" charset="0"/>
              <a:cs typeface="Poppins" panose="00000500000000000000" pitchFamily="2" charset="0"/>
            </a:endParaRPr>
          </a:p>
          <a:p>
            <a:pPr marL="342900" indent="-342900" algn="just">
              <a:buFont typeface="+mj-lt"/>
              <a:buAutoNum type="arabicPeriod" startAt="2"/>
            </a:pPr>
            <a:r>
              <a:rPr lang="en-GB" dirty="0">
                <a:solidFill>
                  <a:srgbClr val="19315D"/>
                </a:solidFill>
                <a:latin typeface="Poppins" panose="00000500000000000000" pitchFamily="2" charset="0"/>
                <a:cs typeface="Poppins" panose="00000500000000000000" pitchFamily="2" charset="0"/>
              </a:rPr>
              <a:t>What are the problems, gaps and challenges in tackling drug and/or alcohol related harm in Gloucestershire?</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b="1" i="1" dirty="0">
                <a:solidFill>
                  <a:srgbClr val="19315D"/>
                </a:solidFill>
                <a:latin typeface="Poppins" panose="00000500000000000000" pitchFamily="2" charset="0"/>
                <a:cs typeface="Poppins" panose="00000500000000000000" pitchFamily="2" charset="0"/>
              </a:rPr>
              <a:t>Theme 1: Joined up working </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Although partnership working was recognised as a strength, many respondents emphasised inconsistencies in how services connect and share information. Stakeholders noted that people can experience fragmented pathways and they recognised that silo working is detrimental to service users’ progress.  </a:t>
            </a: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11" name="Rectangle: Rounded Corners 10">
            <a:extLst>
              <a:ext uri="{FF2B5EF4-FFF2-40B4-BE49-F238E27FC236}">
                <a16:creationId xmlns:a16="http://schemas.microsoft.com/office/drawing/2014/main" id="{1F226072-3CF8-0B3F-1042-16FE012A0652}"/>
              </a:ext>
            </a:extLst>
          </p:cNvPr>
          <p:cNvSpPr/>
          <p:nvPr/>
        </p:nvSpPr>
        <p:spPr>
          <a:xfrm>
            <a:off x="11253576" y="532917"/>
            <a:ext cx="5891383" cy="270967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sp>
        <p:nvSpPr>
          <p:cNvPr id="6" name="TextBox 5">
            <a:extLst>
              <a:ext uri="{FF2B5EF4-FFF2-40B4-BE49-F238E27FC236}">
                <a16:creationId xmlns:a16="http://schemas.microsoft.com/office/drawing/2014/main" id="{B365F1A1-8310-54CD-3FCD-FC11D11FB210}"/>
              </a:ext>
            </a:extLst>
          </p:cNvPr>
          <p:cNvSpPr txBox="1"/>
          <p:nvPr/>
        </p:nvSpPr>
        <p:spPr>
          <a:xfrm>
            <a:off x="11866131" y="1079367"/>
            <a:ext cx="4771893" cy="1569660"/>
          </a:xfrm>
          <a:prstGeom prst="rect">
            <a:avLst/>
          </a:prstGeom>
          <a:noFill/>
        </p:spPr>
        <p:txBody>
          <a:bodyPr wrap="square">
            <a:spAutoFit/>
          </a:bodyPr>
          <a:lstStyle/>
          <a:p>
            <a:pPr algn="ctr"/>
            <a:r>
              <a:rPr lang="en-GB" sz="2400" dirty="0">
                <a:solidFill>
                  <a:srgbClr val="FFFFFF"/>
                </a:solidFill>
                <a:latin typeface="Poppins" panose="00000500000000000000" pitchFamily="2" charset="0"/>
                <a:cs typeface="Poppins" panose="00000500000000000000" pitchFamily="2" charset="0"/>
              </a:rPr>
              <a:t>"Not enough joined up working between substance misuse and mental health services."</a:t>
            </a:r>
          </a:p>
        </p:txBody>
      </p:sp>
      <p:pic>
        <p:nvPicPr>
          <p:cNvPr id="13" name="Graphic 12" descr="Open quotation mark with solid fill">
            <a:extLst>
              <a:ext uri="{FF2B5EF4-FFF2-40B4-BE49-F238E27FC236}">
                <a16:creationId xmlns:a16="http://schemas.microsoft.com/office/drawing/2014/main" id="{BD4BA0E5-BAC0-8D13-78FF-B2B4CB45FDB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793032" y="164771"/>
            <a:ext cx="1264363" cy="1264363"/>
          </a:xfrm>
          <a:prstGeom prst="rect">
            <a:avLst/>
          </a:prstGeom>
        </p:spPr>
      </p:pic>
      <p:pic>
        <p:nvPicPr>
          <p:cNvPr id="18" name="Graphic 17" descr="Open quotation mark with solid fill">
            <a:extLst>
              <a:ext uri="{FF2B5EF4-FFF2-40B4-BE49-F238E27FC236}">
                <a16:creationId xmlns:a16="http://schemas.microsoft.com/office/drawing/2014/main" id="{6A21550F-BB5C-E6A3-4233-8C243FC3E22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260475" y="2251759"/>
            <a:ext cx="1345028" cy="1345028"/>
          </a:xfrm>
          <a:prstGeom prst="rect">
            <a:avLst/>
          </a:prstGeom>
        </p:spPr>
      </p:pic>
      <p:sp>
        <p:nvSpPr>
          <p:cNvPr id="5" name="Rectangle: Rounded Corners 4">
            <a:extLst>
              <a:ext uri="{FF2B5EF4-FFF2-40B4-BE49-F238E27FC236}">
                <a16:creationId xmlns:a16="http://schemas.microsoft.com/office/drawing/2014/main" id="{76F249B8-AD90-B4D9-F528-52CAC1510223}"/>
              </a:ext>
            </a:extLst>
          </p:cNvPr>
          <p:cNvSpPr/>
          <p:nvPr/>
        </p:nvSpPr>
        <p:spPr>
          <a:xfrm>
            <a:off x="12070290" y="3737013"/>
            <a:ext cx="4598956" cy="2072994"/>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7" name="Graphic 6" descr="Open quotation mark with solid fill">
            <a:extLst>
              <a:ext uri="{FF2B5EF4-FFF2-40B4-BE49-F238E27FC236}">
                <a16:creationId xmlns:a16="http://schemas.microsoft.com/office/drawing/2014/main" id="{3F8204E2-FDC2-3FF8-1245-10243D6D05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414109" y="3368867"/>
            <a:ext cx="1307677" cy="1307677"/>
          </a:xfrm>
          <a:prstGeom prst="rect">
            <a:avLst/>
          </a:prstGeom>
        </p:spPr>
      </p:pic>
      <p:pic>
        <p:nvPicPr>
          <p:cNvPr id="21" name="Graphic 20" descr="Open quotation mark with solid fill">
            <a:extLst>
              <a:ext uri="{FF2B5EF4-FFF2-40B4-BE49-F238E27FC236}">
                <a16:creationId xmlns:a16="http://schemas.microsoft.com/office/drawing/2014/main" id="{245E4F30-7B82-B831-A734-716E96D099B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5825813" y="4784764"/>
            <a:ext cx="1319145" cy="1319145"/>
          </a:xfrm>
          <a:prstGeom prst="rect">
            <a:avLst/>
          </a:prstGeom>
        </p:spPr>
      </p:pic>
      <p:sp>
        <p:nvSpPr>
          <p:cNvPr id="22" name="Rectangle: Rounded Corners 21">
            <a:extLst>
              <a:ext uri="{FF2B5EF4-FFF2-40B4-BE49-F238E27FC236}">
                <a16:creationId xmlns:a16="http://schemas.microsoft.com/office/drawing/2014/main" id="{84FF5338-DA21-4E92-E033-82A2E9145576}"/>
              </a:ext>
            </a:extLst>
          </p:cNvPr>
          <p:cNvSpPr/>
          <p:nvPr/>
        </p:nvSpPr>
        <p:spPr>
          <a:xfrm>
            <a:off x="11607589" y="6410365"/>
            <a:ext cx="3427222" cy="1991305"/>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23" name="Graphic 22" descr="Open quotation mark with solid fill">
            <a:extLst>
              <a:ext uri="{FF2B5EF4-FFF2-40B4-BE49-F238E27FC236}">
                <a16:creationId xmlns:a16="http://schemas.microsoft.com/office/drawing/2014/main" id="{C43D836C-1AFA-F08C-C5B5-52350B19EB2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19792" y="6042219"/>
            <a:ext cx="1398840" cy="1398840"/>
          </a:xfrm>
          <a:prstGeom prst="rect">
            <a:avLst/>
          </a:prstGeom>
        </p:spPr>
      </p:pic>
      <p:pic>
        <p:nvPicPr>
          <p:cNvPr id="24" name="Graphic 23" descr="Open quotation mark with solid fill">
            <a:extLst>
              <a:ext uri="{FF2B5EF4-FFF2-40B4-BE49-F238E27FC236}">
                <a16:creationId xmlns:a16="http://schemas.microsoft.com/office/drawing/2014/main" id="{AE17CF2F-FABD-A9A4-5318-C84BAAFD14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4222011" y="7434094"/>
            <a:ext cx="1398841" cy="1398841"/>
          </a:xfrm>
          <a:prstGeom prst="rect">
            <a:avLst/>
          </a:prstGeom>
        </p:spPr>
      </p:pic>
      <p:sp>
        <p:nvSpPr>
          <p:cNvPr id="10" name="TextBox 9">
            <a:extLst>
              <a:ext uri="{FF2B5EF4-FFF2-40B4-BE49-F238E27FC236}">
                <a16:creationId xmlns:a16="http://schemas.microsoft.com/office/drawing/2014/main" id="{71462D4F-57A0-6E74-8794-07BF7C88F1FC}"/>
              </a:ext>
            </a:extLst>
          </p:cNvPr>
          <p:cNvSpPr txBox="1"/>
          <p:nvPr/>
        </p:nvSpPr>
        <p:spPr>
          <a:xfrm>
            <a:off x="12695172" y="4367869"/>
            <a:ext cx="3483394" cy="830997"/>
          </a:xfrm>
          <a:prstGeom prst="rect">
            <a:avLst/>
          </a:prstGeom>
          <a:noFill/>
        </p:spPr>
        <p:txBody>
          <a:bodyPr wrap="square">
            <a:spAutoFit/>
          </a:bodyPr>
          <a:lstStyle/>
          <a:p>
            <a:pPr algn="ctr"/>
            <a:r>
              <a:rPr lang="en-GB" sz="2400">
                <a:solidFill>
                  <a:srgbClr val="FFFFFF"/>
                </a:solidFill>
                <a:latin typeface="Poppins" panose="00000500000000000000" pitchFamily="2" charset="0"/>
                <a:cs typeface="Poppins" panose="00000500000000000000" pitchFamily="2" charset="0"/>
              </a:rPr>
              <a:t> "Fragmented provision of support." </a:t>
            </a:r>
          </a:p>
        </p:txBody>
      </p:sp>
      <p:sp>
        <p:nvSpPr>
          <p:cNvPr id="26" name="TextBox 25">
            <a:extLst>
              <a:ext uri="{FF2B5EF4-FFF2-40B4-BE49-F238E27FC236}">
                <a16:creationId xmlns:a16="http://schemas.microsoft.com/office/drawing/2014/main" id="{A8B78757-608D-B0B4-8A55-2C44B7A836BE}"/>
              </a:ext>
            </a:extLst>
          </p:cNvPr>
          <p:cNvSpPr txBox="1"/>
          <p:nvPr/>
        </p:nvSpPr>
        <p:spPr>
          <a:xfrm>
            <a:off x="12168847" y="7018595"/>
            <a:ext cx="2189018" cy="830997"/>
          </a:xfrm>
          <a:prstGeom prst="rect">
            <a:avLst/>
          </a:prstGeom>
          <a:noFill/>
        </p:spPr>
        <p:txBody>
          <a:bodyPr wrap="square">
            <a:spAutoFit/>
          </a:bodyPr>
          <a:lstStyle/>
          <a:p>
            <a:pPr algn="ctr"/>
            <a:r>
              <a:rPr lang="en-GB" sz="2400">
                <a:solidFill>
                  <a:srgbClr val="FFFFFF"/>
                </a:solidFill>
                <a:latin typeface="Poppins" panose="00000500000000000000" pitchFamily="2" charset="0"/>
                <a:cs typeface="Poppins" panose="00000500000000000000" pitchFamily="2" charset="0"/>
              </a:rPr>
              <a:t>"Silo working."</a:t>
            </a:r>
          </a:p>
        </p:txBody>
      </p:sp>
      <p:sp>
        <p:nvSpPr>
          <p:cNvPr id="27" name="TextBox 12">
            <a:extLst>
              <a:ext uri="{FF2B5EF4-FFF2-40B4-BE49-F238E27FC236}">
                <a16:creationId xmlns:a16="http://schemas.microsoft.com/office/drawing/2014/main" id="{DBF650B2-85F4-643B-DBF3-46358B896D76}"/>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8" name="Picture 7">
            <a:extLst>
              <a:ext uri="{FF2B5EF4-FFF2-40B4-BE49-F238E27FC236}">
                <a16:creationId xmlns:a16="http://schemas.microsoft.com/office/drawing/2014/main" id="{D24034FD-3D9B-20AB-DB0A-172969B191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0161895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9A3B98-8F5A-6087-31CF-E00BDDB2096F}"/>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99A01D18-5F89-CE6C-B719-73F5D5941BE3}"/>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4558130E-954C-0671-CA5A-D080D1E40F02}"/>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53</a:t>
            </a:r>
          </a:p>
        </p:txBody>
      </p:sp>
      <p:sp>
        <p:nvSpPr>
          <p:cNvPr id="35" name="TextBox 14">
            <a:extLst>
              <a:ext uri="{FF2B5EF4-FFF2-40B4-BE49-F238E27FC236}">
                <a16:creationId xmlns:a16="http://schemas.microsoft.com/office/drawing/2014/main" id="{8AEB9AEE-B30C-8A2B-E598-085BAC15783A}"/>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9A602881-4C2C-84D8-7D24-6D0A384A1E93}"/>
              </a:ext>
            </a:extLst>
          </p:cNvPr>
          <p:cNvSpPr txBox="1"/>
          <p:nvPr/>
        </p:nvSpPr>
        <p:spPr>
          <a:xfrm>
            <a:off x="971231" y="2826006"/>
            <a:ext cx="8726943"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D9E99E39-55A8-F440-6DA7-03F819058736}"/>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63B7BCD6-3680-46E8-2BE4-39B9877DD1D4}"/>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49EA9F0E-4A28-B3F8-D593-43829D1CADC0}"/>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988079A6-E024-778F-A8A3-B28864340FE5}"/>
              </a:ext>
            </a:extLst>
          </p:cNvPr>
          <p:cNvSpPr txBox="1"/>
          <p:nvPr/>
        </p:nvSpPr>
        <p:spPr>
          <a:xfrm>
            <a:off x="879516" y="4864892"/>
            <a:ext cx="8726939" cy="3139321"/>
          </a:xfrm>
          <a:prstGeom prst="rect">
            <a:avLst/>
          </a:prstGeom>
          <a:noFill/>
        </p:spPr>
        <p:txBody>
          <a:bodyPr wrap="square">
            <a:spAutoFit/>
          </a:bodyPr>
          <a:lstStyle/>
          <a:p>
            <a:pPr algn="just"/>
            <a:endParaRPr lang="en-GB" dirty="0">
              <a:solidFill>
                <a:srgbClr val="19315D"/>
              </a:solidFill>
              <a:latin typeface="Poppins" panose="00000500000000000000" pitchFamily="2" charset="0"/>
              <a:cs typeface="Poppins" panose="00000500000000000000" pitchFamily="2" charset="0"/>
            </a:endParaRPr>
          </a:p>
          <a:p>
            <a:pPr marL="342900" indent="-342900" algn="just">
              <a:buFont typeface="+mj-lt"/>
              <a:buAutoNum type="arabicPeriod" startAt="2"/>
            </a:pPr>
            <a:r>
              <a:rPr lang="en-GB" dirty="0">
                <a:solidFill>
                  <a:srgbClr val="19315D"/>
                </a:solidFill>
                <a:latin typeface="Poppins" panose="00000500000000000000" pitchFamily="2" charset="0"/>
                <a:cs typeface="Poppins" panose="00000500000000000000" pitchFamily="2" charset="0"/>
              </a:rPr>
              <a:t>What are the problems, gaps and challenges in tackling drug and/or alcohol related harm in Gloucestershire?</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b="1" i="1" dirty="0">
                <a:solidFill>
                  <a:srgbClr val="19315D"/>
                </a:solidFill>
                <a:latin typeface="Poppins" panose="00000500000000000000" pitchFamily="2" charset="0"/>
                <a:cs typeface="Poppins" panose="00000500000000000000" pitchFamily="2" charset="0"/>
              </a:rPr>
              <a:t>Theme 2: Complex needs and support limitations</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Stakeholders highlighted significant challenges supporting individuals with overlapping vulnerabilities such as homelessness, mental ill health, and trauma. Respondents reported that existing services do not always have the capacity, flexibility, or specialist expertise to address these intersecting needs.</a:t>
            </a:r>
          </a:p>
        </p:txBody>
      </p:sp>
      <p:sp>
        <p:nvSpPr>
          <p:cNvPr id="11" name="Rectangle: Rounded Corners 10">
            <a:extLst>
              <a:ext uri="{FF2B5EF4-FFF2-40B4-BE49-F238E27FC236}">
                <a16:creationId xmlns:a16="http://schemas.microsoft.com/office/drawing/2014/main" id="{97C2E3DE-E7A8-5B5B-B9B2-E12F4D3B5F4D}"/>
              </a:ext>
            </a:extLst>
          </p:cNvPr>
          <p:cNvSpPr/>
          <p:nvPr/>
        </p:nvSpPr>
        <p:spPr>
          <a:xfrm>
            <a:off x="11253576" y="532917"/>
            <a:ext cx="5891383" cy="270967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13" name="Graphic 12" descr="Open quotation mark with solid fill">
            <a:extLst>
              <a:ext uri="{FF2B5EF4-FFF2-40B4-BE49-F238E27FC236}">
                <a16:creationId xmlns:a16="http://schemas.microsoft.com/office/drawing/2014/main" id="{CF36736A-C821-D861-75B3-96148476BDE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54374" y="126147"/>
            <a:ext cx="1400337" cy="1400337"/>
          </a:xfrm>
          <a:prstGeom prst="rect">
            <a:avLst/>
          </a:prstGeom>
        </p:spPr>
      </p:pic>
      <p:pic>
        <p:nvPicPr>
          <p:cNvPr id="18" name="Graphic 17" descr="Open quotation mark with solid fill">
            <a:extLst>
              <a:ext uri="{FF2B5EF4-FFF2-40B4-BE49-F238E27FC236}">
                <a16:creationId xmlns:a16="http://schemas.microsoft.com/office/drawing/2014/main" id="{911587CB-7891-14F5-AA54-4D3B0C317ED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251193" y="2469316"/>
            <a:ext cx="1280216" cy="1280216"/>
          </a:xfrm>
          <a:prstGeom prst="rect">
            <a:avLst/>
          </a:prstGeom>
        </p:spPr>
      </p:pic>
      <p:sp>
        <p:nvSpPr>
          <p:cNvPr id="5" name="Rectangle: Rounded Corners 4">
            <a:extLst>
              <a:ext uri="{FF2B5EF4-FFF2-40B4-BE49-F238E27FC236}">
                <a16:creationId xmlns:a16="http://schemas.microsoft.com/office/drawing/2014/main" id="{016E5921-C516-A449-BB82-EFCA0DBEEC4C}"/>
              </a:ext>
            </a:extLst>
          </p:cNvPr>
          <p:cNvSpPr/>
          <p:nvPr/>
        </p:nvSpPr>
        <p:spPr>
          <a:xfrm>
            <a:off x="11896118" y="3737013"/>
            <a:ext cx="4845698" cy="2072994"/>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7" name="Graphic 6" descr="Open quotation mark with solid fill">
            <a:extLst>
              <a:ext uri="{FF2B5EF4-FFF2-40B4-BE49-F238E27FC236}">
                <a16:creationId xmlns:a16="http://schemas.microsoft.com/office/drawing/2014/main" id="{534D39CE-B8CA-6145-8DC2-64AF9EA4414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60484" y="3355518"/>
            <a:ext cx="1280216" cy="1280216"/>
          </a:xfrm>
          <a:prstGeom prst="rect">
            <a:avLst/>
          </a:prstGeom>
        </p:spPr>
      </p:pic>
      <p:pic>
        <p:nvPicPr>
          <p:cNvPr id="21" name="Graphic 20" descr="Open quotation mark with solid fill">
            <a:extLst>
              <a:ext uri="{FF2B5EF4-FFF2-40B4-BE49-F238E27FC236}">
                <a16:creationId xmlns:a16="http://schemas.microsoft.com/office/drawing/2014/main" id="{E2015239-5921-4FD1-ADE5-6948E28839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5861144" y="5042266"/>
            <a:ext cx="1283815" cy="1283815"/>
          </a:xfrm>
          <a:prstGeom prst="rect">
            <a:avLst/>
          </a:prstGeom>
        </p:spPr>
      </p:pic>
      <p:sp>
        <p:nvSpPr>
          <p:cNvPr id="22" name="Rectangle: Rounded Corners 21">
            <a:extLst>
              <a:ext uri="{FF2B5EF4-FFF2-40B4-BE49-F238E27FC236}">
                <a16:creationId xmlns:a16="http://schemas.microsoft.com/office/drawing/2014/main" id="{095514D0-2D5F-4BA2-3BA8-A1375CF5DAE7}"/>
              </a:ext>
            </a:extLst>
          </p:cNvPr>
          <p:cNvSpPr/>
          <p:nvPr/>
        </p:nvSpPr>
        <p:spPr>
          <a:xfrm>
            <a:off x="11607588" y="6410365"/>
            <a:ext cx="4745533" cy="1991305"/>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23" name="Graphic 22" descr="Open quotation mark with solid fill">
            <a:extLst>
              <a:ext uri="{FF2B5EF4-FFF2-40B4-BE49-F238E27FC236}">
                <a16:creationId xmlns:a16="http://schemas.microsoft.com/office/drawing/2014/main" id="{16F34672-7081-AE02-123B-9875A94412E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41911" y="6050705"/>
            <a:ext cx="1249557" cy="1249557"/>
          </a:xfrm>
          <a:prstGeom prst="rect">
            <a:avLst/>
          </a:prstGeom>
        </p:spPr>
      </p:pic>
      <p:pic>
        <p:nvPicPr>
          <p:cNvPr id="24" name="Graphic 23" descr="Open quotation mark with solid fill">
            <a:extLst>
              <a:ext uri="{FF2B5EF4-FFF2-40B4-BE49-F238E27FC236}">
                <a16:creationId xmlns:a16="http://schemas.microsoft.com/office/drawing/2014/main" id="{E5333E06-F399-89A6-1C9E-858A19CAE7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5617303" y="7658828"/>
            <a:ext cx="1201495" cy="1201495"/>
          </a:xfrm>
          <a:prstGeom prst="rect">
            <a:avLst/>
          </a:prstGeom>
        </p:spPr>
      </p:pic>
      <p:sp>
        <p:nvSpPr>
          <p:cNvPr id="10" name="TextBox 9">
            <a:extLst>
              <a:ext uri="{FF2B5EF4-FFF2-40B4-BE49-F238E27FC236}">
                <a16:creationId xmlns:a16="http://schemas.microsoft.com/office/drawing/2014/main" id="{153EFD6A-AEAB-3E2A-E15A-6B7C6BE273EB}"/>
              </a:ext>
            </a:extLst>
          </p:cNvPr>
          <p:cNvSpPr txBox="1"/>
          <p:nvPr/>
        </p:nvSpPr>
        <p:spPr>
          <a:xfrm>
            <a:off x="12552135" y="3988680"/>
            <a:ext cx="3523114" cy="1569660"/>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“Drug / alcohol services close cases of non-engagement very quickly.”</a:t>
            </a:r>
          </a:p>
        </p:txBody>
      </p:sp>
      <p:sp>
        <p:nvSpPr>
          <p:cNvPr id="26" name="TextBox 25">
            <a:extLst>
              <a:ext uri="{FF2B5EF4-FFF2-40B4-BE49-F238E27FC236}">
                <a16:creationId xmlns:a16="http://schemas.microsoft.com/office/drawing/2014/main" id="{EB8C4A36-B258-D3D2-78C6-7C0A25E16BDE}"/>
              </a:ext>
            </a:extLst>
          </p:cNvPr>
          <p:cNvSpPr txBox="1"/>
          <p:nvPr/>
        </p:nvSpPr>
        <p:spPr>
          <a:xfrm>
            <a:off x="12247695" y="1100500"/>
            <a:ext cx="4072953" cy="1569660"/>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“Need for 1:1 work and motivational interviewing for people with complex needs.”</a:t>
            </a:r>
          </a:p>
        </p:txBody>
      </p:sp>
      <p:sp>
        <p:nvSpPr>
          <p:cNvPr id="27" name="TextBox 12">
            <a:extLst>
              <a:ext uri="{FF2B5EF4-FFF2-40B4-BE49-F238E27FC236}">
                <a16:creationId xmlns:a16="http://schemas.microsoft.com/office/drawing/2014/main" id="{488108AF-5C97-ABF2-073B-38B86DC36FB7}"/>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6" name="TextBox 5">
            <a:extLst>
              <a:ext uri="{FF2B5EF4-FFF2-40B4-BE49-F238E27FC236}">
                <a16:creationId xmlns:a16="http://schemas.microsoft.com/office/drawing/2014/main" id="{3ED68434-D8B1-E187-1502-C3C1F6F8CAA5}"/>
              </a:ext>
            </a:extLst>
          </p:cNvPr>
          <p:cNvSpPr txBox="1"/>
          <p:nvPr/>
        </p:nvSpPr>
        <p:spPr>
          <a:xfrm>
            <a:off x="11954711" y="6859556"/>
            <a:ext cx="4059022" cy="1200329"/>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"People with complex needs don't have anywhere to go."</a:t>
            </a:r>
          </a:p>
        </p:txBody>
      </p:sp>
      <p:pic>
        <p:nvPicPr>
          <p:cNvPr id="8" name="Picture 7">
            <a:extLst>
              <a:ext uri="{FF2B5EF4-FFF2-40B4-BE49-F238E27FC236}">
                <a16:creationId xmlns:a16="http://schemas.microsoft.com/office/drawing/2014/main" id="{28E78615-372E-8097-7E9D-BCB2686C6A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37711250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B20F42-0908-81C3-D505-49BB52481A28}"/>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E9A6DF14-7333-E4F9-F01A-EEF5546CA275}"/>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D17E0864-DFA7-1EDF-42DC-3CBD4D5A63F1}"/>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54</a:t>
            </a:r>
          </a:p>
        </p:txBody>
      </p:sp>
      <p:sp>
        <p:nvSpPr>
          <p:cNvPr id="35" name="TextBox 14">
            <a:extLst>
              <a:ext uri="{FF2B5EF4-FFF2-40B4-BE49-F238E27FC236}">
                <a16:creationId xmlns:a16="http://schemas.microsoft.com/office/drawing/2014/main" id="{6DE763A6-5917-2933-E835-C50E41C97173}"/>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22449F6B-25FD-7387-75E9-D8A9D964B251}"/>
              </a:ext>
            </a:extLst>
          </p:cNvPr>
          <p:cNvSpPr txBox="1"/>
          <p:nvPr/>
        </p:nvSpPr>
        <p:spPr>
          <a:xfrm>
            <a:off x="971231" y="2826006"/>
            <a:ext cx="8726943"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12459348-7BAC-998E-79E4-2082A62532E8}"/>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66CA1929-FC1C-A9A6-41DE-87E4775D4BD3}"/>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DE79D30A-FF08-9691-D905-DB55E6768930}"/>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75FFC770-930B-2E3E-9EED-00F0A543FA81}"/>
              </a:ext>
            </a:extLst>
          </p:cNvPr>
          <p:cNvSpPr txBox="1"/>
          <p:nvPr/>
        </p:nvSpPr>
        <p:spPr>
          <a:xfrm>
            <a:off x="848620" y="4878540"/>
            <a:ext cx="8726939" cy="3139321"/>
          </a:xfrm>
          <a:prstGeom prst="rect">
            <a:avLst/>
          </a:prstGeom>
          <a:noFill/>
        </p:spPr>
        <p:txBody>
          <a:bodyPr wrap="square">
            <a:spAutoFit/>
          </a:bodyPr>
          <a:lstStyle/>
          <a:p>
            <a:pPr algn="just"/>
            <a:endParaRPr lang="en-GB" dirty="0">
              <a:solidFill>
                <a:srgbClr val="19315D"/>
              </a:solidFill>
              <a:latin typeface="Poppins" panose="00000500000000000000" pitchFamily="2" charset="0"/>
              <a:cs typeface="Poppins" panose="00000500000000000000" pitchFamily="2" charset="0"/>
            </a:endParaRPr>
          </a:p>
          <a:p>
            <a:pPr marL="342900" indent="-342900" algn="just">
              <a:buFont typeface="+mj-lt"/>
              <a:buAutoNum type="arabicPeriod" startAt="2"/>
            </a:pPr>
            <a:r>
              <a:rPr lang="en-GB" dirty="0">
                <a:solidFill>
                  <a:srgbClr val="19315D"/>
                </a:solidFill>
                <a:latin typeface="Poppins" panose="00000500000000000000" pitchFamily="2" charset="0"/>
                <a:cs typeface="Poppins" panose="00000500000000000000" pitchFamily="2" charset="0"/>
              </a:rPr>
              <a:t>What are the problems, gaps and challenges in tackling drug and/or alcohol related harm in Gloucestershire?</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b="1" i="1" dirty="0">
                <a:solidFill>
                  <a:srgbClr val="19315D"/>
                </a:solidFill>
                <a:latin typeface="Poppins" panose="00000500000000000000" pitchFamily="2" charset="0"/>
                <a:cs typeface="Poppins" panose="00000500000000000000" pitchFamily="2" charset="0"/>
              </a:rPr>
              <a:t>Theme 3: Dual diagnosis </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Dual diagnosis emerged as a critical gap, with stakeholders describing limited availability of services able to support both mental health and substance use issues simultaneously. Respondents noted that people with co-occurring conditions can fall between service thresholds or be passed between teams without receiving integrated care. </a:t>
            </a:r>
          </a:p>
        </p:txBody>
      </p:sp>
      <p:sp>
        <p:nvSpPr>
          <p:cNvPr id="11" name="Rectangle: Rounded Corners 10">
            <a:extLst>
              <a:ext uri="{FF2B5EF4-FFF2-40B4-BE49-F238E27FC236}">
                <a16:creationId xmlns:a16="http://schemas.microsoft.com/office/drawing/2014/main" id="{ACA95FC9-0F65-D702-59C1-B3538707F094}"/>
              </a:ext>
            </a:extLst>
          </p:cNvPr>
          <p:cNvSpPr/>
          <p:nvPr/>
        </p:nvSpPr>
        <p:spPr>
          <a:xfrm>
            <a:off x="11253576" y="532917"/>
            <a:ext cx="5891383" cy="270967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13" name="Graphic 12" descr="Open quotation mark with solid fill">
            <a:extLst>
              <a:ext uri="{FF2B5EF4-FFF2-40B4-BE49-F238E27FC236}">
                <a16:creationId xmlns:a16="http://schemas.microsoft.com/office/drawing/2014/main" id="{6C03E2BA-9A9C-85CC-717C-E626809D5A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644777" y="74989"/>
            <a:ext cx="1412617" cy="1412617"/>
          </a:xfrm>
          <a:prstGeom prst="rect">
            <a:avLst/>
          </a:prstGeom>
        </p:spPr>
      </p:pic>
      <p:pic>
        <p:nvPicPr>
          <p:cNvPr id="18" name="Graphic 17" descr="Open quotation mark with solid fill">
            <a:extLst>
              <a:ext uri="{FF2B5EF4-FFF2-40B4-BE49-F238E27FC236}">
                <a16:creationId xmlns:a16="http://schemas.microsoft.com/office/drawing/2014/main" id="{2B51CC44-7269-6E99-3B99-9D1F9C33C7C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260475" y="2251759"/>
            <a:ext cx="1272272" cy="1272272"/>
          </a:xfrm>
          <a:prstGeom prst="rect">
            <a:avLst/>
          </a:prstGeom>
        </p:spPr>
      </p:pic>
      <p:sp>
        <p:nvSpPr>
          <p:cNvPr id="5" name="Rectangle: Rounded Corners 4">
            <a:extLst>
              <a:ext uri="{FF2B5EF4-FFF2-40B4-BE49-F238E27FC236}">
                <a16:creationId xmlns:a16="http://schemas.microsoft.com/office/drawing/2014/main" id="{04B6192F-11BD-9CF6-D38A-090CE690650E}"/>
              </a:ext>
            </a:extLst>
          </p:cNvPr>
          <p:cNvSpPr/>
          <p:nvPr/>
        </p:nvSpPr>
        <p:spPr>
          <a:xfrm>
            <a:off x="11823547" y="3737013"/>
            <a:ext cx="4845698" cy="2072994"/>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7" name="Graphic 6" descr="Open quotation mark with solid fill">
            <a:extLst>
              <a:ext uri="{FF2B5EF4-FFF2-40B4-BE49-F238E27FC236}">
                <a16:creationId xmlns:a16="http://schemas.microsoft.com/office/drawing/2014/main" id="{533D6BBC-F1EC-A7B4-E1DF-D0862680BCC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202903" y="3452274"/>
            <a:ext cx="1412618" cy="1412618"/>
          </a:xfrm>
          <a:prstGeom prst="rect">
            <a:avLst/>
          </a:prstGeom>
        </p:spPr>
      </p:pic>
      <p:pic>
        <p:nvPicPr>
          <p:cNvPr id="21" name="Graphic 20" descr="Open quotation mark with solid fill">
            <a:extLst>
              <a:ext uri="{FF2B5EF4-FFF2-40B4-BE49-F238E27FC236}">
                <a16:creationId xmlns:a16="http://schemas.microsoft.com/office/drawing/2014/main" id="{8D3A404A-0A11-59B5-C3E5-5878B413599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5825813" y="4784765"/>
            <a:ext cx="1412618" cy="1412618"/>
          </a:xfrm>
          <a:prstGeom prst="rect">
            <a:avLst/>
          </a:prstGeom>
        </p:spPr>
      </p:pic>
      <p:sp>
        <p:nvSpPr>
          <p:cNvPr id="22" name="Rectangle: Rounded Corners 21">
            <a:extLst>
              <a:ext uri="{FF2B5EF4-FFF2-40B4-BE49-F238E27FC236}">
                <a16:creationId xmlns:a16="http://schemas.microsoft.com/office/drawing/2014/main" id="{7D42099D-92C2-6211-6453-E8D7A01B34AF}"/>
              </a:ext>
            </a:extLst>
          </p:cNvPr>
          <p:cNvSpPr/>
          <p:nvPr/>
        </p:nvSpPr>
        <p:spPr>
          <a:xfrm>
            <a:off x="11607588" y="6410365"/>
            <a:ext cx="4745533" cy="1991305"/>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23" name="Graphic 22" descr="Open quotation mark with solid fill">
            <a:extLst>
              <a:ext uri="{FF2B5EF4-FFF2-40B4-BE49-F238E27FC236}">
                <a16:creationId xmlns:a16="http://schemas.microsoft.com/office/drawing/2014/main" id="{C0C10FE7-95FA-A5A1-36DE-71752E1B23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18880" y="6002327"/>
            <a:ext cx="1346313" cy="1346313"/>
          </a:xfrm>
          <a:prstGeom prst="rect">
            <a:avLst/>
          </a:prstGeom>
        </p:spPr>
      </p:pic>
      <p:pic>
        <p:nvPicPr>
          <p:cNvPr id="24" name="Graphic 23" descr="Open quotation mark with solid fill">
            <a:extLst>
              <a:ext uri="{FF2B5EF4-FFF2-40B4-BE49-F238E27FC236}">
                <a16:creationId xmlns:a16="http://schemas.microsoft.com/office/drawing/2014/main" id="{70A6AB9A-EAC0-20E5-20E5-E5C409F76AF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5540321" y="7441059"/>
            <a:ext cx="1328757" cy="1328757"/>
          </a:xfrm>
          <a:prstGeom prst="rect">
            <a:avLst/>
          </a:prstGeom>
        </p:spPr>
      </p:pic>
      <p:sp>
        <p:nvSpPr>
          <p:cNvPr id="10" name="TextBox 9">
            <a:extLst>
              <a:ext uri="{FF2B5EF4-FFF2-40B4-BE49-F238E27FC236}">
                <a16:creationId xmlns:a16="http://schemas.microsoft.com/office/drawing/2014/main" id="{D9E96BEC-6317-EAA6-56A2-E7E3A304B309}"/>
              </a:ext>
            </a:extLst>
          </p:cNvPr>
          <p:cNvSpPr txBox="1"/>
          <p:nvPr/>
        </p:nvSpPr>
        <p:spPr>
          <a:xfrm>
            <a:off x="12335277" y="3988680"/>
            <a:ext cx="3811687" cy="1569660"/>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“Very little understanding of mental health and dual diagnosis.”</a:t>
            </a:r>
          </a:p>
        </p:txBody>
      </p:sp>
      <p:sp>
        <p:nvSpPr>
          <p:cNvPr id="26" name="TextBox 25">
            <a:extLst>
              <a:ext uri="{FF2B5EF4-FFF2-40B4-BE49-F238E27FC236}">
                <a16:creationId xmlns:a16="http://schemas.microsoft.com/office/drawing/2014/main" id="{923D3996-E249-0621-7698-0370EF067EDF}"/>
              </a:ext>
            </a:extLst>
          </p:cNvPr>
          <p:cNvSpPr txBox="1"/>
          <p:nvPr/>
        </p:nvSpPr>
        <p:spPr>
          <a:xfrm>
            <a:off x="11795028" y="1173855"/>
            <a:ext cx="4856533" cy="1569660"/>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“Lack of access to Mental Health Services [for individuals with substance use support needs].”</a:t>
            </a:r>
          </a:p>
        </p:txBody>
      </p:sp>
      <p:sp>
        <p:nvSpPr>
          <p:cNvPr id="27" name="TextBox 12">
            <a:extLst>
              <a:ext uri="{FF2B5EF4-FFF2-40B4-BE49-F238E27FC236}">
                <a16:creationId xmlns:a16="http://schemas.microsoft.com/office/drawing/2014/main" id="{2DE4F543-06B8-2CE8-9A78-6EE30771DF71}"/>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6" name="TextBox 5">
            <a:extLst>
              <a:ext uri="{FF2B5EF4-FFF2-40B4-BE49-F238E27FC236}">
                <a16:creationId xmlns:a16="http://schemas.microsoft.com/office/drawing/2014/main" id="{F740849D-EFE8-F4D3-8B0C-D64FC57CB59C}"/>
              </a:ext>
            </a:extLst>
          </p:cNvPr>
          <p:cNvSpPr txBox="1"/>
          <p:nvPr/>
        </p:nvSpPr>
        <p:spPr>
          <a:xfrm>
            <a:off x="11954711" y="6859556"/>
            <a:ext cx="4059022" cy="1200329"/>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"Services often help with mental health struggles OR addiction."</a:t>
            </a:r>
          </a:p>
        </p:txBody>
      </p:sp>
      <p:pic>
        <p:nvPicPr>
          <p:cNvPr id="8" name="Picture 7">
            <a:extLst>
              <a:ext uri="{FF2B5EF4-FFF2-40B4-BE49-F238E27FC236}">
                <a16:creationId xmlns:a16="http://schemas.microsoft.com/office/drawing/2014/main" id="{9D782940-DB21-02B4-5834-56A7CF3366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8477324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78E873-DEE8-778F-5B6E-C05F1B375BE2}"/>
            </a:ext>
          </a:extLst>
        </p:cNvPr>
        <p:cNvGrpSpPr/>
        <p:nvPr/>
      </p:nvGrpSpPr>
      <p:grpSpPr>
        <a:xfrm>
          <a:off x="0" y="0"/>
          <a:ext cx="0" cy="0"/>
          <a:chOff x="0" y="0"/>
          <a:chExt cx="0" cy="0"/>
        </a:xfrm>
      </p:grpSpPr>
      <p:sp>
        <p:nvSpPr>
          <p:cNvPr id="2" name="AutoShape 7">
            <a:extLst>
              <a:ext uri="{FF2B5EF4-FFF2-40B4-BE49-F238E27FC236}">
                <a16:creationId xmlns:a16="http://schemas.microsoft.com/office/drawing/2014/main" id="{51B724E3-731D-6043-84F6-F006F77B5596}"/>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3" name="TextBox 10">
            <a:extLst>
              <a:ext uri="{FF2B5EF4-FFF2-40B4-BE49-F238E27FC236}">
                <a16:creationId xmlns:a16="http://schemas.microsoft.com/office/drawing/2014/main" id="{9AFD9C12-A137-000B-E073-A783CE8BF2B1}"/>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55</a:t>
            </a:r>
          </a:p>
        </p:txBody>
      </p:sp>
      <p:sp>
        <p:nvSpPr>
          <p:cNvPr id="35" name="TextBox 14">
            <a:extLst>
              <a:ext uri="{FF2B5EF4-FFF2-40B4-BE49-F238E27FC236}">
                <a16:creationId xmlns:a16="http://schemas.microsoft.com/office/drawing/2014/main" id="{8D280091-9453-B806-5175-33453E133EED}"/>
              </a:ext>
            </a:extLst>
          </p:cNvPr>
          <p:cNvSpPr txBox="1"/>
          <p:nvPr/>
        </p:nvSpPr>
        <p:spPr>
          <a:xfrm>
            <a:off x="890411" y="868759"/>
            <a:ext cx="8989005"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6" name="TextBox 15">
            <a:extLst>
              <a:ext uri="{FF2B5EF4-FFF2-40B4-BE49-F238E27FC236}">
                <a16:creationId xmlns:a16="http://schemas.microsoft.com/office/drawing/2014/main" id="{D9E534D4-2A3D-AC6D-3EA0-4BE7FDFAC86C}"/>
              </a:ext>
            </a:extLst>
          </p:cNvPr>
          <p:cNvSpPr txBox="1"/>
          <p:nvPr/>
        </p:nvSpPr>
        <p:spPr>
          <a:xfrm>
            <a:off x="971231" y="2826006"/>
            <a:ext cx="8726943"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partners)</a:t>
            </a:r>
            <a:endParaRPr lang="en-US" sz="3600" b="1" dirty="0">
              <a:solidFill>
                <a:srgbClr val="19315D"/>
              </a:solidFill>
              <a:latin typeface="Poppins Bold"/>
              <a:ea typeface="Poppins Bold"/>
              <a:cs typeface="Poppins Bold"/>
              <a:sym typeface="Poppins Bold"/>
            </a:endParaRPr>
          </a:p>
        </p:txBody>
      </p:sp>
      <p:grpSp>
        <p:nvGrpSpPr>
          <p:cNvPr id="12" name="Group 8">
            <a:extLst>
              <a:ext uri="{FF2B5EF4-FFF2-40B4-BE49-F238E27FC236}">
                <a16:creationId xmlns:a16="http://schemas.microsoft.com/office/drawing/2014/main" id="{FFE9A205-2054-B9D4-BA7A-337DF531FE5A}"/>
              </a:ext>
            </a:extLst>
          </p:cNvPr>
          <p:cNvGrpSpPr/>
          <p:nvPr/>
        </p:nvGrpSpPr>
        <p:grpSpPr>
          <a:xfrm rot="5400000">
            <a:off x="5046870" y="-1707725"/>
            <a:ext cx="215455" cy="8366732"/>
            <a:chOff x="0" y="0"/>
            <a:chExt cx="343797" cy="3194727"/>
          </a:xfrm>
        </p:grpSpPr>
        <p:sp>
          <p:nvSpPr>
            <p:cNvPr id="15" name="Freeform 9">
              <a:extLst>
                <a:ext uri="{FF2B5EF4-FFF2-40B4-BE49-F238E27FC236}">
                  <a16:creationId xmlns:a16="http://schemas.microsoft.com/office/drawing/2014/main" id="{ED032772-854D-000E-955D-49CECB4310B1}"/>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6" name="TextBox 10">
              <a:extLst>
                <a:ext uri="{FF2B5EF4-FFF2-40B4-BE49-F238E27FC236}">
                  <a16:creationId xmlns:a16="http://schemas.microsoft.com/office/drawing/2014/main" id="{08B620C2-E80F-86F5-9E1C-89499D62455D}"/>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9" name="TextBox 8">
            <a:extLst>
              <a:ext uri="{FF2B5EF4-FFF2-40B4-BE49-F238E27FC236}">
                <a16:creationId xmlns:a16="http://schemas.microsoft.com/office/drawing/2014/main" id="{CAA0F69F-C1F4-16E1-B0C9-7C3C76BA5B01}"/>
              </a:ext>
            </a:extLst>
          </p:cNvPr>
          <p:cNvSpPr txBox="1"/>
          <p:nvPr/>
        </p:nvSpPr>
        <p:spPr>
          <a:xfrm>
            <a:off x="848620" y="5143500"/>
            <a:ext cx="8726939" cy="2862322"/>
          </a:xfrm>
          <a:prstGeom prst="rect">
            <a:avLst/>
          </a:prstGeom>
          <a:noFill/>
        </p:spPr>
        <p:txBody>
          <a:bodyPr wrap="square">
            <a:spAutoFit/>
          </a:bodyPr>
          <a:lstStyle/>
          <a:p>
            <a:pPr algn="just"/>
            <a:endParaRPr lang="en-GB" dirty="0">
              <a:solidFill>
                <a:srgbClr val="19315D"/>
              </a:solidFill>
              <a:latin typeface="Poppins" panose="00000500000000000000" pitchFamily="2" charset="0"/>
              <a:cs typeface="Poppins" panose="00000500000000000000" pitchFamily="2" charset="0"/>
            </a:endParaRPr>
          </a:p>
          <a:p>
            <a:pPr marL="342900" indent="-342900" algn="just">
              <a:buFont typeface="+mj-lt"/>
              <a:buAutoNum type="arabicPeriod" startAt="3"/>
            </a:pPr>
            <a:r>
              <a:rPr lang="en-GB" dirty="0">
                <a:solidFill>
                  <a:srgbClr val="19315D"/>
                </a:solidFill>
                <a:latin typeface="Poppins" panose="00000500000000000000" pitchFamily="2" charset="0"/>
                <a:cs typeface="Poppins" panose="00000500000000000000" pitchFamily="2" charset="0"/>
              </a:rPr>
              <a:t>Do you have any recommendations for improving the lives of people and communities affected by substance use in Gloucestershire?</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b="1" i="1" dirty="0">
                <a:solidFill>
                  <a:srgbClr val="19315D"/>
                </a:solidFill>
                <a:latin typeface="Poppins" panose="00000500000000000000" pitchFamily="2" charset="0"/>
                <a:cs typeface="Poppins" panose="00000500000000000000" pitchFamily="2" charset="0"/>
              </a:rPr>
              <a:t>Theme 1: Access to appropriate treatment and support </a:t>
            </a:r>
          </a:p>
          <a:p>
            <a:pPr algn="just"/>
            <a:endParaRPr lang="en-GB" b="1" i="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Stakeholders recommended expanding the availability and flexibility of treatment to ensure it meets the diverse needs of local communities. Suggestions included more varied treatment options, improved outreach and engagement, and ensuring support is trauma informed. </a:t>
            </a:r>
          </a:p>
        </p:txBody>
      </p:sp>
      <p:sp>
        <p:nvSpPr>
          <p:cNvPr id="11" name="Rectangle: Rounded Corners 10">
            <a:extLst>
              <a:ext uri="{FF2B5EF4-FFF2-40B4-BE49-F238E27FC236}">
                <a16:creationId xmlns:a16="http://schemas.microsoft.com/office/drawing/2014/main" id="{58DE2ACB-A32D-09CD-753C-125C3B1983E2}"/>
              </a:ext>
            </a:extLst>
          </p:cNvPr>
          <p:cNvSpPr/>
          <p:nvPr/>
        </p:nvSpPr>
        <p:spPr>
          <a:xfrm>
            <a:off x="11253576" y="532917"/>
            <a:ext cx="5891383" cy="2709678"/>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13" name="Graphic 12" descr="Open quotation mark with solid fill">
            <a:extLst>
              <a:ext uri="{FF2B5EF4-FFF2-40B4-BE49-F238E27FC236}">
                <a16:creationId xmlns:a16="http://schemas.microsoft.com/office/drawing/2014/main" id="{3E314F32-401A-5C9C-5B9F-8F240E191AA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86191" y="164771"/>
            <a:ext cx="1403427" cy="1403427"/>
          </a:xfrm>
          <a:prstGeom prst="rect">
            <a:avLst/>
          </a:prstGeom>
        </p:spPr>
      </p:pic>
      <p:pic>
        <p:nvPicPr>
          <p:cNvPr id="18" name="Graphic 17" descr="Open quotation mark with solid fill">
            <a:extLst>
              <a:ext uri="{FF2B5EF4-FFF2-40B4-BE49-F238E27FC236}">
                <a16:creationId xmlns:a16="http://schemas.microsoft.com/office/drawing/2014/main" id="{3972FA23-9067-9657-35F9-6C8277BD869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260475" y="2251759"/>
            <a:ext cx="1408654" cy="1408654"/>
          </a:xfrm>
          <a:prstGeom prst="rect">
            <a:avLst/>
          </a:prstGeom>
        </p:spPr>
      </p:pic>
      <p:sp>
        <p:nvSpPr>
          <p:cNvPr id="5" name="Rectangle: Rounded Corners 4">
            <a:extLst>
              <a:ext uri="{FF2B5EF4-FFF2-40B4-BE49-F238E27FC236}">
                <a16:creationId xmlns:a16="http://schemas.microsoft.com/office/drawing/2014/main" id="{C6852F38-5AAE-08F0-CCE3-1507AB42876F}"/>
              </a:ext>
            </a:extLst>
          </p:cNvPr>
          <p:cNvSpPr/>
          <p:nvPr/>
        </p:nvSpPr>
        <p:spPr>
          <a:xfrm>
            <a:off x="12041263" y="3795069"/>
            <a:ext cx="4845698" cy="2072994"/>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7" name="Graphic 6" descr="Open quotation mark with solid fill">
            <a:extLst>
              <a:ext uri="{FF2B5EF4-FFF2-40B4-BE49-F238E27FC236}">
                <a16:creationId xmlns:a16="http://schemas.microsoft.com/office/drawing/2014/main" id="{2F02B8EB-8963-3875-4AAC-0F4689314F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09173" y="3540786"/>
            <a:ext cx="1357196" cy="1357196"/>
          </a:xfrm>
          <a:prstGeom prst="rect">
            <a:avLst/>
          </a:prstGeom>
        </p:spPr>
      </p:pic>
      <p:pic>
        <p:nvPicPr>
          <p:cNvPr id="21" name="Graphic 20" descr="Open quotation mark with solid fill">
            <a:extLst>
              <a:ext uri="{FF2B5EF4-FFF2-40B4-BE49-F238E27FC236}">
                <a16:creationId xmlns:a16="http://schemas.microsoft.com/office/drawing/2014/main" id="{84A67A1E-DEDA-578D-EF14-E601DB68F2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6043529" y="4842821"/>
            <a:ext cx="1625600" cy="1625600"/>
          </a:xfrm>
          <a:prstGeom prst="rect">
            <a:avLst/>
          </a:prstGeom>
        </p:spPr>
      </p:pic>
      <p:sp>
        <p:nvSpPr>
          <p:cNvPr id="22" name="Rectangle: Rounded Corners 21">
            <a:extLst>
              <a:ext uri="{FF2B5EF4-FFF2-40B4-BE49-F238E27FC236}">
                <a16:creationId xmlns:a16="http://schemas.microsoft.com/office/drawing/2014/main" id="{64F15BF1-D9DD-0348-F7B7-540CBD22FA00}"/>
              </a:ext>
            </a:extLst>
          </p:cNvPr>
          <p:cNvSpPr/>
          <p:nvPr/>
        </p:nvSpPr>
        <p:spPr>
          <a:xfrm>
            <a:off x="11607588" y="6410365"/>
            <a:ext cx="4745533" cy="1991305"/>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23" name="Graphic 22" descr="Open quotation mark with solid fill">
            <a:extLst>
              <a:ext uri="{FF2B5EF4-FFF2-40B4-BE49-F238E27FC236}">
                <a16:creationId xmlns:a16="http://schemas.microsoft.com/office/drawing/2014/main" id="{4C46F532-8092-791B-E480-A8B5E9A418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793032" y="5815459"/>
            <a:ext cx="1625600" cy="1625600"/>
          </a:xfrm>
          <a:prstGeom prst="rect">
            <a:avLst/>
          </a:prstGeom>
        </p:spPr>
      </p:pic>
      <p:pic>
        <p:nvPicPr>
          <p:cNvPr id="24" name="Graphic 23" descr="Open quotation mark with solid fill">
            <a:extLst>
              <a:ext uri="{FF2B5EF4-FFF2-40B4-BE49-F238E27FC236}">
                <a16:creationId xmlns:a16="http://schemas.microsoft.com/office/drawing/2014/main" id="{9B7F88E2-8EA1-8945-2518-6F40DED8F0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5554835" y="7455573"/>
            <a:ext cx="1625600" cy="1625600"/>
          </a:xfrm>
          <a:prstGeom prst="rect">
            <a:avLst/>
          </a:prstGeom>
        </p:spPr>
      </p:pic>
      <p:sp>
        <p:nvSpPr>
          <p:cNvPr id="10" name="TextBox 9">
            <a:extLst>
              <a:ext uri="{FF2B5EF4-FFF2-40B4-BE49-F238E27FC236}">
                <a16:creationId xmlns:a16="http://schemas.microsoft.com/office/drawing/2014/main" id="{6DCDEA02-5B83-0CA7-041E-8E52F3805729}"/>
              </a:ext>
            </a:extLst>
          </p:cNvPr>
          <p:cNvSpPr txBox="1"/>
          <p:nvPr/>
        </p:nvSpPr>
        <p:spPr>
          <a:xfrm>
            <a:off x="12552993" y="4046736"/>
            <a:ext cx="3811687" cy="1569660"/>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"Offer choice to individuals - what they can engage with how and when."</a:t>
            </a:r>
          </a:p>
        </p:txBody>
      </p:sp>
      <p:sp>
        <p:nvSpPr>
          <p:cNvPr id="26" name="TextBox 25">
            <a:extLst>
              <a:ext uri="{FF2B5EF4-FFF2-40B4-BE49-F238E27FC236}">
                <a16:creationId xmlns:a16="http://schemas.microsoft.com/office/drawing/2014/main" id="{28FD137F-59B4-0A2C-5B98-0667653CEBBB}"/>
              </a:ext>
            </a:extLst>
          </p:cNvPr>
          <p:cNvSpPr txBox="1"/>
          <p:nvPr/>
        </p:nvSpPr>
        <p:spPr>
          <a:xfrm>
            <a:off x="11795028" y="938600"/>
            <a:ext cx="4856533" cy="1938992"/>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"[Offer] something different for individuals with complex needs who need mental health support and have substance use difficulties."</a:t>
            </a:r>
          </a:p>
        </p:txBody>
      </p:sp>
      <p:sp>
        <p:nvSpPr>
          <p:cNvPr id="27" name="TextBox 12">
            <a:extLst>
              <a:ext uri="{FF2B5EF4-FFF2-40B4-BE49-F238E27FC236}">
                <a16:creationId xmlns:a16="http://schemas.microsoft.com/office/drawing/2014/main" id="{C881E9B9-6B64-F4E1-5A0E-BB4892FB7AAA}"/>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sp>
        <p:nvSpPr>
          <p:cNvPr id="6" name="TextBox 5">
            <a:extLst>
              <a:ext uri="{FF2B5EF4-FFF2-40B4-BE49-F238E27FC236}">
                <a16:creationId xmlns:a16="http://schemas.microsoft.com/office/drawing/2014/main" id="{57F44289-6EC7-4ADA-9BD2-BFDB9175F9A3}"/>
              </a:ext>
            </a:extLst>
          </p:cNvPr>
          <p:cNvSpPr txBox="1"/>
          <p:nvPr/>
        </p:nvSpPr>
        <p:spPr>
          <a:xfrm>
            <a:off x="11993189" y="7035709"/>
            <a:ext cx="4059022" cy="830997"/>
          </a:xfrm>
          <a:prstGeom prst="rect">
            <a:avLst/>
          </a:prstGeom>
          <a:noFill/>
        </p:spPr>
        <p:txBody>
          <a:bodyPr wrap="square">
            <a:spAutoFit/>
          </a:bodyPr>
          <a:lstStyle/>
          <a:p>
            <a:pPr algn="ctr"/>
            <a:r>
              <a:rPr lang="en-GB" sz="2400">
                <a:solidFill>
                  <a:schemeClr val="bg1"/>
                </a:solidFill>
                <a:latin typeface="Poppins" panose="00000500000000000000" pitchFamily="2" charset="0"/>
                <a:cs typeface="Poppins" panose="00000500000000000000" pitchFamily="2" charset="0"/>
              </a:rPr>
              <a:t>"Be more persistent with support."</a:t>
            </a:r>
          </a:p>
        </p:txBody>
      </p:sp>
      <p:pic>
        <p:nvPicPr>
          <p:cNvPr id="8" name="Graphic 7" descr="Open quotation mark with solid fill">
            <a:extLst>
              <a:ext uri="{FF2B5EF4-FFF2-40B4-BE49-F238E27FC236}">
                <a16:creationId xmlns:a16="http://schemas.microsoft.com/office/drawing/2014/main" id="{47EAD754-6A0E-04BA-CE85-9B718A6292A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6105632" y="4938408"/>
            <a:ext cx="1408654" cy="1408654"/>
          </a:xfrm>
          <a:prstGeom prst="rect">
            <a:avLst/>
          </a:prstGeom>
        </p:spPr>
      </p:pic>
      <p:pic>
        <p:nvPicPr>
          <p:cNvPr id="17" name="Graphic 16" descr="Open quotation mark with solid fill">
            <a:extLst>
              <a:ext uri="{FF2B5EF4-FFF2-40B4-BE49-F238E27FC236}">
                <a16:creationId xmlns:a16="http://schemas.microsoft.com/office/drawing/2014/main" id="{F166E052-6A9A-0D7B-BB1C-A92B8E1D194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993627" y="6016908"/>
            <a:ext cx="1334813" cy="1334813"/>
          </a:xfrm>
          <a:prstGeom prst="rect">
            <a:avLst/>
          </a:prstGeom>
        </p:spPr>
      </p:pic>
      <p:pic>
        <p:nvPicPr>
          <p:cNvPr id="19" name="Graphic 18" descr="Open quotation mark with solid fill">
            <a:extLst>
              <a:ext uri="{FF2B5EF4-FFF2-40B4-BE49-F238E27FC236}">
                <a16:creationId xmlns:a16="http://schemas.microsoft.com/office/drawing/2014/main" id="{418A349F-6769-ECEC-5CF5-2D80FBC6BFE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15472544" y="7440335"/>
            <a:ext cx="1266178" cy="1266178"/>
          </a:xfrm>
          <a:prstGeom prst="rect">
            <a:avLst/>
          </a:prstGeom>
        </p:spPr>
      </p:pic>
      <p:pic>
        <p:nvPicPr>
          <p:cNvPr id="20" name="Picture 19">
            <a:extLst>
              <a:ext uri="{FF2B5EF4-FFF2-40B4-BE49-F238E27FC236}">
                <a16:creationId xmlns:a16="http://schemas.microsoft.com/office/drawing/2014/main" id="{FDCEAE1C-86C5-5473-041D-201C12117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9243992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4CA221A-FD6E-9484-EED0-41D49FF1E45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BF40666B-8EF1-6117-1E81-AE6E3E750988}"/>
              </a:ext>
            </a:extLst>
          </p:cNvPr>
          <p:cNvGrpSpPr/>
          <p:nvPr/>
        </p:nvGrpSpPr>
        <p:grpSpPr>
          <a:xfrm>
            <a:off x="9558338" y="3329091"/>
            <a:ext cx="8728811" cy="1541415"/>
            <a:chOff x="0" y="0"/>
            <a:chExt cx="19540939" cy="7138205"/>
          </a:xfrm>
        </p:grpSpPr>
        <p:sp>
          <p:nvSpPr>
            <p:cNvPr id="4" name="Freeform 4">
              <a:extLst>
                <a:ext uri="{FF2B5EF4-FFF2-40B4-BE49-F238E27FC236}">
                  <a16:creationId xmlns:a16="http://schemas.microsoft.com/office/drawing/2014/main" id="{891F1C31-5420-E19F-E1E0-55E3637450F6}"/>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5EB0A238-ECCB-FD12-4685-039CAAF20718}"/>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AutoShape 14">
            <a:extLst>
              <a:ext uri="{FF2B5EF4-FFF2-40B4-BE49-F238E27FC236}">
                <a16:creationId xmlns:a16="http://schemas.microsoft.com/office/drawing/2014/main" id="{4E8A067A-41C7-7AC2-2CF8-17DCB0BDFB8C}"/>
              </a:ext>
            </a:extLst>
          </p:cNvPr>
          <p:cNvSpPr/>
          <p:nvPr/>
        </p:nvSpPr>
        <p:spPr>
          <a:xfrm flipH="1">
            <a:off x="11386684" y="3645757"/>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6" name="AutoShape 7">
            <a:extLst>
              <a:ext uri="{FF2B5EF4-FFF2-40B4-BE49-F238E27FC236}">
                <a16:creationId xmlns:a16="http://schemas.microsoft.com/office/drawing/2014/main" id="{E9477108-6633-B2DA-2AE2-0DF1359B988C}"/>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7" name="TextBox 10">
            <a:extLst>
              <a:ext uri="{FF2B5EF4-FFF2-40B4-BE49-F238E27FC236}">
                <a16:creationId xmlns:a16="http://schemas.microsoft.com/office/drawing/2014/main" id="{118D4CB3-6513-63D3-F1EA-725327326539}"/>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56</a:t>
            </a:r>
          </a:p>
        </p:txBody>
      </p:sp>
      <p:sp>
        <p:nvSpPr>
          <p:cNvPr id="8" name="TextBox 12">
            <a:extLst>
              <a:ext uri="{FF2B5EF4-FFF2-40B4-BE49-F238E27FC236}">
                <a16:creationId xmlns:a16="http://schemas.microsoft.com/office/drawing/2014/main" id="{DAD13700-C1A1-9BC3-E023-8622C35359D8}"/>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pic>
        <p:nvPicPr>
          <p:cNvPr id="9" name="Picture 8" descr="A close-up of a logo&#10;&#10;AI-generated content may be incorrect.">
            <a:extLst>
              <a:ext uri="{FF2B5EF4-FFF2-40B4-BE49-F238E27FC236}">
                <a16:creationId xmlns:a16="http://schemas.microsoft.com/office/drawing/2014/main" id="{D86F771B-A015-B2D8-4612-5EFA3CFCDA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80585" y="8918428"/>
            <a:ext cx="4318464" cy="797072"/>
          </a:xfrm>
          <a:prstGeom prst="rect">
            <a:avLst/>
          </a:prstGeom>
        </p:spPr>
      </p:pic>
      <p:grpSp>
        <p:nvGrpSpPr>
          <p:cNvPr id="10" name="Group 8">
            <a:extLst>
              <a:ext uri="{FF2B5EF4-FFF2-40B4-BE49-F238E27FC236}">
                <a16:creationId xmlns:a16="http://schemas.microsoft.com/office/drawing/2014/main" id="{3C3FB550-3D81-246F-3FBA-209405581495}"/>
              </a:ext>
            </a:extLst>
          </p:cNvPr>
          <p:cNvGrpSpPr/>
          <p:nvPr/>
        </p:nvGrpSpPr>
        <p:grpSpPr>
          <a:xfrm rot="5400000">
            <a:off x="4837258" y="-1832292"/>
            <a:ext cx="275182" cy="8252458"/>
            <a:chOff x="0" y="0"/>
            <a:chExt cx="343797" cy="3194727"/>
          </a:xfrm>
        </p:grpSpPr>
        <p:sp>
          <p:nvSpPr>
            <p:cNvPr id="11" name="Freeform 9">
              <a:extLst>
                <a:ext uri="{FF2B5EF4-FFF2-40B4-BE49-F238E27FC236}">
                  <a16:creationId xmlns:a16="http://schemas.microsoft.com/office/drawing/2014/main" id="{F1BEA754-4E8C-328C-9C1E-E3DF5364954D}"/>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2" name="TextBox 10">
              <a:extLst>
                <a:ext uri="{FF2B5EF4-FFF2-40B4-BE49-F238E27FC236}">
                  <a16:creationId xmlns:a16="http://schemas.microsoft.com/office/drawing/2014/main" id="{65714E67-DD5C-9BF8-B3E2-B8F5663AC068}"/>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3" name="TextBox 14">
            <a:extLst>
              <a:ext uri="{FF2B5EF4-FFF2-40B4-BE49-F238E27FC236}">
                <a16:creationId xmlns:a16="http://schemas.microsoft.com/office/drawing/2014/main" id="{954F417B-8939-2C93-41A1-8E3B9C87FBB2}"/>
              </a:ext>
            </a:extLst>
          </p:cNvPr>
          <p:cNvSpPr txBox="1"/>
          <p:nvPr/>
        </p:nvSpPr>
        <p:spPr>
          <a:xfrm>
            <a:off x="890412" y="868759"/>
            <a:ext cx="7393780" cy="1190326"/>
          </a:xfrm>
          <a:prstGeom prst="rect">
            <a:avLst/>
          </a:prstGeom>
        </p:spPr>
        <p:txBody>
          <a:bodyPr wrap="square" lIns="0" tIns="0" rIns="0" bIns="0" rtlCol="0" anchor="t">
            <a:spAutoFit/>
          </a:bodyPr>
          <a:lstStyle/>
          <a:p>
            <a:pPr lvl="0" defTabSz="914400">
              <a:lnSpc>
                <a:spcPts val="4620"/>
              </a:lnSpc>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a:t>
            </a:r>
            <a:r>
              <a:rPr lang="en-GB" sz="4400" b="1" dirty="0">
                <a:solidFill>
                  <a:srgbClr val="19315D"/>
                </a:solidFill>
                <a:latin typeface="Poppins Bold"/>
                <a:ea typeface="Poppins Bold"/>
                <a:cs typeface="Poppins Bold"/>
                <a:sym typeface="Poppins Bold"/>
              </a:rPr>
              <a:t>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grpSp>
        <p:nvGrpSpPr>
          <p:cNvPr id="24" name="Group 3">
            <a:extLst>
              <a:ext uri="{FF2B5EF4-FFF2-40B4-BE49-F238E27FC236}">
                <a16:creationId xmlns:a16="http://schemas.microsoft.com/office/drawing/2014/main" id="{538DCC2A-8624-BA75-4CA3-3561E7BBA70B}"/>
              </a:ext>
            </a:extLst>
          </p:cNvPr>
          <p:cNvGrpSpPr/>
          <p:nvPr/>
        </p:nvGrpSpPr>
        <p:grpSpPr>
          <a:xfrm>
            <a:off x="9558338" y="5302822"/>
            <a:ext cx="8728811" cy="1541415"/>
            <a:chOff x="0" y="0"/>
            <a:chExt cx="19540939" cy="7138205"/>
          </a:xfrm>
        </p:grpSpPr>
        <p:sp>
          <p:nvSpPr>
            <p:cNvPr id="26" name="Freeform 4">
              <a:extLst>
                <a:ext uri="{FF2B5EF4-FFF2-40B4-BE49-F238E27FC236}">
                  <a16:creationId xmlns:a16="http://schemas.microsoft.com/office/drawing/2014/main" id="{6585A3CF-8623-34BC-D6B8-9D1F30F7C843}"/>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27" name="TextBox 5">
              <a:extLst>
                <a:ext uri="{FF2B5EF4-FFF2-40B4-BE49-F238E27FC236}">
                  <a16:creationId xmlns:a16="http://schemas.microsoft.com/office/drawing/2014/main" id="{A530EDF1-F576-2F63-EBA4-3452774A30EF}"/>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28" name="AutoShape 14">
            <a:extLst>
              <a:ext uri="{FF2B5EF4-FFF2-40B4-BE49-F238E27FC236}">
                <a16:creationId xmlns:a16="http://schemas.microsoft.com/office/drawing/2014/main" id="{2CA8A451-F856-11E7-B6BF-E4808DAC2E0B}"/>
              </a:ext>
            </a:extLst>
          </p:cNvPr>
          <p:cNvSpPr/>
          <p:nvPr/>
        </p:nvSpPr>
        <p:spPr>
          <a:xfrm flipH="1">
            <a:off x="11386684" y="5619488"/>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33" name="TextBox 15">
            <a:extLst>
              <a:ext uri="{FF2B5EF4-FFF2-40B4-BE49-F238E27FC236}">
                <a16:creationId xmlns:a16="http://schemas.microsoft.com/office/drawing/2014/main" id="{46C3500E-56C3-D874-A2AE-03C65ED72D92}"/>
              </a:ext>
            </a:extLst>
          </p:cNvPr>
          <p:cNvSpPr txBox="1"/>
          <p:nvPr/>
        </p:nvSpPr>
        <p:spPr>
          <a:xfrm>
            <a:off x="848619" y="2710822"/>
            <a:ext cx="8295382"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service users)</a:t>
            </a:r>
            <a:endParaRPr lang="en-US" sz="3600" b="1" dirty="0">
              <a:solidFill>
                <a:srgbClr val="19315D"/>
              </a:solidFill>
              <a:latin typeface="Poppins Bold"/>
              <a:ea typeface="Poppins Bold"/>
              <a:cs typeface="Poppins Bold"/>
              <a:sym typeface="Poppins Bold"/>
            </a:endParaRPr>
          </a:p>
        </p:txBody>
      </p:sp>
      <p:sp>
        <p:nvSpPr>
          <p:cNvPr id="34" name="TextBox 33">
            <a:extLst>
              <a:ext uri="{FF2B5EF4-FFF2-40B4-BE49-F238E27FC236}">
                <a16:creationId xmlns:a16="http://schemas.microsoft.com/office/drawing/2014/main" id="{55C63FEE-3140-F534-9F8A-78BD6FD1FB95}"/>
              </a:ext>
            </a:extLst>
          </p:cNvPr>
          <p:cNvSpPr txBox="1"/>
          <p:nvPr/>
        </p:nvSpPr>
        <p:spPr>
          <a:xfrm>
            <a:off x="805694" y="4725933"/>
            <a:ext cx="8295382" cy="3970318"/>
          </a:xfrm>
          <a:prstGeom prst="rect">
            <a:avLst/>
          </a:prstGeom>
          <a:noFill/>
        </p:spPr>
        <p:txBody>
          <a:bodyPr wrap="square">
            <a:spAutoFit/>
          </a:bodyPr>
          <a:lstStyle/>
          <a:p>
            <a:pPr algn="just"/>
            <a:r>
              <a:rPr lang="en-GB" dirty="0">
                <a:solidFill>
                  <a:srgbClr val="19315D"/>
                </a:solidFill>
                <a:latin typeface="Poppins" panose="00000500000000000000" pitchFamily="2" charset="0"/>
                <a:cs typeface="Poppins" panose="00000500000000000000" pitchFamily="2" charset="0"/>
              </a:rPr>
              <a:t>In Winter 2025-26, a service user feedback exercise was carried out with people who access drug and alcohol services in Gloucestershire. The purpose of this engagement was to understand what is working well, where there are gaps or challenges, and what service users feel would improve their experience and outcomes.</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Overall adult respondents had a favourable view of the commissioned drug and alcohol treatment and recovery service provided by VIA; 84% (59/70) responded that the service was good or very good.  The three areas of the service rated highest by respondents, these were support for people who also have mental health needs, with physical health needs, and with complex needs; the proportion of respondents who found these either good or very good were 65.7%, 61.4% and 48.5%, respectively.</a:t>
            </a:r>
          </a:p>
        </p:txBody>
      </p:sp>
      <p:sp>
        <p:nvSpPr>
          <p:cNvPr id="36" name="TextBox 35">
            <a:extLst>
              <a:ext uri="{FF2B5EF4-FFF2-40B4-BE49-F238E27FC236}">
                <a16:creationId xmlns:a16="http://schemas.microsoft.com/office/drawing/2014/main" id="{C3E4B2A0-031D-6764-625F-8D0FDF142FEB}"/>
              </a:ext>
            </a:extLst>
          </p:cNvPr>
          <p:cNvSpPr txBox="1"/>
          <p:nvPr/>
        </p:nvSpPr>
        <p:spPr>
          <a:xfrm>
            <a:off x="11638008" y="3645757"/>
            <a:ext cx="5916860" cy="1015663"/>
          </a:xfrm>
          <a:prstGeom prst="rect">
            <a:avLst/>
          </a:prstGeom>
          <a:noFill/>
        </p:spPr>
        <p:txBody>
          <a:bodyPr wrap="square">
            <a:spAutoFit/>
          </a:bodyPr>
          <a:lstStyle/>
          <a:p>
            <a:pPr algn="just"/>
            <a:r>
              <a:rPr lang="en-GB" sz="2000" dirty="0">
                <a:solidFill>
                  <a:schemeClr val="bg1"/>
                </a:solidFill>
                <a:latin typeface="Poppins" panose="00000500000000000000" pitchFamily="2" charset="0"/>
                <a:cs typeface="Poppins" panose="00000500000000000000" pitchFamily="2" charset="0"/>
              </a:rPr>
              <a:t>“Is there anything else that you would like to tell us about your experience with drug and alcohol services within Gloucestershire?” </a:t>
            </a:r>
          </a:p>
        </p:txBody>
      </p:sp>
      <p:sp>
        <p:nvSpPr>
          <p:cNvPr id="38" name="TextBox 37">
            <a:extLst>
              <a:ext uri="{FF2B5EF4-FFF2-40B4-BE49-F238E27FC236}">
                <a16:creationId xmlns:a16="http://schemas.microsoft.com/office/drawing/2014/main" id="{A2A8D7A2-5FAE-1A72-F71B-853158C1C453}"/>
              </a:ext>
            </a:extLst>
          </p:cNvPr>
          <p:cNvSpPr txBox="1"/>
          <p:nvPr/>
        </p:nvSpPr>
        <p:spPr>
          <a:xfrm>
            <a:off x="11638008" y="5713416"/>
            <a:ext cx="5490127" cy="707886"/>
          </a:xfrm>
          <a:prstGeom prst="rect">
            <a:avLst/>
          </a:prstGeom>
          <a:noFill/>
        </p:spPr>
        <p:txBody>
          <a:bodyPr wrap="square">
            <a:spAutoFit/>
          </a:bodyPr>
          <a:lstStyle/>
          <a:p>
            <a:pPr algn="just"/>
            <a:r>
              <a:rPr lang="en-GB" sz="2000" dirty="0">
                <a:solidFill>
                  <a:schemeClr val="bg1"/>
                </a:solidFill>
                <a:latin typeface="Poppins" panose="00000500000000000000" pitchFamily="2" charset="0"/>
                <a:cs typeface="Poppins" panose="00000500000000000000" pitchFamily="2" charset="0"/>
              </a:rPr>
              <a:t>“What elements of your treatment do you value the most?”</a:t>
            </a:r>
          </a:p>
        </p:txBody>
      </p:sp>
      <p:sp>
        <p:nvSpPr>
          <p:cNvPr id="43" name="TextBox 15">
            <a:extLst>
              <a:ext uri="{FF2B5EF4-FFF2-40B4-BE49-F238E27FC236}">
                <a16:creationId xmlns:a16="http://schemas.microsoft.com/office/drawing/2014/main" id="{4DFB2E09-59D8-C89C-B72F-EAB1784AC077}"/>
              </a:ext>
            </a:extLst>
          </p:cNvPr>
          <p:cNvSpPr txBox="1"/>
          <p:nvPr/>
        </p:nvSpPr>
        <p:spPr>
          <a:xfrm>
            <a:off x="10470993" y="3872821"/>
            <a:ext cx="360945" cy="593239"/>
          </a:xfrm>
          <a:prstGeom prst="rect">
            <a:avLst/>
          </a:prstGeom>
        </p:spPr>
        <p:txBody>
          <a:bodyPr wrap="square" lIns="0" tIns="0" rIns="0" bIns="0" rtlCol="0" anchor="t">
            <a:spAutoFit/>
          </a:bodyPr>
          <a:lstStyle/>
          <a:p>
            <a:pPr lvl="0" defTabSz="914400">
              <a:lnSpc>
                <a:spcPts val="4620"/>
              </a:lnSpc>
              <a:defRPr/>
            </a:pPr>
            <a:r>
              <a:rPr lang="en-GB" sz="4200" b="1">
                <a:solidFill>
                  <a:srgbClr val="FAFAFA"/>
                </a:solidFill>
                <a:latin typeface="Poppins Bold"/>
                <a:ea typeface="Poppins Bold"/>
                <a:cs typeface="Poppins Bold"/>
                <a:sym typeface="Poppins Bold"/>
              </a:rPr>
              <a:t>1</a:t>
            </a:r>
            <a:endParaRPr lang="en-US" sz="4200" b="1">
              <a:solidFill>
                <a:srgbClr val="FAFAFA"/>
              </a:solidFill>
              <a:latin typeface="Poppins Bold"/>
              <a:ea typeface="Poppins Bold"/>
              <a:cs typeface="Poppins Bold"/>
              <a:sym typeface="Poppins Bold"/>
            </a:endParaRPr>
          </a:p>
        </p:txBody>
      </p:sp>
      <p:sp>
        <p:nvSpPr>
          <p:cNvPr id="44" name="TextBox 15">
            <a:extLst>
              <a:ext uri="{FF2B5EF4-FFF2-40B4-BE49-F238E27FC236}">
                <a16:creationId xmlns:a16="http://schemas.microsoft.com/office/drawing/2014/main" id="{CBCB5986-6B9F-CEBD-0A56-792D09921299}"/>
              </a:ext>
            </a:extLst>
          </p:cNvPr>
          <p:cNvSpPr txBox="1"/>
          <p:nvPr/>
        </p:nvSpPr>
        <p:spPr>
          <a:xfrm>
            <a:off x="10397296" y="5778409"/>
            <a:ext cx="360945" cy="593239"/>
          </a:xfrm>
          <a:prstGeom prst="rect">
            <a:avLst/>
          </a:prstGeom>
        </p:spPr>
        <p:txBody>
          <a:bodyPr wrap="square" lIns="0" tIns="0" rIns="0" bIns="0" rtlCol="0" anchor="t">
            <a:spAutoFit/>
          </a:bodyPr>
          <a:lstStyle/>
          <a:p>
            <a:pPr lvl="0" defTabSz="914400">
              <a:lnSpc>
                <a:spcPts val="4620"/>
              </a:lnSpc>
              <a:defRPr/>
            </a:pPr>
            <a:r>
              <a:rPr lang="en-GB" sz="4200" b="1">
                <a:solidFill>
                  <a:srgbClr val="FAFAFA"/>
                </a:solidFill>
                <a:latin typeface="Poppins Bold"/>
                <a:ea typeface="Poppins Bold"/>
                <a:cs typeface="Poppins Bold"/>
                <a:sym typeface="Poppins Bold"/>
              </a:rPr>
              <a:t>2</a:t>
            </a:r>
            <a:endParaRPr lang="en-US" sz="4200" b="1">
              <a:solidFill>
                <a:srgbClr val="FAFAFA"/>
              </a:solidFill>
              <a:latin typeface="Poppins Bold"/>
              <a:ea typeface="Poppins Bold"/>
              <a:cs typeface="Poppins Bold"/>
              <a:sym typeface="Poppins Bold"/>
            </a:endParaRPr>
          </a:p>
        </p:txBody>
      </p:sp>
      <p:sp>
        <p:nvSpPr>
          <p:cNvPr id="16" name="TextBox 15">
            <a:extLst>
              <a:ext uri="{FF2B5EF4-FFF2-40B4-BE49-F238E27FC236}">
                <a16:creationId xmlns:a16="http://schemas.microsoft.com/office/drawing/2014/main" id="{9C03A570-8F14-397C-FD71-63592D43E181}"/>
              </a:ext>
            </a:extLst>
          </p:cNvPr>
          <p:cNvSpPr txBox="1"/>
          <p:nvPr/>
        </p:nvSpPr>
        <p:spPr>
          <a:xfrm>
            <a:off x="9520555" y="2458259"/>
            <a:ext cx="9144000" cy="400110"/>
          </a:xfrm>
          <a:prstGeom prst="rect">
            <a:avLst/>
          </a:prstGeom>
          <a:noFill/>
        </p:spPr>
        <p:txBody>
          <a:bodyPr wrap="square">
            <a:spAutoFit/>
          </a:bodyPr>
          <a:lstStyle/>
          <a:p>
            <a:r>
              <a:rPr lang="en-GB" sz="2000" dirty="0">
                <a:solidFill>
                  <a:srgbClr val="19315D"/>
                </a:solidFill>
                <a:latin typeface="Poppins" panose="00000500000000000000" pitchFamily="2" charset="0"/>
                <a:cs typeface="Poppins" panose="00000500000000000000" pitchFamily="2" charset="0"/>
              </a:rPr>
              <a:t>Participants were asked the following open questions:</a:t>
            </a:r>
          </a:p>
        </p:txBody>
      </p:sp>
      <p:sp>
        <p:nvSpPr>
          <p:cNvPr id="18" name="TextBox 17">
            <a:extLst>
              <a:ext uri="{FF2B5EF4-FFF2-40B4-BE49-F238E27FC236}">
                <a16:creationId xmlns:a16="http://schemas.microsoft.com/office/drawing/2014/main" id="{DB9B217B-2022-45F3-E00E-2AE3A5C278F6}"/>
              </a:ext>
            </a:extLst>
          </p:cNvPr>
          <p:cNvSpPr txBox="1"/>
          <p:nvPr/>
        </p:nvSpPr>
        <p:spPr>
          <a:xfrm>
            <a:off x="9520555" y="7188199"/>
            <a:ext cx="8944866" cy="646331"/>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Responses were analysed using Thematic Analysis, which identified three predominant themes. </a:t>
            </a:r>
          </a:p>
        </p:txBody>
      </p:sp>
      <p:pic>
        <p:nvPicPr>
          <p:cNvPr id="19" name="Picture 18">
            <a:extLst>
              <a:ext uri="{FF2B5EF4-FFF2-40B4-BE49-F238E27FC236}">
                <a16:creationId xmlns:a16="http://schemas.microsoft.com/office/drawing/2014/main" id="{1AEBD781-D068-A171-EF3B-4350E9C141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9078801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95DC45-1716-E407-BDC9-E4A9CBAE0B82}"/>
            </a:ext>
          </a:extLst>
        </p:cNvPr>
        <p:cNvGrpSpPr/>
        <p:nvPr/>
      </p:nvGrpSpPr>
      <p:grpSpPr>
        <a:xfrm>
          <a:off x="0" y="0"/>
          <a:ext cx="0" cy="0"/>
          <a:chOff x="0" y="0"/>
          <a:chExt cx="0" cy="0"/>
        </a:xfrm>
      </p:grpSpPr>
      <p:sp>
        <p:nvSpPr>
          <p:cNvPr id="6" name="AutoShape 7">
            <a:extLst>
              <a:ext uri="{FF2B5EF4-FFF2-40B4-BE49-F238E27FC236}">
                <a16:creationId xmlns:a16="http://schemas.microsoft.com/office/drawing/2014/main" id="{222F1D8F-EDC0-1A1C-AEA7-559FD5AE82CF}"/>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7" name="TextBox 10">
            <a:extLst>
              <a:ext uri="{FF2B5EF4-FFF2-40B4-BE49-F238E27FC236}">
                <a16:creationId xmlns:a16="http://schemas.microsoft.com/office/drawing/2014/main" id="{21AD9169-DEAF-8054-144B-1CE3B5AE84AE}"/>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57</a:t>
            </a:r>
          </a:p>
        </p:txBody>
      </p:sp>
      <p:sp>
        <p:nvSpPr>
          <p:cNvPr id="8" name="TextBox 12">
            <a:extLst>
              <a:ext uri="{FF2B5EF4-FFF2-40B4-BE49-F238E27FC236}">
                <a16:creationId xmlns:a16="http://schemas.microsoft.com/office/drawing/2014/main" id="{CFE2F173-9A83-4A60-0AA9-3C421F446255}"/>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pic>
        <p:nvPicPr>
          <p:cNvPr id="9" name="Picture 8" descr="A close-up of a logo&#10;&#10;AI-generated content may be incorrect.">
            <a:extLst>
              <a:ext uri="{FF2B5EF4-FFF2-40B4-BE49-F238E27FC236}">
                <a16:creationId xmlns:a16="http://schemas.microsoft.com/office/drawing/2014/main" id="{AB1C99AC-C7B7-EE78-5166-387A20932A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80585" y="8918428"/>
            <a:ext cx="4318464" cy="797072"/>
          </a:xfrm>
          <a:prstGeom prst="rect">
            <a:avLst/>
          </a:prstGeom>
        </p:spPr>
      </p:pic>
      <p:grpSp>
        <p:nvGrpSpPr>
          <p:cNvPr id="10" name="Group 8">
            <a:extLst>
              <a:ext uri="{FF2B5EF4-FFF2-40B4-BE49-F238E27FC236}">
                <a16:creationId xmlns:a16="http://schemas.microsoft.com/office/drawing/2014/main" id="{02DE58B3-C212-ED07-E795-59B4E9FDFAFF}"/>
              </a:ext>
            </a:extLst>
          </p:cNvPr>
          <p:cNvGrpSpPr/>
          <p:nvPr/>
        </p:nvGrpSpPr>
        <p:grpSpPr>
          <a:xfrm rot="5400000">
            <a:off x="4861065" y="-1853527"/>
            <a:ext cx="279877" cy="8248480"/>
            <a:chOff x="0" y="0"/>
            <a:chExt cx="343797" cy="3194727"/>
          </a:xfrm>
        </p:grpSpPr>
        <p:sp>
          <p:nvSpPr>
            <p:cNvPr id="11" name="Freeform 9">
              <a:extLst>
                <a:ext uri="{FF2B5EF4-FFF2-40B4-BE49-F238E27FC236}">
                  <a16:creationId xmlns:a16="http://schemas.microsoft.com/office/drawing/2014/main" id="{0AF1CB32-C508-5673-EED9-152DC0F4CADB}"/>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2" name="TextBox 10">
              <a:extLst>
                <a:ext uri="{FF2B5EF4-FFF2-40B4-BE49-F238E27FC236}">
                  <a16:creationId xmlns:a16="http://schemas.microsoft.com/office/drawing/2014/main" id="{732DBB9E-BA65-0223-8B13-C6D16639ECA7}"/>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3" name="TextBox 14">
            <a:extLst>
              <a:ext uri="{FF2B5EF4-FFF2-40B4-BE49-F238E27FC236}">
                <a16:creationId xmlns:a16="http://schemas.microsoft.com/office/drawing/2014/main" id="{5BB4FEE9-BD57-244B-AC8C-0EEDBAC83AE4}"/>
              </a:ext>
            </a:extLst>
          </p:cNvPr>
          <p:cNvSpPr txBox="1"/>
          <p:nvPr/>
        </p:nvSpPr>
        <p:spPr>
          <a:xfrm>
            <a:off x="890412" y="868759"/>
            <a:ext cx="8144852" cy="1190326"/>
          </a:xfrm>
          <a:prstGeom prst="rect">
            <a:avLst/>
          </a:prstGeom>
        </p:spPr>
        <p:txBody>
          <a:bodyPr wrap="square" lIns="0" tIns="0" rIns="0" bIns="0" rtlCol="0" anchor="t">
            <a:spAutoFit/>
          </a:bodyPr>
          <a:lstStyle/>
          <a:p>
            <a:pPr lvl="0" defTabSz="914400">
              <a:lnSpc>
                <a:spcPts val="4620"/>
              </a:lnSpc>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a:t>
            </a:r>
            <a:r>
              <a:rPr lang="en-GB" sz="4400" b="1" dirty="0">
                <a:solidFill>
                  <a:srgbClr val="19315D"/>
                </a:solidFill>
                <a:latin typeface="Poppins Bold"/>
                <a:ea typeface="Poppins Bold"/>
                <a:cs typeface="Poppins Bold"/>
                <a:sym typeface="Poppins Bold"/>
              </a:rPr>
              <a:t>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3" name="TextBox 15">
            <a:extLst>
              <a:ext uri="{FF2B5EF4-FFF2-40B4-BE49-F238E27FC236}">
                <a16:creationId xmlns:a16="http://schemas.microsoft.com/office/drawing/2014/main" id="{2372BEED-954B-D426-F8C3-4E9753A628AC}"/>
              </a:ext>
            </a:extLst>
          </p:cNvPr>
          <p:cNvSpPr txBox="1"/>
          <p:nvPr/>
        </p:nvSpPr>
        <p:spPr>
          <a:xfrm>
            <a:off x="843510" y="2652767"/>
            <a:ext cx="8295382"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service users)</a:t>
            </a:r>
            <a:endParaRPr lang="en-US" sz="3600" b="1" dirty="0">
              <a:solidFill>
                <a:srgbClr val="19315D"/>
              </a:solidFill>
              <a:latin typeface="Poppins Bold"/>
              <a:ea typeface="Poppins Bold"/>
              <a:cs typeface="Poppins Bold"/>
              <a:sym typeface="Poppins Bold"/>
            </a:endParaRPr>
          </a:p>
        </p:txBody>
      </p:sp>
      <p:sp>
        <p:nvSpPr>
          <p:cNvPr id="16" name="TextBox 15">
            <a:extLst>
              <a:ext uri="{FF2B5EF4-FFF2-40B4-BE49-F238E27FC236}">
                <a16:creationId xmlns:a16="http://schemas.microsoft.com/office/drawing/2014/main" id="{C9E90BE3-00F6-DD9F-AD02-50434C6F2364}"/>
              </a:ext>
            </a:extLst>
          </p:cNvPr>
          <p:cNvSpPr txBox="1"/>
          <p:nvPr/>
        </p:nvSpPr>
        <p:spPr>
          <a:xfrm>
            <a:off x="788943" y="5456518"/>
            <a:ext cx="7189468" cy="2585323"/>
          </a:xfrm>
          <a:prstGeom prst="rect">
            <a:avLst/>
          </a:prstGeom>
          <a:noFill/>
        </p:spPr>
        <p:txBody>
          <a:bodyPr wrap="square">
            <a:spAutoFit/>
          </a:bodyPr>
          <a:lstStyle/>
          <a:p>
            <a:r>
              <a:rPr lang="en-GB" b="1" dirty="0">
                <a:solidFill>
                  <a:srgbClr val="19315D"/>
                </a:solidFill>
                <a:latin typeface="Poppins" panose="00000500000000000000" pitchFamily="2" charset="0"/>
                <a:cs typeface="Poppins" panose="00000500000000000000" pitchFamily="2" charset="0"/>
              </a:rPr>
              <a:t>Theme 1: Positive relationships, feeling safe and supported</a:t>
            </a:r>
          </a:p>
          <a:p>
            <a:endParaRPr lang="en-GB" b="1" dirty="0">
              <a:solidFill>
                <a:srgbClr val="19315D"/>
              </a:solidFill>
              <a:latin typeface="Poppins" panose="00000500000000000000" pitchFamily="2" charset="0"/>
              <a:cs typeface="Poppins" panose="00000500000000000000" pitchFamily="2" charset="0"/>
            </a:endParaRPr>
          </a:p>
          <a:p>
            <a:r>
              <a:rPr lang="en-GB" dirty="0">
                <a:solidFill>
                  <a:srgbClr val="19315D"/>
                </a:solidFill>
                <a:latin typeface="Poppins" panose="00000500000000000000" pitchFamily="2" charset="0"/>
                <a:cs typeface="Poppins" panose="00000500000000000000" pitchFamily="2" charset="0"/>
              </a:rPr>
              <a:t>The strongest theme across responses was the value people place on kind, non judgemental, and supportive staff. Many service users described feeling safe, respected, and listened to within services. This sense of dignity and psychological safety was described as a core reason they continue to engage</a:t>
            </a:r>
          </a:p>
          <a:p>
            <a:endParaRPr lang="en-GB" b="1" dirty="0">
              <a:solidFill>
                <a:srgbClr val="19315D"/>
              </a:solidFill>
              <a:latin typeface="Poppins" panose="00000500000000000000" pitchFamily="2" charset="0"/>
              <a:cs typeface="Poppins" panose="00000500000000000000" pitchFamily="2" charset="0"/>
            </a:endParaRPr>
          </a:p>
        </p:txBody>
      </p:sp>
      <p:sp>
        <p:nvSpPr>
          <p:cNvPr id="17" name="TextBox 16">
            <a:extLst>
              <a:ext uri="{FF2B5EF4-FFF2-40B4-BE49-F238E27FC236}">
                <a16:creationId xmlns:a16="http://schemas.microsoft.com/office/drawing/2014/main" id="{494DF6A2-FD34-3563-9A4C-5CE72784601B}"/>
              </a:ext>
            </a:extLst>
          </p:cNvPr>
          <p:cNvSpPr txBox="1"/>
          <p:nvPr/>
        </p:nvSpPr>
        <p:spPr>
          <a:xfrm>
            <a:off x="9520555" y="2334504"/>
            <a:ext cx="8248480" cy="1200329"/>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In support of this, when asked “How far do you travel to access drug and alcohol support in Gloucestershire?” the majority of respondents stated that they travel under 5 miles. However, 1 in 5 travel more than 6 miles, which can represent a transport barrier. </a:t>
            </a:r>
          </a:p>
        </p:txBody>
      </p:sp>
      <p:sp>
        <p:nvSpPr>
          <p:cNvPr id="19" name="Rectangle: Rounded Corners 18">
            <a:extLst>
              <a:ext uri="{FF2B5EF4-FFF2-40B4-BE49-F238E27FC236}">
                <a16:creationId xmlns:a16="http://schemas.microsoft.com/office/drawing/2014/main" id="{1F4A6AAA-3E35-E1F0-3A43-DDD0410D6FB5}"/>
              </a:ext>
            </a:extLst>
          </p:cNvPr>
          <p:cNvSpPr/>
          <p:nvPr/>
        </p:nvSpPr>
        <p:spPr>
          <a:xfrm>
            <a:off x="10390695" y="3737013"/>
            <a:ext cx="4160628" cy="2072994"/>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descr="Open quotation mark with solid fill">
            <a:extLst>
              <a:ext uri="{FF2B5EF4-FFF2-40B4-BE49-F238E27FC236}">
                <a16:creationId xmlns:a16="http://schemas.microsoft.com/office/drawing/2014/main" id="{7CF20638-85F4-CFB0-E7FD-ACE5D1FBE7A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581437" y="3534833"/>
            <a:ext cx="1352237" cy="1352237"/>
          </a:xfrm>
          <a:prstGeom prst="rect">
            <a:avLst/>
          </a:prstGeom>
        </p:spPr>
      </p:pic>
      <p:pic>
        <p:nvPicPr>
          <p:cNvPr id="21" name="Graphic 20" descr="Open quotation mark with solid fill">
            <a:extLst>
              <a:ext uri="{FF2B5EF4-FFF2-40B4-BE49-F238E27FC236}">
                <a16:creationId xmlns:a16="http://schemas.microsoft.com/office/drawing/2014/main" id="{4F3426E0-F6C2-277E-5152-8191F0E939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3731604" y="4992075"/>
            <a:ext cx="1296344" cy="1296344"/>
          </a:xfrm>
          <a:prstGeom prst="rect">
            <a:avLst/>
          </a:prstGeom>
        </p:spPr>
      </p:pic>
      <p:sp>
        <p:nvSpPr>
          <p:cNvPr id="22" name="Rectangle: Rounded Corners 21">
            <a:extLst>
              <a:ext uri="{FF2B5EF4-FFF2-40B4-BE49-F238E27FC236}">
                <a16:creationId xmlns:a16="http://schemas.microsoft.com/office/drawing/2014/main" id="{758D4E04-357F-39A3-9542-3FD96A438A8B}"/>
              </a:ext>
            </a:extLst>
          </p:cNvPr>
          <p:cNvSpPr/>
          <p:nvPr/>
        </p:nvSpPr>
        <p:spPr>
          <a:xfrm>
            <a:off x="10464620" y="6410364"/>
            <a:ext cx="3752216" cy="1991305"/>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Graphic 22" descr="Open quotation mark with solid fill">
            <a:extLst>
              <a:ext uri="{FF2B5EF4-FFF2-40B4-BE49-F238E27FC236}">
                <a16:creationId xmlns:a16="http://schemas.microsoft.com/office/drawing/2014/main" id="{F67B8FE0-7DE2-40CA-7CF0-859A79BD13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798947" y="6140362"/>
            <a:ext cx="1305800" cy="1305800"/>
          </a:xfrm>
          <a:prstGeom prst="rect">
            <a:avLst/>
          </a:prstGeom>
        </p:spPr>
      </p:pic>
      <p:pic>
        <p:nvPicPr>
          <p:cNvPr id="25" name="Graphic 24" descr="Open quotation mark with solid fill">
            <a:extLst>
              <a:ext uri="{FF2B5EF4-FFF2-40B4-BE49-F238E27FC236}">
                <a16:creationId xmlns:a16="http://schemas.microsoft.com/office/drawing/2014/main" id="{A7AE8868-BAD6-EABD-C92C-47B8D7AEE0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3393203" y="7586061"/>
            <a:ext cx="1389484" cy="1389484"/>
          </a:xfrm>
          <a:prstGeom prst="rect">
            <a:avLst/>
          </a:prstGeom>
        </p:spPr>
      </p:pic>
      <p:sp>
        <p:nvSpPr>
          <p:cNvPr id="29" name="TextBox 28">
            <a:extLst>
              <a:ext uri="{FF2B5EF4-FFF2-40B4-BE49-F238E27FC236}">
                <a16:creationId xmlns:a16="http://schemas.microsoft.com/office/drawing/2014/main" id="{067261B0-4750-30ED-4459-FC8FBB2E994B}"/>
              </a:ext>
            </a:extLst>
          </p:cNvPr>
          <p:cNvSpPr txBox="1"/>
          <p:nvPr/>
        </p:nvSpPr>
        <p:spPr>
          <a:xfrm>
            <a:off x="10555648" y="3988680"/>
            <a:ext cx="3811687" cy="1569660"/>
          </a:xfrm>
          <a:prstGeom prst="rect">
            <a:avLst/>
          </a:prstGeom>
          <a:noFill/>
        </p:spPr>
        <p:txBody>
          <a:bodyPr wrap="square">
            <a:spAutoFit/>
          </a:bodyPr>
          <a:lstStyle/>
          <a:p>
            <a:pPr algn="ctr"/>
            <a:r>
              <a:rPr lang="en-GB" sz="2400" dirty="0">
                <a:solidFill>
                  <a:schemeClr val="bg1"/>
                </a:solidFill>
                <a:latin typeface="Poppins" panose="00000500000000000000" pitchFamily="2" charset="0"/>
                <a:cs typeface="Poppins" panose="00000500000000000000" pitchFamily="2" charset="0"/>
              </a:rPr>
              <a:t>“Everyone is welcoming. Nobody judges. You can be open and honest.” </a:t>
            </a:r>
          </a:p>
        </p:txBody>
      </p:sp>
      <p:sp>
        <p:nvSpPr>
          <p:cNvPr id="30" name="TextBox 29">
            <a:extLst>
              <a:ext uri="{FF2B5EF4-FFF2-40B4-BE49-F238E27FC236}">
                <a16:creationId xmlns:a16="http://schemas.microsoft.com/office/drawing/2014/main" id="{69BF2828-779D-3213-AF95-9FEA3641B80E}"/>
              </a:ext>
            </a:extLst>
          </p:cNvPr>
          <p:cNvSpPr txBox="1"/>
          <p:nvPr/>
        </p:nvSpPr>
        <p:spPr>
          <a:xfrm>
            <a:off x="10541698" y="6813763"/>
            <a:ext cx="3547132" cy="1200329"/>
          </a:xfrm>
          <a:prstGeom prst="rect">
            <a:avLst/>
          </a:prstGeom>
          <a:noFill/>
        </p:spPr>
        <p:txBody>
          <a:bodyPr wrap="square">
            <a:spAutoFit/>
          </a:bodyPr>
          <a:lstStyle/>
          <a:p>
            <a:pPr algn="ctr"/>
            <a:r>
              <a:rPr lang="en-GB" sz="2400" dirty="0">
                <a:solidFill>
                  <a:schemeClr val="bg1"/>
                </a:solidFill>
                <a:latin typeface="Poppins" panose="00000500000000000000" pitchFamily="2" charset="0"/>
                <a:cs typeface="Poppins" panose="00000500000000000000" pitchFamily="2" charset="0"/>
              </a:rPr>
              <a:t>“VIA are so welcoming to me I feel safe here.” </a:t>
            </a:r>
          </a:p>
        </p:txBody>
      </p:sp>
      <p:sp>
        <p:nvSpPr>
          <p:cNvPr id="31" name="Rectangle: Rounded Corners 30">
            <a:extLst>
              <a:ext uri="{FF2B5EF4-FFF2-40B4-BE49-F238E27FC236}">
                <a16:creationId xmlns:a16="http://schemas.microsoft.com/office/drawing/2014/main" id="{50AF99D8-B2C1-7DBD-1345-A75E5543A492}"/>
              </a:ext>
            </a:extLst>
          </p:cNvPr>
          <p:cNvSpPr/>
          <p:nvPr/>
        </p:nvSpPr>
        <p:spPr>
          <a:xfrm>
            <a:off x="15401572" y="4383003"/>
            <a:ext cx="2257467" cy="2971633"/>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Open quotation mark with solid fill">
            <a:extLst>
              <a:ext uri="{FF2B5EF4-FFF2-40B4-BE49-F238E27FC236}">
                <a16:creationId xmlns:a16="http://schemas.microsoft.com/office/drawing/2014/main" id="{34E9E2FE-61A4-B4D3-5E98-3F693CC610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95384" y="3901924"/>
            <a:ext cx="1296344" cy="1296344"/>
          </a:xfrm>
          <a:prstGeom prst="rect">
            <a:avLst/>
          </a:prstGeom>
        </p:spPr>
      </p:pic>
      <p:pic>
        <p:nvPicPr>
          <p:cNvPr id="35" name="Graphic 34" descr="Open quotation mark with solid fill">
            <a:extLst>
              <a:ext uri="{FF2B5EF4-FFF2-40B4-BE49-F238E27FC236}">
                <a16:creationId xmlns:a16="http://schemas.microsoft.com/office/drawing/2014/main" id="{B1EF9D9B-4A7F-EDE0-C272-70C09E8149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6839339" y="6713237"/>
            <a:ext cx="1200329" cy="1200329"/>
          </a:xfrm>
          <a:prstGeom prst="rect">
            <a:avLst/>
          </a:prstGeom>
        </p:spPr>
      </p:pic>
      <p:sp>
        <p:nvSpPr>
          <p:cNvPr id="37" name="TextBox 36">
            <a:extLst>
              <a:ext uri="{FF2B5EF4-FFF2-40B4-BE49-F238E27FC236}">
                <a16:creationId xmlns:a16="http://schemas.microsoft.com/office/drawing/2014/main" id="{210E82D5-15EB-AA84-1968-D3E86A6C6E66}"/>
              </a:ext>
            </a:extLst>
          </p:cNvPr>
          <p:cNvSpPr txBox="1"/>
          <p:nvPr/>
        </p:nvSpPr>
        <p:spPr>
          <a:xfrm>
            <a:off x="15505332" y="4817493"/>
            <a:ext cx="2099927" cy="2308324"/>
          </a:xfrm>
          <a:prstGeom prst="rect">
            <a:avLst/>
          </a:prstGeom>
          <a:noFill/>
        </p:spPr>
        <p:txBody>
          <a:bodyPr wrap="square">
            <a:spAutoFit/>
          </a:bodyPr>
          <a:lstStyle/>
          <a:p>
            <a:pPr algn="ctr"/>
            <a:r>
              <a:rPr lang="en-GB" sz="2400" dirty="0">
                <a:solidFill>
                  <a:schemeClr val="bg1"/>
                </a:solidFill>
                <a:latin typeface="Poppins" panose="00000500000000000000" pitchFamily="2" charset="0"/>
                <a:cs typeface="Poppins" panose="00000500000000000000" pitchFamily="2" charset="0"/>
              </a:rPr>
              <a:t>“They see me happy – sad, always there to listen to me.” </a:t>
            </a:r>
          </a:p>
        </p:txBody>
      </p:sp>
      <p:pic>
        <p:nvPicPr>
          <p:cNvPr id="39" name="Picture 38">
            <a:extLst>
              <a:ext uri="{FF2B5EF4-FFF2-40B4-BE49-F238E27FC236}">
                <a16:creationId xmlns:a16="http://schemas.microsoft.com/office/drawing/2014/main" id="{F5AE9D3C-93AF-7F83-1E12-A8DF35BBC3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0402739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E84E313-5AC2-23AC-22B9-1E6A73904B31}"/>
            </a:ext>
          </a:extLst>
        </p:cNvPr>
        <p:cNvGrpSpPr/>
        <p:nvPr/>
      </p:nvGrpSpPr>
      <p:grpSpPr>
        <a:xfrm>
          <a:off x="0" y="0"/>
          <a:ext cx="0" cy="0"/>
          <a:chOff x="0" y="0"/>
          <a:chExt cx="0" cy="0"/>
        </a:xfrm>
      </p:grpSpPr>
      <p:sp>
        <p:nvSpPr>
          <p:cNvPr id="6" name="AutoShape 7">
            <a:extLst>
              <a:ext uri="{FF2B5EF4-FFF2-40B4-BE49-F238E27FC236}">
                <a16:creationId xmlns:a16="http://schemas.microsoft.com/office/drawing/2014/main" id="{9CEDCC21-8071-7643-68C1-025A84210DD8}"/>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7" name="TextBox 10">
            <a:extLst>
              <a:ext uri="{FF2B5EF4-FFF2-40B4-BE49-F238E27FC236}">
                <a16:creationId xmlns:a16="http://schemas.microsoft.com/office/drawing/2014/main" id="{36D45E01-1FE2-E2CB-784D-1156039ADB28}"/>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58</a:t>
            </a:r>
          </a:p>
        </p:txBody>
      </p:sp>
      <p:sp>
        <p:nvSpPr>
          <p:cNvPr id="8" name="TextBox 12">
            <a:extLst>
              <a:ext uri="{FF2B5EF4-FFF2-40B4-BE49-F238E27FC236}">
                <a16:creationId xmlns:a16="http://schemas.microsoft.com/office/drawing/2014/main" id="{AD210C92-4598-6189-FC2F-7FF7D1064EF0}"/>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pic>
        <p:nvPicPr>
          <p:cNvPr id="9" name="Picture 8" descr="A close-up of a logo&#10;&#10;AI-generated content may be incorrect.">
            <a:extLst>
              <a:ext uri="{FF2B5EF4-FFF2-40B4-BE49-F238E27FC236}">
                <a16:creationId xmlns:a16="http://schemas.microsoft.com/office/drawing/2014/main" id="{50694954-6599-5048-DAEF-7F28412543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80585" y="8918428"/>
            <a:ext cx="4318464" cy="797072"/>
          </a:xfrm>
          <a:prstGeom prst="rect">
            <a:avLst/>
          </a:prstGeom>
        </p:spPr>
      </p:pic>
      <p:grpSp>
        <p:nvGrpSpPr>
          <p:cNvPr id="10" name="Group 8">
            <a:extLst>
              <a:ext uri="{FF2B5EF4-FFF2-40B4-BE49-F238E27FC236}">
                <a16:creationId xmlns:a16="http://schemas.microsoft.com/office/drawing/2014/main" id="{E987B511-57A1-8CF0-22D5-F38E2F7ED576}"/>
              </a:ext>
            </a:extLst>
          </p:cNvPr>
          <p:cNvGrpSpPr/>
          <p:nvPr/>
        </p:nvGrpSpPr>
        <p:grpSpPr>
          <a:xfrm rot="5400000">
            <a:off x="4893359" y="-1926614"/>
            <a:ext cx="289488" cy="8295382"/>
            <a:chOff x="0" y="0"/>
            <a:chExt cx="343797" cy="3194727"/>
          </a:xfrm>
        </p:grpSpPr>
        <p:sp>
          <p:nvSpPr>
            <p:cNvPr id="11" name="Freeform 9">
              <a:extLst>
                <a:ext uri="{FF2B5EF4-FFF2-40B4-BE49-F238E27FC236}">
                  <a16:creationId xmlns:a16="http://schemas.microsoft.com/office/drawing/2014/main" id="{873CB36B-4FC4-B57A-76A6-9E7322751737}"/>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2" name="TextBox 10">
              <a:extLst>
                <a:ext uri="{FF2B5EF4-FFF2-40B4-BE49-F238E27FC236}">
                  <a16:creationId xmlns:a16="http://schemas.microsoft.com/office/drawing/2014/main" id="{693B1CE9-8A17-FFF2-5876-36DBDEAF651F}"/>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3" name="TextBox 14">
            <a:extLst>
              <a:ext uri="{FF2B5EF4-FFF2-40B4-BE49-F238E27FC236}">
                <a16:creationId xmlns:a16="http://schemas.microsoft.com/office/drawing/2014/main" id="{94F0D19A-BEA9-3CE8-5F08-EACAA79C2391}"/>
              </a:ext>
            </a:extLst>
          </p:cNvPr>
          <p:cNvSpPr txBox="1"/>
          <p:nvPr/>
        </p:nvSpPr>
        <p:spPr>
          <a:xfrm>
            <a:off x="890412" y="868759"/>
            <a:ext cx="8630144" cy="1190326"/>
          </a:xfrm>
          <a:prstGeom prst="rect">
            <a:avLst/>
          </a:prstGeom>
        </p:spPr>
        <p:txBody>
          <a:bodyPr wrap="square" lIns="0" tIns="0" rIns="0" bIns="0" rtlCol="0" anchor="t">
            <a:spAutoFit/>
          </a:bodyPr>
          <a:lstStyle/>
          <a:p>
            <a:pPr lvl="0" defTabSz="914400">
              <a:lnSpc>
                <a:spcPts val="4620"/>
              </a:lnSpc>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a:t>
            </a:r>
            <a:r>
              <a:rPr lang="en-GB" sz="4400" b="1" dirty="0">
                <a:solidFill>
                  <a:srgbClr val="19315D"/>
                </a:solidFill>
                <a:latin typeface="Poppins Bold"/>
                <a:ea typeface="Poppins Bold"/>
                <a:cs typeface="Poppins Bold"/>
                <a:sym typeface="Poppins Bold"/>
              </a:rPr>
              <a:t>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3" name="TextBox 15">
            <a:extLst>
              <a:ext uri="{FF2B5EF4-FFF2-40B4-BE49-F238E27FC236}">
                <a16:creationId xmlns:a16="http://schemas.microsoft.com/office/drawing/2014/main" id="{D9098820-E988-1DA6-1453-73C0E9EEF995}"/>
              </a:ext>
            </a:extLst>
          </p:cNvPr>
          <p:cNvSpPr txBox="1"/>
          <p:nvPr/>
        </p:nvSpPr>
        <p:spPr>
          <a:xfrm>
            <a:off x="848619" y="2623257"/>
            <a:ext cx="8295382"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service users)</a:t>
            </a:r>
            <a:endParaRPr lang="en-US" sz="3600" b="1" dirty="0">
              <a:solidFill>
                <a:srgbClr val="19315D"/>
              </a:solidFill>
              <a:latin typeface="Poppins Bold"/>
              <a:ea typeface="Poppins Bold"/>
              <a:cs typeface="Poppins Bold"/>
              <a:sym typeface="Poppins Bold"/>
            </a:endParaRPr>
          </a:p>
        </p:txBody>
      </p:sp>
      <p:sp>
        <p:nvSpPr>
          <p:cNvPr id="16" name="TextBox 15">
            <a:extLst>
              <a:ext uri="{FF2B5EF4-FFF2-40B4-BE49-F238E27FC236}">
                <a16:creationId xmlns:a16="http://schemas.microsoft.com/office/drawing/2014/main" id="{EB95B258-0123-166A-06F7-7C01C7407759}"/>
              </a:ext>
            </a:extLst>
          </p:cNvPr>
          <p:cNvSpPr txBox="1"/>
          <p:nvPr/>
        </p:nvSpPr>
        <p:spPr>
          <a:xfrm>
            <a:off x="780225" y="5505707"/>
            <a:ext cx="7189468" cy="2308324"/>
          </a:xfrm>
          <a:prstGeom prst="rect">
            <a:avLst/>
          </a:prstGeom>
          <a:noFill/>
        </p:spPr>
        <p:txBody>
          <a:bodyPr wrap="square">
            <a:spAutoFit/>
          </a:bodyPr>
          <a:lstStyle/>
          <a:p>
            <a:r>
              <a:rPr lang="en-GB" b="1" dirty="0">
                <a:solidFill>
                  <a:srgbClr val="19315D"/>
                </a:solidFill>
                <a:latin typeface="Poppins" panose="00000500000000000000" pitchFamily="2" charset="0"/>
                <a:cs typeface="Poppins" panose="00000500000000000000" pitchFamily="2" charset="0"/>
              </a:rPr>
              <a:t>Theme 2: Access to counselling and psychological support</a:t>
            </a:r>
          </a:p>
          <a:p>
            <a:endParaRPr lang="en-GB" b="1" dirty="0">
              <a:solidFill>
                <a:srgbClr val="19315D"/>
              </a:solidFill>
              <a:latin typeface="Poppins" panose="00000500000000000000" pitchFamily="2" charset="0"/>
              <a:cs typeface="Poppins" panose="00000500000000000000" pitchFamily="2" charset="0"/>
            </a:endParaRPr>
          </a:p>
          <a:p>
            <a:r>
              <a:rPr lang="en-GB" dirty="0">
                <a:solidFill>
                  <a:srgbClr val="19315D"/>
                </a:solidFill>
                <a:latin typeface="Poppins" panose="00000500000000000000" pitchFamily="2" charset="0"/>
                <a:cs typeface="Poppins" panose="00000500000000000000" pitchFamily="2" charset="0"/>
              </a:rPr>
              <a:t>Service users identified several barriers that limit their ability to engage fully in treatment. These included transport and travel difficulties, staffing shortages, reduced counselling availability, and inconsistent worker allocation.</a:t>
            </a:r>
          </a:p>
          <a:p>
            <a:endParaRPr lang="en-GB" dirty="0">
              <a:solidFill>
                <a:srgbClr val="19315D"/>
              </a:solidFill>
              <a:latin typeface="Poppins" panose="00000500000000000000" pitchFamily="2" charset="0"/>
              <a:cs typeface="Poppins" panose="00000500000000000000" pitchFamily="2" charset="0"/>
            </a:endParaRPr>
          </a:p>
          <a:p>
            <a:endParaRPr lang="en-GB" b="1" dirty="0">
              <a:solidFill>
                <a:srgbClr val="19315D"/>
              </a:solidFill>
              <a:latin typeface="Poppins" panose="00000500000000000000" pitchFamily="2" charset="0"/>
              <a:cs typeface="Poppins" panose="00000500000000000000" pitchFamily="2" charset="0"/>
            </a:endParaRPr>
          </a:p>
        </p:txBody>
      </p:sp>
      <p:sp>
        <p:nvSpPr>
          <p:cNvPr id="17" name="TextBox 16">
            <a:extLst>
              <a:ext uri="{FF2B5EF4-FFF2-40B4-BE49-F238E27FC236}">
                <a16:creationId xmlns:a16="http://schemas.microsoft.com/office/drawing/2014/main" id="{A54600D7-4460-832C-1E50-1BD23E075D6F}"/>
              </a:ext>
            </a:extLst>
          </p:cNvPr>
          <p:cNvSpPr txBox="1"/>
          <p:nvPr/>
        </p:nvSpPr>
        <p:spPr>
          <a:xfrm>
            <a:off x="9520555" y="2320856"/>
            <a:ext cx="8248480" cy="923330"/>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Several people noted that although the support is good, services feel stretched and unable to offer the level of contact or ongoing therapeutic work they need.</a:t>
            </a:r>
          </a:p>
        </p:txBody>
      </p:sp>
      <p:sp>
        <p:nvSpPr>
          <p:cNvPr id="19" name="Rectangle: Rounded Corners 18">
            <a:extLst>
              <a:ext uri="{FF2B5EF4-FFF2-40B4-BE49-F238E27FC236}">
                <a16:creationId xmlns:a16="http://schemas.microsoft.com/office/drawing/2014/main" id="{C8650BA0-15ED-D344-1C3D-C24835D8935B}"/>
              </a:ext>
            </a:extLst>
          </p:cNvPr>
          <p:cNvSpPr/>
          <p:nvPr/>
        </p:nvSpPr>
        <p:spPr>
          <a:xfrm>
            <a:off x="9850189" y="3737013"/>
            <a:ext cx="4701134" cy="2072994"/>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20" name="Graphic 19" descr="Open quotation mark with solid fill">
            <a:extLst>
              <a:ext uri="{FF2B5EF4-FFF2-40B4-BE49-F238E27FC236}">
                <a16:creationId xmlns:a16="http://schemas.microsoft.com/office/drawing/2014/main" id="{9BEB8BF6-308C-1C4F-B726-3AB18919CE9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39979" y="3378680"/>
            <a:ext cx="1286529" cy="1286529"/>
          </a:xfrm>
          <a:prstGeom prst="rect">
            <a:avLst/>
          </a:prstGeom>
        </p:spPr>
      </p:pic>
      <p:pic>
        <p:nvPicPr>
          <p:cNvPr id="21" name="Graphic 20" descr="Open quotation mark with solid fill">
            <a:extLst>
              <a:ext uri="{FF2B5EF4-FFF2-40B4-BE49-F238E27FC236}">
                <a16:creationId xmlns:a16="http://schemas.microsoft.com/office/drawing/2014/main" id="{FD2722F8-1025-A515-7A62-F3859628809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3731604" y="4784123"/>
            <a:ext cx="1225463" cy="1225463"/>
          </a:xfrm>
          <a:prstGeom prst="rect">
            <a:avLst/>
          </a:prstGeom>
        </p:spPr>
      </p:pic>
      <p:sp>
        <p:nvSpPr>
          <p:cNvPr id="22" name="Rectangle: Rounded Corners 21">
            <a:extLst>
              <a:ext uri="{FF2B5EF4-FFF2-40B4-BE49-F238E27FC236}">
                <a16:creationId xmlns:a16="http://schemas.microsoft.com/office/drawing/2014/main" id="{5319C2A9-E274-DB00-6C32-3653DB942595}"/>
              </a:ext>
            </a:extLst>
          </p:cNvPr>
          <p:cNvSpPr/>
          <p:nvPr/>
        </p:nvSpPr>
        <p:spPr>
          <a:xfrm>
            <a:off x="9139023" y="6410364"/>
            <a:ext cx="5077813" cy="1991305"/>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23" name="Graphic 22" descr="Open quotation mark with solid fill">
            <a:extLst>
              <a:ext uri="{FF2B5EF4-FFF2-40B4-BE49-F238E27FC236}">
                <a16:creationId xmlns:a16="http://schemas.microsoft.com/office/drawing/2014/main" id="{869FC5BB-93B0-99B3-87DF-D4BBC6AAB61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77039" y="5931952"/>
            <a:ext cx="1286529" cy="1286529"/>
          </a:xfrm>
          <a:prstGeom prst="rect">
            <a:avLst/>
          </a:prstGeom>
        </p:spPr>
      </p:pic>
      <p:pic>
        <p:nvPicPr>
          <p:cNvPr id="25" name="Graphic 24" descr="Open quotation mark with solid fill">
            <a:extLst>
              <a:ext uri="{FF2B5EF4-FFF2-40B4-BE49-F238E27FC236}">
                <a16:creationId xmlns:a16="http://schemas.microsoft.com/office/drawing/2014/main" id="{6EE4B83F-BBE6-24A8-B476-56E4B69F13D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3390119" y="7566502"/>
            <a:ext cx="1288673" cy="1288673"/>
          </a:xfrm>
          <a:prstGeom prst="rect">
            <a:avLst/>
          </a:prstGeom>
        </p:spPr>
      </p:pic>
      <p:sp>
        <p:nvSpPr>
          <p:cNvPr id="29" name="TextBox 28">
            <a:extLst>
              <a:ext uri="{FF2B5EF4-FFF2-40B4-BE49-F238E27FC236}">
                <a16:creationId xmlns:a16="http://schemas.microsoft.com/office/drawing/2014/main" id="{A88F9B8A-E060-3BDB-D6CC-21DD4FC6B94D}"/>
              </a:ext>
            </a:extLst>
          </p:cNvPr>
          <p:cNvSpPr txBox="1"/>
          <p:nvPr/>
        </p:nvSpPr>
        <p:spPr>
          <a:xfrm>
            <a:off x="10243348" y="3857092"/>
            <a:ext cx="3939699" cy="1862048"/>
          </a:xfrm>
          <a:prstGeom prst="rect">
            <a:avLst/>
          </a:prstGeom>
          <a:noFill/>
        </p:spPr>
        <p:txBody>
          <a:bodyPr wrap="square">
            <a:spAutoFit/>
          </a:bodyPr>
          <a:lstStyle/>
          <a:p>
            <a:pPr algn="ctr"/>
            <a:r>
              <a:rPr lang="en-GB" sz="2300" dirty="0">
                <a:solidFill>
                  <a:schemeClr val="bg1"/>
                </a:solidFill>
                <a:latin typeface="Poppins" panose="00000500000000000000" pitchFamily="2" charset="0"/>
                <a:cs typeface="Poppins" panose="00000500000000000000" pitchFamily="2" charset="0"/>
              </a:rPr>
              <a:t>“Need more staff in the hubs/office, more regular meetings, more community based groups.” </a:t>
            </a:r>
          </a:p>
        </p:txBody>
      </p:sp>
      <p:sp>
        <p:nvSpPr>
          <p:cNvPr id="30" name="TextBox 29">
            <a:extLst>
              <a:ext uri="{FF2B5EF4-FFF2-40B4-BE49-F238E27FC236}">
                <a16:creationId xmlns:a16="http://schemas.microsoft.com/office/drawing/2014/main" id="{4FE550E6-02E3-97FC-0A0C-BCDC564BB6CD}"/>
              </a:ext>
            </a:extLst>
          </p:cNvPr>
          <p:cNvSpPr txBox="1"/>
          <p:nvPr/>
        </p:nvSpPr>
        <p:spPr>
          <a:xfrm>
            <a:off x="9504696" y="6700811"/>
            <a:ext cx="4347379" cy="1569660"/>
          </a:xfrm>
          <a:prstGeom prst="rect">
            <a:avLst/>
          </a:prstGeom>
          <a:noFill/>
        </p:spPr>
        <p:txBody>
          <a:bodyPr wrap="square">
            <a:spAutoFit/>
          </a:bodyPr>
          <a:lstStyle/>
          <a:p>
            <a:pPr algn="ctr"/>
            <a:r>
              <a:rPr lang="en-GB" sz="2400" dirty="0">
                <a:solidFill>
                  <a:schemeClr val="bg1"/>
                </a:solidFill>
                <a:latin typeface="Poppins" panose="00000500000000000000" pitchFamily="2" charset="0"/>
                <a:cs typeface="Poppins" panose="00000500000000000000" pitchFamily="2" charset="0"/>
              </a:rPr>
              <a:t>“No consistency with workers. Over the last few years I have had 5 or 6 different workers.” </a:t>
            </a:r>
          </a:p>
        </p:txBody>
      </p:sp>
      <p:sp>
        <p:nvSpPr>
          <p:cNvPr id="31" name="Rectangle: Rounded Corners 30">
            <a:extLst>
              <a:ext uri="{FF2B5EF4-FFF2-40B4-BE49-F238E27FC236}">
                <a16:creationId xmlns:a16="http://schemas.microsoft.com/office/drawing/2014/main" id="{99EF60C0-1725-2EB9-685C-A1316F59655A}"/>
              </a:ext>
            </a:extLst>
          </p:cNvPr>
          <p:cNvSpPr/>
          <p:nvPr/>
        </p:nvSpPr>
        <p:spPr>
          <a:xfrm>
            <a:off x="15401572" y="4383003"/>
            <a:ext cx="2257467" cy="2971633"/>
          </a:xfrm>
          <a:prstGeom prst="roundRect">
            <a:avLst/>
          </a:prstGeom>
          <a:solidFill>
            <a:srgbClr val="049E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19315D"/>
              </a:solidFill>
            </a:endParaRPr>
          </a:p>
        </p:txBody>
      </p:sp>
      <p:pic>
        <p:nvPicPr>
          <p:cNvPr id="32" name="Graphic 31" descr="Open quotation mark with solid fill">
            <a:extLst>
              <a:ext uri="{FF2B5EF4-FFF2-40B4-BE49-F238E27FC236}">
                <a16:creationId xmlns:a16="http://schemas.microsoft.com/office/drawing/2014/main" id="{7028F170-E350-1E9B-309F-84719491C6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964676" y="4021140"/>
            <a:ext cx="1177127" cy="1177127"/>
          </a:xfrm>
          <a:prstGeom prst="rect">
            <a:avLst/>
          </a:prstGeom>
        </p:spPr>
      </p:pic>
      <p:pic>
        <p:nvPicPr>
          <p:cNvPr id="35" name="Graphic 34" descr="Open quotation mark with solid fill">
            <a:extLst>
              <a:ext uri="{FF2B5EF4-FFF2-40B4-BE49-F238E27FC236}">
                <a16:creationId xmlns:a16="http://schemas.microsoft.com/office/drawing/2014/main" id="{91A7E707-47A0-9323-46D6-74A7DCE0AE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a:off x="16839339" y="6524083"/>
            <a:ext cx="1202469" cy="1202469"/>
          </a:xfrm>
          <a:prstGeom prst="rect">
            <a:avLst/>
          </a:prstGeom>
        </p:spPr>
      </p:pic>
      <p:sp>
        <p:nvSpPr>
          <p:cNvPr id="37" name="TextBox 36">
            <a:extLst>
              <a:ext uri="{FF2B5EF4-FFF2-40B4-BE49-F238E27FC236}">
                <a16:creationId xmlns:a16="http://schemas.microsoft.com/office/drawing/2014/main" id="{6CF1F161-7948-80D7-341A-5F2935D7A474}"/>
              </a:ext>
            </a:extLst>
          </p:cNvPr>
          <p:cNvSpPr txBox="1"/>
          <p:nvPr/>
        </p:nvSpPr>
        <p:spPr>
          <a:xfrm>
            <a:off x="15505332" y="4817493"/>
            <a:ext cx="2099927" cy="1938992"/>
          </a:xfrm>
          <a:prstGeom prst="rect">
            <a:avLst/>
          </a:prstGeom>
          <a:noFill/>
        </p:spPr>
        <p:txBody>
          <a:bodyPr wrap="square">
            <a:spAutoFit/>
          </a:bodyPr>
          <a:lstStyle/>
          <a:p>
            <a:pPr algn="ctr"/>
            <a:r>
              <a:rPr lang="en-GB" sz="2400" dirty="0">
                <a:solidFill>
                  <a:schemeClr val="bg1"/>
                </a:solidFill>
                <a:latin typeface="Poppins" panose="00000500000000000000" pitchFamily="2" charset="0"/>
                <a:cs typeface="Poppins" panose="00000500000000000000" pitchFamily="2" charset="0"/>
              </a:rPr>
              <a:t>“Needs more resource to meet demand.” </a:t>
            </a:r>
          </a:p>
        </p:txBody>
      </p:sp>
      <p:pic>
        <p:nvPicPr>
          <p:cNvPr id="3" name="Picture 2">
            <a:extLst>
              <a:ext uri="{FF2B5EF4-FFF2-40B4-BE49-F238E27FC236}">
                <a16:creationId xmlns:a16="http://schemas.microsoft.com/office/drawing/2014/main" id="{68895525-EAF1-8719-B799-0E41A4DE90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415338697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01E39-62A2-C1E6-F20D-AC17123D9007}"/>
            </a:ext>
          </a:extLst>
        </p:cNvPr>
        <p:cNvGrpSpPr/>
        <p:nvPr/>
      </p:nvGrpSpPr>
      <p:grpSpPr>
        <a:xfrm>
          <a:off x="0" y="0"/>
          <a:ext cx="0" cy="0"/>
          <a:chOff x="0" y="0"/>
          <a:chExt cx="0" cy="0"/>
        </a:xfrm>
      </p:grpSpPr>
      <p:sp>
        <p:nvSpPr>
          <p:cNvPr id="6" name="AutoShape 7">
            <a:extLst>
              <a:ext uri="{FF2B5EF4-FFF2-40B4-BE49-F238E27FC236}">
                <a16:creationId xmlns:a16="http://schemas.microsoft.com/office/drawing/2014/main" id="{470F4481-B73B-F25D-85BB-894B1174B8BC}"/>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7" name="TextBox 10">
            <a:extLst>
              <a:ext uri="{FF2B5EF4-FFF2-40B4-BE49-F238E27FC236}">
                <a16:creationId xmlns:a16="http://schemas.microsoft.com/office/drawing/2014/main" id="{E2A03F62-A584-E969-7D55-C21A4A432822}"/>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59</a:t>
            </a:r>
          </a:p>
        </p:txBody>
      </p:sp>
      <p:grpSp>
        <p:nvGrpSpPr>
          <p:cNvPr id="10" name="Group 8">
            <a:extLst>
              <a:ext uri="{FF2B5EF4-FFF2-40B4-BE49-F238E27FC236}">
                <a16:creationId xmlns:a16="http://schemas.microsoft.com/office/drawing/2014/main" id="{456CC3C7-A809-5D0F-A38A-567BE21FDB3F}"/>
              </a:ext>
            </a:extLst>
          </p:cNvPr>
          <p:cNvGrpSpPr/>
          <p:nvPr/>
        </p:nvGrpSpPr>
        <p:grpSpPr>
          <a:xfrm rot="5400000">
            <a:off x="4946183" y="-1995805"/>
            <a:ext cx="264025" cy="8459154"/>
            <a:chOff x="0" y="0"/>
            <a:chExt cx="343797" cy="3194727"/>
          </a:xfrm>
        </p:grpSpPr>
        <p:sp>
          <p:nvSpPr>
            <p:cNvPr id="11" name="Freeform 9">
              <a:extLst>
                <a:ext uri="{FF2B5EF4-FFF2-40B4-BE49-F238E27FC236}">
                  <a16:creationId xmlns:a16="http://schemas.microsoft.com/office/drawing/2014/main" id="{EE6DE1D6-CD2D-B4DF-9E75-A541EB9B643E}"/>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12" name="TextBox 10">
              <a:extLst>
                <a:ext uri="{FF2B5EF4-FFF2-40B4-BE49-F238E27FC236}">
                  <a16:creationId xmlns:a16="http://schemas.microsoft.com/office/drawing/2014/main" id="{DEA202E3-8F4E-5DB6-2162-20F91A5F67BF}"/>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3" name="TextBox 14">
            <a:extLst>
              <a:ext uri="{FF2B5EF4-FFF2-40B4-BE49-F238E27FC236}">
                <a16:creationId xmlns:a16="http://schemas.microsoft.com/office/drawing/2014/main" id="{15C2D737-64F7-E0C8-E8BD-0C4475130F80}"/>
              </a:ext>
            </a:extLst>
          </p:cNvPr>
          <p:cNvSpPr txBox="1"/>
          <p:nvPr/>
        </p:nvSpPr>
        <p:spPr>
          <a:xfrm>
            <a:off x="890411" y="868759"/>
            <a:ext cx="9263523" cy="1190326"/>
          </a:xfrm>
          <a:prstGeom prst="rect">
            <a:avLst/>
          </a:prstGeom>
        </p:spPr>
        <p:txBody>
          <a:bodyPr wrap="square" lIns="0" tIns="0" rIns="0" bIns="0" rtlCol="0" anchor="t">
            <a:spAutoFit/>
          </a:bodyPr>
          <a:lstStyle/>
          <a:p>
            <a:pPr lvl="0" defTabSz="914400">
              <a:lnSpc>
                <a:spcPts val="4620"/>
              </a:lnSpc>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2 - </a:t>
            </a:r>
            <a:r>
              <a:rPr lang="en-GB" sz="4400" b="1" dirty="0">
                <a:solidFill>
                  <a:srgbClr val="19315D"/>
                </a:solidFill>
                <a:latin typeface="Poppins Bold"/>
                <a:ea typeface="Poppins Bold"/>
                <a:cs typeface="Poppins Bold"/>
                <a:sym typeface="Poppins Bold"/>
              </a:rPr>
              <a:t>National and local intelligence</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33" name="TextBox 15">
            <a:extLst>
              <a:ext uri="{FF2B5EF4-FFF2-40B4-BE49-F238E27FC236}">
                <a16:creationId xmlns:a16="http://schemas.microsoft.com/office/drawing/2014/main" id="{BA49BBF6-5C33-9F65-3862-EB2D96BDAC7D}"/>
              </a:ext>
            </a:extLst>
          </p:cNvPr>
          <p:cNvSpPr txBox="1"/>
          <p:nvPr/>
        </p:nvSpPr>
        <p:spPr>
          <a:xfrm>
            <a:off x="848619" y="2444479"/>
            <a:ext cx="8295382" cy="1751505"/>
          </a:xfrm>
          <a:prstGeom prst="rect">
            <a:avLst/>
          </a:prstGeom>
        </p:spPr>
        <p:txBody>
          <a:bodyPr wrap="square" lIns="0" tIns="0" rIns="0" bIns="0" rtlCol="0" anchor="t">
            <a:spAutoFit/>
          </a:bodyPr>
          <a:lstStyle/>
          <a:p>
            <a:pPr lvl="0" defTabSz="914400">
              <a:lnSpc>
                <a:spcPts val="4620"/>
              </a:lnSpc>
              <a:defRPr/>
            </a:pPr>
            <a:r>
              <a:rPr lang="en-GB" sz="3600" b="1" dirty="0">
                <a:solidFill>
                  <a:srgbClr val="19315D"/>
                </a:solidFill>
                <a:latin typeface="Poppins Bold"/>
                <a:ea typeface="Poppins Bold"/>
                <a:cs typeface="Poppins Bold"/>
                <a:sym typeface="Poppins Bold"/>
              </a:rPr>
              <a:t>Pillar 3 – Achieving a shift in the demand for recreational drugs (Learning from young people)</a:t>
            </a:r>
            <a:endParaRPr lang="en-US" sz="3600" b="1" dirty="0">
              <a:solidFill>
                <a:srgbClr val="19315D"/>
              </a:solidFill>
              <a:latin typeface="Poppins Bold"/>
              <a:ea typeface="Poppins Bold"/>
              <a:cs typeface="Poppins Bold"/>
              <a:sym typeface="Poppins Bold"/>
            </a:endParaRPr>
          </a:p>
        </p:txBody>
      </p:sp>
      <p:sp>
        <p:nvSpPr>
          <p:cNvPr id="34" name="TextBox 33">
            <a:extLst>
              <a:ext uri="{FF2B5EF4-FFF2-40B4-BE49-F238E27FC236}">
                <a16:creationId xmlns:a16="http://schemas.microsoft.com/office/drawing/2014/main" id="{4AC1FFB5-0646-E473-B863-85F44E130516}"/>
              </a:ext>
            </a:extLst>
          </p:cNvPr>
          <p:cNvSpPr txBox="1"/>
          <p:nvPr/>
        </p:nvSpPr>
        <p:spPr>
          <a:xfrm>
            <a:off x="739881" y="4296387"/>
            <a:ext cx="8295382" cy="2339102"/>
          </a:xfrm>
          <a:prstGeom prst="rect">
            <a:avLst/>
          </a:prstGeom>
          <a:noFill/>
        </p:spPr>
        <p:txBody>
          <a:bodyPr wrap="square">
            <a:spAutoFit/>
          </a:bodyPr>
          <a:lstStyle/>
          <a:p>
            <a:pPr algn="just"/>
            <a:endParaRPr lang="en-GB" sz="2000" b="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Alongside adults, young people accessing treatment within the Youth Support Team were also surveyed. There were more than twenty responses to this survey, with the vast majority rating their service experience as either good or very good. The young people surveyed were asked four open questions:</a:t>
            </a:r>
          </a:p>
          <a:p>
            <a:pPr algn="just"/>
            <a:endParaRPr lang="en-GB" dirty="0">
              <a:solidFill>
                <a:srgbClr val="19315D"/>
              </a:solidFill>
              <a:latin typeface="Poppins" panose="00000500000000000000" pitchFamily="2" charset="0"/>
              <a:cs typeface="Poppins" panose="00000500000000000000" pitchFamily="2" charset="0"/>
            </a:endParaRPr>
          </a:p>
          <a:p>
            <a:pPr algn="just"/>
            <a:endParaRPr lang="en-GB" dirty="0">
              <a:solidFill>
                <a:srgbClr val="19315D"/>
              </a:solidFill>
              <a:latin typeface="Poppins" panose="00000500000000000000" pitchFamily="2" charset="0"/>
              <a:cs typeface="Poppins" panose="00000500000000000000" pitchFamily="2" charset="0"/>
            </a:endParaRPr>
          </a:p>
        </p:txBody>
      </p:sp>
      <p:sp>
        <p:nvSpPr>
          <p:cNvPr id="16" name="TextBox 15">
            <a:extLst>
              <a:ext uri="{FF2B5EF4-FFF2-40B4-BE49-F238E27FC236}">
                <a16:creationId xmlns:a16="http://schemas.microsoft.com/office/drawing/2014/main" id="{D6CD767B-E5AE-B7CC-DFAE-7D9D5EF66B84}"/>
              </a:ext>
            </a:extLst>
          </p:cNvPr>
          <p:cNvSpPr txBox="1"/>
          <p:nvPr/>
        </p:nvSpPr>
        <p:spPr>
          <a:xfrm>
            <a:off x="739881" y="6430914"/>
            <a:ext cx="7189468" cy="1754326"/>
          </a:xfrm>
          <a:prstGeom prst="rect">
            <a:avLst/>
          </a:prstGeom>
          <a:noFill/>
        </p:spPr>
        <p:txBody>
          <a:bodyPr wrap="square">
            <a:spAutoFit/>
          </a:bodyPr>
          <a:lstStyle/>
          <a:p>
            <a:pPr algn="just"/>
            <a:r>
              <a:rPr lang="en-GB" b="1" dirty="0">
                <a:solidFill>
                  <a:srgbClr val="19315D"/>
                </a:solidFill>
                <a:latin typeface="Poppins" panose="00000500000000000000" pitchFamily="2" charset="0"/>
                <a:cs typeface="Poppins" panose="00000500000000000000" pitchFamily="2" charset="0"/>
              </a:rPr>
              <a:t>1. What works well?</a:t>
            </a:r>
          </a:p>
          <a:p>
            <a:pPr algn="just"/>
            <a:endParaRPr lang="en-GB" b="1"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A majority of respondents emphasised the ability to communicate, specifically having someone to talk to about the issues which they face, how they feel and importantly that they feel listened to.  </a:t>
            </a:r>
            <a:endParaRPr lang="en-GB" b="1" dirty="0">
              <a:solidFill>
                <a:srgbClr val="19315D"/>
              </a:solidFill>
              <a:latin typeface="Poppins" panose="00000500000000000000" pitchFamily="2" charset="0"/>
              <a:cs typeface="Poppins" panose="00000500000000000000" pitchFamily="2" charset="0"/>
            </a:endParaRPr>
          </a:p>
        </p:txBody>
      </p:sp>
      <p:sp>
        <p:nvSpPr>
          <p:cNvPr id="17" name="TextBox 16">
            <a:extLst>
              <a:ext uri="{FF2B5EF4-FFF2-40B4-BE49-F238E27FC236}">
                <a16:creationId xmlns:a16="http://schemas.microsoft.com/office/drawing/2014/main" id="{6959F35D-9F48-2CAC-EDBE-2DDF372A4B76}"/>
              </a:ext>
            </a:extLst>
          </p:cNvPr>
          <p:cNvSpPr txBox="1"/>
          <p:nvPr/>
        </p:nvSpPr>
        <p:spPr>
          <a:xfrm>
            <a:off x="9725271" y="2325351"/>
            <a:ext cx="7307135" cy="5632311"/>
          </a:xfrm>
          <a:prstGeom prst="rect">
            <a:avLst/>
          </a:prstGeom>
          <a:noFill/>
        </p:spPr>
        <p:txBody>
          <a:bodyPr wrap="square">
            <a:spAutoFit/>
          </a:bodyPr>
          <a:lstStyle/>
          <a:p>
            <a:r>
              <a:rPr lang="en-GB" dirty="0">
                <a:solidFill>
                  <a:srgbClr val="19315D"/>
                </a:solidFill>
                <a:latin typeface="Poppins" panose="00000500000000000000" pitchFamily="2" charset="0"/>
                <a:cs typeface="Poppins" panose="00000500000000000000" pitchFamily="2" charset="0"/>
              </a:rPr>
              <a:t>Some respondents highlight the importance of trust in the service, that it is kind and friendly, and feeling relaxed when accessing the service.</a:t>
            </a:r>
          </a:p>
          <a:p>
            <a:endParaRPr lang="en-GB" b="1" dirty="0">
              <a:solidFill>
                <a:srgbClr val="19315D"/>
              </a:solidFill>
              <a:latin typeface="Poppins" panose="00000500000000000000" pitchFamily="2" charset="0"/>
              <a:cs typeface="Poppins" panose="00000500000000000000" pitchFamily="2" charset="0"/>
            </a:endParaRPr>
          </a:p>
          <a:p>
            <a:r>
              <a:rPr lang="en-GB" b="1" dirty="0">
                <a:solidFill>
                  <a:srgbClr val="19315D"/>
                </a:solidFill>
                <a:latin typeface="Poppins" panose="00000500000000000000" pitchFamily="2" charset="0"/>
                <a:cs typeface="Poppins" panose="00000500000000000000" pitchFamily="2" charset="0"/>
              </a:rPr>
              <a:t> 2. What could be improved?</a:t>
            </a:r>
          </a:p>
          <a:p>
            <a:endParaRPr lang="en-GB" dirty="0">
              <a:solidFill>
                <a:srgbClr val="19315D"/>
              </a:solidFill>
              <a:latin typeface="Poppins" panose="00000500000000000000" pitchFamily="2" charset="0"/>
              <a:cs typeface="Poppins" panose="00000500000000000000" pitchFamily="2" charset="0"/>
            </a:endParaRPr>
          </a:p>
          <a:p>
            <a:r>
              <a:rPr lang="en-GB" dirty="0">
                <a:solidFill>
                  <a:srgbClr val="19315D"/>
                </a:solidFill>
                <a:latin typeface="Poppins" panose="00000500000000000000" pitchFamily="2" charset="0"/>
                <a:cs typeface="Poppins" panose="00000500000000000000" pitchFamily="2" charset="0"/>
              </a:rPr>
              <a:t> The vast majority of respondents felt that no improvements were needed or that they didn’t know. </a:t>
            </a:r>
          </a:p>
          <a:p>
            <a:endParaRPr lang="en-GB" dirty="0">
              <a:solidFill>
                <a:srgbClr val="19315D"/>
              </a:solidFill>
              <a:latin typeface="Poppins" panose="00000500000000000000" pitchFamily="2" charset="0"/>
              <a:cs typeface="Poppins" panose="00000500000000000000" pitchFamily="2" charset="0"/>
            </a:endParaRPr>
          </a:p>
          <a:p>
            <a:r>
              <a:rPr lang="en-GB" b="1" dirty="0">
                <a:solidFill>
                  <a:srgbClr val="19315D"/>
                </a:solidFill>
                <a:latin typeface="Poppins" panose="00000500000000000000" pitchFamily="2" charset="0"/>
                <a:cs typeface="Poppins" panose="00000500000000000000" pitchFamily="2" charset="0"/>
              </a:rPr>
              <a:t>3. What would good look like? </a:t>
            </a:r>
          </a:p>
          <a:p>
            <a:pPr marL="342900" indent="-342900">
              <a:buAutoNum type="arabicPeriod" startAt="3"/>
            </a:pPr>
            <a:endParaRPr lang="en-GB" dirty="0">
              <a:solidFill>
                <a:srgbClr val="19315D"/>
              </a:solidFill>
              <a:latin typeface="Poppins" panose="00000500000000000000" pitchFamily="2" charset="0"/>
              <a:cs typeface="Poppins" panose="00000500000000000000" pitchFamily="2" charset="0"/>
            </a:endParaRPr>
          </a:p>
          <a:p>
            <a:r>
              <a:rPr lang="en-GB" dirty="0">
                <a:solidFill>
                  <a:srgbClr val="19315D"/>
                </a:solidFill>
                <a:latin typeface="Poppins" panose="00000500000000000000" pitchFamily="2" charset="0"/>
                <a:cs typeface="Poppins" panose="00000500000000000000" pitchFamily="2" charset="0"/>
              </a:rPr>
              <a:t>Several respondents weren’t sure or thought that the service already meets their expectations, and others made reference to how they would like to feel within themselves. </a:t>
            </a:r>
          </a:p>
          <a:p>
            <a:endParaRPr lang="en-GB" dirty="0">
              <a:solidFill>
                <a:srgbClr val="19315D"/>
              </a:solidFill>
              <a:latin typeface="Poppins" panose="00000500000000000000" pitchFamily="2" charset="0"/>
              <a:cs typeface="Poppins" panose="00000500000000000000" pitchFamily="2" charset="0"/>
            </a:endParaRPr>
          </a:p>
          <a:p>
            <a:r>
              <a:rPr lang="en-GB" b="1" dirty="0">
                <a:solidFill>
                  <a:srgbClr val="19315D"/>
                </a:solidFill>
                <a:latin typeface="Poppins" panose="00000500000000000000" pitchFamily="2" charset="0"/>
                <a:cs typeface="Poppins" panose="00000500000000000000" pitchFamily="2" charset="0"/>
              </a:rPr>
              <a:t>4. What did you like most? </a:t>
            </a:r>
          </a:p>
          <a:p>
            <a:pPr marL="342900" indent="-342900">
              <a:buAutoNum type="arabicPeriod" startAt="3"/>
            </a:pPr>
            <a:endParaRPr lang="en-GB" dirty="0">
              <a:solidFill>
                <a:srgbClr val="19315D"/>
              </a:solidFill>
              <a:latin typeface="Poppins" panose="00000500000000000000" pitchFamily="2" charset="0"/>
              <a:cs typeface="Poppins" panose="00000500000000000000" pitchFamily="2" charset="0"/>
            </a:endParaRPr>
          </a:p>
          <a:p>
            <a:r>
              <a:rPr lang="en-GB" dirty="0">
                <a:solidFill>
                  <a:srgbClr val="19315D"/>
                </a:solidFill>
                <a:latin typeface="Poppins" panose="00000500000000000000" pitchFamily="2" charset="0"/>
                <a:cs typeface="Poppins" panose="00000500000000000000" pitchFamily="2" charset="0"/>
              </a:rPr>
              <a:t>Many respondents reported that they appreciated having someone to talk to and be listened to, flexibility to meet their needs and the ability to reflect on their situation. </a:t>
            </a:r>
          </a:p>
        </p:txBody>
      </p:sp>
      <p:sp>
        <p:nvSpPr>
          <p:cNvPr id="3" name="TextBox 12">
            <a:extLst>
              <a:ext uri="{FF2B5EF4-FFF2-40B4-BE49-F238E27FC236}">
                <a16:creationId xmlns:a16="http://schemas.microsoft.com/office/drawing/2014/main" id="{D3004773-59F1-D971-A171-4A9F3B3024EA}"/>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   </a:t>
            </a:r>
          </a:p>
        </p:txBody>
      </p:sp>
      <p:pic>
        <p:nvPicPr>
          <p:cNvPr id="4" name="Picture 3">
            <a:extLst>
              <a:ext uri="{FF2B5EF4-FFF2-40B4-BE49-F238E27FC236}">
                <a16:creationId xmlns:a16="http://schemas.microsoft.com/office/drawing/2014/main" id="{A5E1F695-E6D4-B749-EDC1-B7D5294C1F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4255119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2719FF-94C6-5B64-16EB-0B970CEE32CC}"/>
            </a:ext>
          </a:extLst>
        </p:cNvPr>
        <p:cNvGrpSpPr/>
        <p:nvPr/>
      </p:nvGrpSpPr>
      <p:grpSpPr>
        <a:xfrm>
          <a:off x="0" y="0"/>
          <a:ext cx="0" cy="0"/>
          <a:chOff x="0" y="0"/>
          <a:chExt cx="0" cy="0"/>
        </a:xfrm>
      </p:grpSpPr>
      <p:grpSp>
        <p:nvGrpSpPr>
          <p:cNvPr id="58" name="Group 3">
            <a:extLst>
              <a:ext uri="{FF2B5EF4-FFF2-40B4-BE49-F238E27FC236}">
                <a16:creationId xmlns:a16="http://schemas.microsoft.com/office/drawing/2014/main" id="{A81B4740-D889-9F7D-8EB9-51200DE820A6}"/>
              </a:ext>
            </a:extLst>
          </p:cNvPr>
          <p:cNvGrpSpPr/>
          <p:nvPr/>
        </p:nvGrpSpPr>
        <p:grpSpPr>
          <a:xfrm>
            <a:off x="9558336" y="7365118"/>
            <a:ext cx="8728811" cy="1147881"/>
            <a:chOff x="0" y="0"/>
            <a:chExt cx="19540939" cy="7138205"/>
          </a:xfrm>
        </p:grpSpPr>
        <p:sp>
          <p:nvSpPr>
            <p:cNvPr id="59" name="Freeform 4">
              <a:extLst>
                <a:ext uri="{FF2B5EF4-FFF2-40B4-BE49-F238E27FC236}">
                  <a16:creationId xmlns:a16="http://schemas.microsoft.com/office/drawing/2014/main" id="{B5A677FE-61F7-87CA-ECC3-817488DF1BC2}"/>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60" name="TextBox 59">
              <a:extLst>
                <a:ext uri="{FF2B5EF4-FFF2-40B4-BE49-F238E27FC236}">
                  <a16:creationId xmlns:a16="http://schemas.microsoft.com/office/drawing/2014/main" id="{FE5A878F-D631-703B-9B8D-60A2FA4CE708}"/>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 name="AutoShape 7">
            <a:extLst>
              <a:ext uri="{FF2B5EF4-FFF2-40B4-BE49-F238E27FC236}">
                <a16:creationId xmlns:a16="http://schemas.microsoft.com/office/drawing/2014/main" id="{C304A0A0-5B52-0F37-0DFE-9F5AABB812F2}"/>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15" name="TextBox 10">
            <a:extLst>
              <a:ext uri="{FF2B5EF4-FFF2-40B4-BE49-F238E27FC236}">
                <a16:creationId xmlns:a16="http://schemas.microsoft.com/office/drawing/2014/main" id="{3D6BD776-DE34-5CE2-6561-BC1A5279FE14}"/>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60</a:t>
            </a:r>
          </a:p>
        </p:txBody>
      </p:sp>
      <p:sp>
        <p:nvSpPr>
          <p:cNvPr id="16" name="TextBox 12">
            <a:extLst>
              <a:ext uri="{FF2B5EF4-FFF2-40B4-BE49-F238E27FC236}">
                <a16:creationId xmlns:a16="http://schemas.microsoft.com/office/drawing/2014/main" id="{CDB1547B-7D13-B771-82E7-EAFDDBDEC2FA}"/>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grpSp>
        <p:nvGrpSpPr>
          <p:cNvPr id="29" name="Group 8">
            <a:extLst>
              <a:ext uri="{FF2B5EF4-FFF2-40B4-BE49-F238E27FC236}">
                <a16:creationId xmlns:a16="http://schemas.microsoft.com/office/drawing/2014/main" id="{379B6B93-1299-0C57-B918-175E77995F7E}"/>
              </a:ext>
            </a:extLst>
          </p:cNvPr>
          <p:cNvGrpSpPr/>
          <p:nvPr/>
        </p:nvGrpSpPr>
        <p:grpSpPr>
          <a:xfrm rot="5400000">
            <a:off x="4944514" y="-1786519"/>
            <a:ext cx="295512" cy="8403716"/>
            <a:chOff x="0" y="0"/>
            <a:chExt cx="343797" cy="3194727"/>
          </a:xfrm>
        </p:grpSpPr>
        <p:sp>
          <p:nvSpPr>
            <p:cNvPr id="30" name="Freeform 9">
              <a:extLst>
                <a:ext uri="{FF2B5EF4-FFF2-40B4-BE49-F238E27FC236}">
                  <a16:creationId xmlns:a16="http://schemas.microsoft.com/office/drawing/2014/main" id="{F21F9516-D4EE-2961-A1BD-EC6A41582097}"/>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1" name="TextBox 10">
              <a:extLst>
                <a:ext uri="{FF2B5EF4-FFF2-40B4-BE49-F238E27FC236}">
                  <a16:creationId xmlns:a16="http://schemas.microsoft.com/office/drawing/2014/main" id="{219045C6-3565-24F1-B00C-8D3B81041DCA}"/>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2" name="TextBox 14">
            <a:extLst>
              <a:ext uri="{FF2B5EF4-FFF2-40B4-BE49-F238E27FC236}">
                <a16:creationId xmlns:a16="http://schemas.microsoft.com/office/drawing/2014/main" id="{B51C840E-8C3C-B040-49B6-7772EEA200D6}"/>
              </a:ext>
            </a:extLst>
          </p:cNvPr>
          <p:cNvSpPr txBox="1"/>
          <p:nvPr/>
        </p:nvSpPr>
        <p:spPr>
          <a:xfrm>
            <a:off x="890411" y="868759"/>
            <a:ext cx="11523262"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3 – Our Gloucestershire Recommendations and Actions</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grpSp>
        <p:nvGrpSpPr>
          <p:cNvPr id="8" name="Group 7">
            <a:extLst>
              <a:ext uri="{FF2B5EF4-FFF2-40B4-BE49-F238E27FC236}">
                <a16:creationId xmlns:a16="http://schemas.microsoft.com/office/drawing/2014/main" id="{E077E3FA-252E-009A-9C33-FC6DE7FF2C9D}"/>
              </a:ext>
            </a:extLst>
          </p:cNvPr>
          <p:cNvGrpSpPr/>
          <p:nvPr/>
        </p:nvGrpSpPr>
        <p:grpSpPr>
          <a:xfrm>
            <a:off x="9558336" y="2225485"/>
            <a:ext cx="8728811" cy="1147881"/>
            <a:chOff x="9558338" y="3028856"/>
            <a:chExt cx="8728811" cy="1147881"/>
          </a:xfrm>
        </p:grpSpPr>
        <p:grpSp>
          <p:nvGrpSpPr>
            <p:cNvPr id="2" name="Group 3">
              <a:extLst>
                <a:ext uri="{FF2B5EF4-FFF2-40B4-BE49-F238E27FC236}">
                  <a16:creationId xmlns:a16="http://schemas.microsoft.com/office/drawing/2014/main" id="{BA7A21F9-FF13-21CC-CB9C-EE48682A072B}"/>
                </a:ext>
              </a:extLst>
            </p:cNvPr>
            <p:cNvGrpSpPr/>
            <p:nvPr/>
          </p:nvGrpSpPr>
          <p:grpSpPr>
            <a:xfrm>
              <a:off x="9558338" y="3028856"/>
              <a:ext cx="8728811" cy="1147881"/>
              <a:chOff x="0" y="0"/>
              <a:chExt cx="19540939" cy="7138205"/>
            </a:xfrm>
          </p:grpSpPr>
          <p:sp>
            <p:nvSpPr>
              <p:cNvPr id="4" name="Freeform 4">
                <a:extLst>
                  <a:ext uri="{FF2B5EF4-FFF2-40B4-BE49-F238E27FC236}">
                    <a16:creationId xmlns:a16="http://schemas.microsoft.com/office/drawing/2014/main" id="{EEE86AA0-0098-2373-A6DB-75E9AEBCE972}"/>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6" name="TextBox 5">
                <a:extLst>
                  <a:ext uri="{FF2B5EF4-FFF2-40B4-BE49-F238E27FC236}">
                    <a16:creationId xmlns:a16="http://schemas.microsoft.com/office/drawing/2014/main" id="{1564A638-8F7D-B4AC-988C-D708635F0520}"/>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7" name="AutoShape 14">
              <a:extLst>
                <a:ext uri="{FF2B5EF4-FFF2-40B4-BE49-F238E27FC236}">
                  <a16:creationId xmlns:a16="http://schemas.microsoft.com/office/drawing/2014/main" id="{66CE1131-6132-FC26-9C1C-718B4452CCD0}"/>
                </a:ext>
              </a:extLst>
            </p:cNvPr>
            <p:cNvSpPr/>
            <p:nvPr/>
          </p:nvSpPr>
          <p:spPr>
            <a:xfrm flipH="1">
              <a:off x="11386684" y="3154450"/>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28AA3999-2A11-262D-BB83-17816C7AA597}"/>
                </a:ext>
              </a:extLst>
            </p:cNvPr>
            <p:cNvSpPr txBox="1"/>
            <p:nvPr/>
          </p:nvSpPr>
          <p:spPr>
            <a:xfrm>
              <a:off x="11584961" y="3122195"/>
              <a:ext cx="5916860" cy="954107"/>
            </a:xfrm>
            <a:prstGeom prst="rect">
              <a:avLst/>
            </a:prstGeom>
            <a:noFill/>
          </p:spPr>
          <p:txBody>
            <a:bodyPr wrap="square">
              <a:spAutoFit/>
            </a:bodyPr>
            <a:lstStyle/>
            <a:p>
              <a:r>
                <a:rPr lang="en-GB" sz="2800" dirty="0">
                  <a:solidFill>
                    <a:schemeClr val="bg1"/>
                  </a:solidFill>
                  <a:latin typeface="Poppins" panose="00000500000000000000" pitchFamily="2" charset="0"/>
                  <a:cs typeface="Poppins" panose="00000500000000000000" pitchFamily="2" charset="0"/>
                </a:rPr>
                <a:t>Respond to the rising prevalence of ketamine use </a:t>
              </a:r>
            </a:p>
          </p:txBody>
        </p:sp>
        <p:sp>
          <p:nvSpPr>
            <p:cNvPr id="23" name="TextBox 15">
              <a:extLst>
                <a:ext uri="{FF2B5EF4-FFF2-40B4-BE49-F238E27FC236}">
                  <a16:creationId xmlns:a16="http://schemas.microsoft.com/office/drawing/2014/main" id="{3ECA563F-3AC5-4CBF-5AE0-455AD5B84075}"/>
                </a:ext>
              </a:extLst>
            </p:cNvPr>
            <p:cNvSpPr txBox="1"/>
            <p:nvPr/>
          </p:nvSpPr>
          <p:spPr>
            <a:xfrm>
              <a:off x="10470993" y="3340570"/>
              <a:ext cx="360945" cy="593239"/>
            </a:xfrm>
            <a:prstGeom prst="rect">
              <a:avLst/>
            </a:prstGeom>
          </p:spPr>
          <p:txBody>
            <a:bodyPr wrap="square" lIns="0" tIns="0" rIns="0" bIns="0" rtlCol="0" anchor="t">
              <a:spAutoFit/>
            </a:bodyPr>
            <a:lstStyle/>
            <a:p>
              <a:pPr lvl="0" defTabSz="914400">
                <a:lnSpc>
                  <a:spcPts val="4620"/>
                </a:lnSpc>
                <a:defRPr/>
              </a:pPr>
              <a:r>
                <a:rPr lang="en-GB" sz="4200" b="1" dirty="0">
                  <a:solidFill>
                    <a:srgbClr val="FAFAFA"/>
                  </a:solidFill>
                  <a:latin typeface="Poppins Bold"/>
                  <a:ea typeface="Poppins Bold"/>
                  <a:cs typeface="Poppins Bold"/>
                  <a:sym typeface="Poppins Bold"/>
                </a:rPr>
                <a:t>1</a:t>
              </a:r>
              <a:endParaRPr lang="en-US" sz="4200" b="1" dirty="0">
                <a:solidFill>
                  <a:srgbClr val="FAFAFA"/>
                </a:solidFill>
                <a:latin typeface="Poppins Bold"/>
                <a:ea typeface="Poppins Bold"/>
                <a:cs typeface="Poppins Bold"/>
                <a:sym typeface="Poppins Bold"/>
              </a:endParaRPr>
            </a:p>
          </p:txBody>
        </p:sp>
      </p:grpSp>
      <p:sp>
        <p:nvSpPr>
          <p:cNvPr id="26" name="TextBox 25">
            <a:extLst>
              <a:ext uri="{FF2B5EF4-FFF2-40B4-BE49-F238E27FC236}">
                <a16:creationId xmlns:a16="http://schemas.microsoft.com/office/drawing/2014/main" id="{B298E6D5-2E03-1916-D217-00B6F8D9F713}"/>
              </a:ext>
            </a:extLst>
          </p:cNvPr>
          <p:cNvSpPr txBox="1"/>
          <p:nvPr/>
        </p:nvSpPr>
        <p:spPr>
          <a:xfrm>
            <a:off x="855870" y="2860991"/>
            <a:ext cx="7949445" cy="4832092"/>
          </a:xfrm>
          <a:prstGeom prst="rect">
            <a:avLst/>
          </a:prstGeom>
          <a:noFill/>
        </p:spPr>
        <p:txBody>
          <a:bodyPr wrap="square">
            <a:spAutoFit/>
          </a:bodyPr>
          <a:lstStyle/>
          <a:p>
            <a:r>
              <a:rPr lang="en-GB" sz="2000" b="1" dirty="0">
                <a:solidFill>
                  <a:srgbClr val="19315D"/>
                </a:solidFill>
                <a:latin typeface="Poppins" panose="00000500000000000000" pitchFamily="2" charset="0"/>
                <a:cs typeface="Poppins" panose="00000500000000000000" pitchFamily="2" charset="0"/>
              </a:rPr>
              <a:t>How we developed our recommendations and actions</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The emerging findings and new insight available from an in-depth assessment of the data available to us enabled the development of a draft Needs Assessment and suggested recommendations. These were shared with a wide group of stakeholders for discussion, challenge and further development in a half-day workshop. Stakeholders included representatives from partners such as the police, health, voluntary and community sector, adult and children’s social care, people with lived experience as well as providers and public health colleagues. </a:t>
            </a:r>
          </a:p>
          <a:p>
            <a:pPr algn="just"/>
            <a:endParaRPr lang="en-GB" dirty="0">
              <a:solidFill>
                <a:srgbClr val="19315D"/>
              </a:solidFill>
              <a:latin typeface="Poppins" panose="00000500000000000000" pitchFamily="2" charset="0"/>
              <a:cs typeface="Poppins" panose="00000500000000000000" pitchFamily="2" charset="0"/>
            </a:endParaRPr>
          </a:p>
          <a:p>
            <a:pPr algn="just"/>
            <a:r>
              <a:rPr lang="en-GB" dirty="0">
                <a:solidFill>
                  <a:srgbClr val="19315D"/>
                </a:solidFill>
                <a:latin typeface="Poppins" panose="00000500000000000000" pitchFamily="2" charset="0"/>
                <a:cs typeface="Poppins" panose="00000500000000000000" pitchFamily="2" charset="0"/>
              </a:rPr>
              <a:t>The aim was to develop a suite of recommendations and actions which are recognised and owned across the system in Gloucestershire. As a result of the data analysis, the input of service users and partners and development in the workshop, </a:t>
            </a:r>
            <a:r>
              <a:rPr lang="en-GB" b="1" dirty="0">
                <a:solidFill>
                  <a:srgbClr val="19315D"/>
                </a:solidFill>
                <a:latin typeface="Poppins" panose="00000500000000000000" pitchFamily="2" charset="0"/>
                <a:cs typeface="Poppins" panose="00000500000000000000" pitchFamily="2" charset="0"/>
              </a:rPr>
              <a:t>ten priority recommendations were identified for focus over the next 3 years.</a:t>
            </a:r>
          </a:p>
        </p:txBody>
      </p:sp>
      <p:grpSp>
        <p:nvGrpSpPr>
          <p:cNvPr id="9" name="Group 8">
            <a:extLst>
              <a:ext uri="{FF2B5EF4-FFF2-40B4-BE49-F238E27FC236}">
                <a16:creationId xmlns:a16="http://schemas.microsoft.com/office/drawing/2014/main" id="{CEE24E87-EF8A-7BD6-EFEC-5A2BB39FB097}"/>
              </a:ext>
            </a:extLst>
          </p:cNvPr>
          <p:cNvGrpSpPr/>
          <p:nvPr/>
        </p:nvGrpSpPr>
        <p:grpSpPr>
          <a:xfrm>
            <a:off x="9558336" y="3717086"/>
            <a:ext cx="8728811" cy="1147881"/>
            <a:chOff x="9558337" y="4479930"/>
            <a:chExt cx="8728811" cy="1147881"/>
          </a:xfrm>
        </p:grpSpPr>
        <p:grpSp>
          <p:nvGrpSpPr>
            <p:cNvPr id="52" name="Group 3">
              <a:extLst>
                <a:ext uri="{FF2B5EF4-FFF2-40B4-BE49-F238E27FC236}">
                  <a16:creationId xmlns:a16="http://schemas.microsoft.com/office/drawing/2014/main" id="{695FFBEE-F07C-49CB-C01F-204383D7D2B2}"/>
                </a:ext>
              </a:extLst>
            </p:cNvPr>
            <p:cNvGrpSpPr/>
            <p:nvPr/>
          </p:nvGrpSpPr>
          <p:grpSpPr>
            <a:xfrm>
              <a:off x="9558337" y="4479930"/>
              <a:ext cx="8728811" cy="1147881"/>
              <a:chOff x="0" y="0"/>
              <a:chExt cx="19540939" cy="7138205"/>
            </a:xfrm>
          </p:grpSpPr>
          <p:sp>
            <p:nvSpPr>
              <p:cNvPr id="53" name="Freeform 4">
                <a:extLst>
                  <a:ext uri="{FF2B5EF4-FFF2-40B4-BE49-F238E27FC236}">
                    <a16:creationId xmlns:a16="http://schemas.microsoft.com/office/drawing/2014/main" id="{9727B327-DBE0-41B6-1EDE-23F1298EC4C1}"/>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54" name="TextBox 53">
                <a:extLst>
                  <a:ext uri="{FF2B5EF4-FFF2-40B4-BE49-F238E27FC236}">
                    <a16:creationId xmlns:a16="http://schemas.microsoft.com/office/drawing/2014/main" id="{9982BDB8-1AF8-28FD-6D66-4E338305B5DF}"/>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7" name="AutoShape 14">
              <a:extLst>
                <a:ext uri="{FF2B5EF4-FFF2-40B4-BE49-F238E27FC236}">
                  <a16:creationId xmlns:a16="http://schemas.microsoft.com/office/drawing/2014/main" id="{CBF46863-385B-B548-4B15-6A7CD42A9910}"/>
                </a:ext>
              </a:extLst>
            </p:cNvPr>
            <p:cNvSpPr/>
            <p:nvPr/>
          </p:nvSpPr>
          <p:spPr>
            <a:xfrm flipH="1">
              <a:off x="11387535" y="4616683"/>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38" name="TextBox 37">
              <a:extLst>
                <a:ext uri="{FF2B5EF4-FFF2-40B4-BE49-F238E27FC236}">
                  <a16:creationId xmlns:a16="http://schemas.microsoft.com/office/drawing/2014/main" id="{E04FC82C-F6E7-7A59-41FF-AAAF15A0CD72}"/>
                </a:ext>
              </a:extLst>
            </p:cNvPr>
            <p:cNvSpPr txBox="1"/>
            <p:nvPr/>
          </p:nvSpPr>
          <p:spPr>
            <a:xfrm>
              <a:off x="11584961" y="4821409"/>
              <a:ext cx="5916860" cy="523220"/>
            </a:xfrm>
            <a:prstGeom prst="rect">
              <a:avLst/>
            </a:prstGeom>
            <a:noFill/>
          </p:spPr>
          <p:txBody>
            <a:bodyPr wrap="square">
              <a:spAutoFit/>
            </a:bodyPr>
            <a:lstStyle/>
            <a:p>
              <a:pPr algn="just"/>
              <a:r>
                <a:rPr lang="en-GB" sz="2800" dirty="0">
                  <a:solidFill>
                    <a:schemeClr val="bg1"/>
                  </a:solidFill>
                  <a:latin typeface="Poppins" panose="00000500000000000000" pitchFamily="2" charset="0"/>
                  <a:cs typeface="Poppins" panose="00000500000000000000" pitchFamily="2" charset="0"/>
                </a:rPr>
                <a:t>Improve equity of access</a:t>
              </a:r>
            </a:p>
          </p:txBody>
        </p:sp>
        <p:sp>
          <p:nvSpPr>
            <p:cNvPr id="39" name="TextBox 15">
              <a:extLst>
                <a:ext uri="{FF2B5EF4-FFF2-40B4-BE49-F238E27FC236}">
                  <a16:creationId xmlns:a16="http://schemas.microsoft.com/office/drawing/2014/main" id="{CC3E852B-9EC2-BEC3-A9B9-904F1E29FC1A}"/>
                </a:ext>
              </a:extLst>
            </p:cNvPr>
            <p:cNvSpPr txBox="1"/>
            <p:nvPr/>
          </p:nvSpPr>
          <p:spPr>
            <a:xfrm>
              <a:off x="10430900" y="4802803"/>
              <a:ext cx="360945" cy="593239"/>
            </a:xfrm>
            <a:prstGeom prst="rect">
              <a:avLst/>
            </a:prstGeom>
          </p:spPr>
          <p:txBody>
            <a:bodyPr wrap="square" lIns="0" tIns="0" rIns="0" bIns="0" rtlCol="0" anchor="t">
              <a:spAutoFit/>
            </a:bodyPr>
            <a:lstStyle/>
            <a:p>
              <a:pPr lvl="0" defTabSz="914400">
                <a:lnSpc>
                  <a:spcPts val="4620"/>
                </a:lnSpc>
                <a:defRPr/>
              </a:pPr>
              <a:r>
                <a:rPr lang="en-GB" sz="4200" b="1" dirty="0">
                  <a:solidFill>
                    <a:srgbClr val="FAFAFA"/>
                  </a:solidFill>
                  <a:latin typeface="Poppins Bold"/>
                  <a:ea typeface="Poppins Bold"/>
                  <a:cs typeface="Poppins Bold"/>
                  <a:sym typeface="Poppins Bold"/>
                </a:rPr>
                <a:t>2</a:t>
              </a:r>
              <a:endParaRPr lang="en-US" sz="4200" b="1" dirty="0">
                <a:solidFill>
                  <a:srgbClr val="FAFAFA"/>
                </a:solidFill>
                <a:latin typeface="Poppins Bold"/>
                <a:ea typeface="Poppins Bold"/>
                <a:cs typeface="Poppins Bold"/>
                <a:sym typeface="Poppins Bold"/>
              </a:endParaRPr>
            </a:p>
          </p:txBody>
        </p:sp>
      </p:grpSp>
      <p:grpSp>
        <p:nvGrpSpPr>
          <p:cNvPr id="10" name="Group 9">
            <a:extLst>
              <a:ext uri="{FF2B5EF4-FFF2-40B4-BE49-F238E27FC236}">
                <a16:creationId xmlns:a16="http://schemas.microsoft.com/office/drawing/2014/main" id="{F4BE2211-91AA-3DB8-9960-C4658B377977}"/>
              </a:ext>
            </a:extLst>
          </p:cNvPr>
          <p:cNvGrpSpPr/>
          <p:nvPr/>
        </p:nvGrpSpPr>
        <p:grpSpPr>
          <a:xfrm>
            <a:off x="9559189" y="5117012"/>
            <a:ext cx="8728811" cy="2121962"/>
            <a:chOff x="9559189" y="5924519"/>
            <a:chExt cx="8728811" cy="2121962"/>
          </a:xfrm>
        </p:grpSpPr>
        <p:grpSp>
          <p:nvGrpSpPr>
            <p:cNvPr id="55" name="Group 3">
              <a:extLst>
                <a:ext uri="{FF2B5EF4-FFF2-40B4-BE49-F238E27FC236}">
                  <a16:creationId xmlns:a16="http://schemas.microsoft.com/office/drawing/2014/main" id="{1E819DD2-5E12-B63E-F079-E8138B288E4E}"/>
                </a:ext>
              </a:extLst>
            </p:cNvPr>
            <p:cNvGrpSpPr/>
            <p:nvPr/>
          </p:nvGrpSpPr>
          <p:grpSpPr>
            <a:xfrm>
              <a:off x="9559189" y="5924519"/>
              <a:ext cx="8728811" cy="2121962"/>
              <a:chOff x="0" y="-57150"/>
              <a:chExt cx="19540939" cy="13195620"/>
            </a:xfrm>
          </p:grpSpPr>
          <p:sp>
            <p:nvSpPr>
              <p:cNvPr id="56" name="Freeform 4">
                <a:extLst>
                  <a:ext uri="{FF2B5EF4-FFF2-40B4-BE49-F238E27FC236}">
                    <a16:creationId xmlns:a16="http://schemas.microsoft.com/office/drawing/2014/main" id="{52E321DD-8CB9-752A-71FE-43DD8BEBE030}"/>
                  </a:ext>
                </a:extLst>
              </p:cNvPr>
              <p:cNvSpPr/>
              <p:nvPr/>
            </p:nvSpPr>
            <p:spPr>
              <a:xfrm>
                <a:off x="0" y="-7"/>
                <a:ext cx="19540939" cy="13138477"/>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FE89AB0D-CE8A-E849-B2B7-529D32C4E10C}"/>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43" name="AutoShape 14">
              <a:extLst>
                <a:ext uri="{FF2B5EF4-FFF2-40B4-BE49-F238E27FC236}">
                  <a16:creationId xmlns:a16="http://schemas.microsoft.com/office/drawing/2014/main" id="{CFE0B5D8-C252-63EE-D14B-74096427980F}"/>
                </a:ext>
              </a:extLst>
            </p:cNvPr>
            <p:cNvSpPr/>
            <p:nvPr/>
          </p:nvSpPr>
          <p:spPr>
            <a:xfrm flipH="1">
              <a:off x="11387535" y="6041595"/>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3990F281-C3FE-7D44-3818-C4F5F4360C90}"/>
                </a:ext>
              </a:extLst>
            </p:cNvPr>
            <p:cNvSpPr txBox="1"/>
            <p:nvPr/>
          </p:nvSpPr>
          <p:spPr>
            <a:xfrm>
              <a:off x="11584959" y="6106931"/>
              <a:ext cx="5916860" cy="1815882"/>
            </a:xfrm>
            <a:prstGeom prst="rect">
              <a:avLst/>
            </a:prstGeom>
            <a:noFill/>
          </p:spPr>
          <p:txBody>
            <a:bodyPr wrap="square">
              <a:spAutoFit/>
            </a:bodyPr>
            <a:lstStyle/>
            <a:p>
              <a:r>
                <a:rPr lang="en-GB" sz="2800" dirty="0">
                  <a:solidFill>
                    <a:schemeClr val="bg1"/>
                  </a:solidFill>
                  <a:latin typeface="Poppins" panose="00000500000000000000" pitchFamily="2" charset="0"/>
                  <a:cs typeface="Poppins" panose="00000500000000000000" pitchFamily="2" charset="0"/>
                </a:rPr>
                <a:t>Take a more integrated approach to co-occurring mental health &amp; substance use needs</a:t>
              </a:r>
            </a:p>
          </p:txBody>
        </p:sp>
        <p:sp>
          <p:nvSpPr>
            <p:cNvPr id="45" name="TextBox 15">
              <a:extLst>
                <a:ext uri="{FF2B5EF4-FFF2-40B4-BE49-F238E27FC236}">
                  <a16:creationId xmlns:a16="http://schemas.microsoft.com/office/drawing/2014/main" id="{9A11CE55-9B9D-DE5A-682C-6F386015399D}"/>
                </a:ext>
              </a:extLst>
            </p:cNvPr>
            <p:cNvSpPr txBox="1"/>
            <p:nvPr/>
          </p:nvSpPr>
          <p:spPr>
            <a:xfrm>
              <a:off x="10389956" y="6214067"/>
              <a:ext cx="360945" cy="593239"/>
            </a:xfrm>
            <a:prstGeom prst="rect">
              <a:avLst/>
            </a:prstGeom>
          </p:spPr>
          <p:txBody>
            <a:bodyPr wrap="square" lIns="0" tIns="0" rIns="0" bIns="0" rtlCol="0" anchor="t">
              <a:spAutoFit/>
            </a:bodyPr>
            <a:lstStyle/>
            <a:p>
              <a:pPr lvl="0" defTabSz="914400">
                <a:lnSpc>
                  <a:spcPts val="4620"/>
                </a:lnSpc>
                <a:defRPr/>
              </a:pPr>
              <a:r>
                <a:rPr lang="en-GB" sz="4200" b="1" dirty="0">
                  <a:solidFill>
                    <a:srgbClr val="FAFAFA"/>
                  </a:solidFill>
                  <a:latin typeface="Poppins Bold"/>
                  <a:ea typeface="Poppins Bold"/>
                  <a:cs typeface="Poppins Bold"/>
                  <a:sym typeface="Poppins Bold"/>
                </a:rPr>
                <a:t>3</a:t>
              </a:r>
              <a:endParaRPr lang="en-US" sz="4200" b="1" dirty="0">
                <a:solidFill>
                  <a:srgbClr val="FAFAFA"/>
                </a:solidFill>
                <a:latin typeface="Poppins Bold"/>
                <a:ea typeface="Poppins Bold"/>
                <a:cs typeface="Poppins Bold"/>
                <a:sym typeface="Poppins Bold"/>
              </a:endParaRPr>
            </a:p>
          </p:txBody>
        </p:sp>
      </p:grpSp>
      <p:sp>
        <p:nvSpPr>
          <p:cNvPr id="49" name="AutoShape 14">
            <a:extLst>
              <a:ext uri="{FF2B5EF4-FFF2-40B4-BE49-F238E27FC236}">
                <a16:creationId xmlns:a16="http://schemas.microsoft.com/office/drawing/2014/main" id="{C7BD2353-5B4F-E63E-6B62-6E65FC3A6B64}"/>
              </a:ext>
            </a:extLst>
          </p:cNvPr>
          <p:cNvSpPr/>
          <p:nvPr/>
        </p:nvSpPr>
        <p:spPr>
          <a:xfrm flipH="1">
            <a:off x="11387535" y="7495611"/>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50" name="TextBox 49">
            <a:extLst>
              <a:ext uri="{FF2B5EF4-FFF2-40B4-BE49-F238E27FC236}">
                <a16:creationId xmlns:a16="http://schemas.microsoft.com/office/drawing/2014/main" id="{EA135FA3-F6C8-1F73-3BAC-789E4F45BD36}"/>
              </a:ext>
            </a:extLst>
          </p:cNvPr>
          <p:cNvSpPr txBox="1"/>
          <p:nvPr/>
        </p:nvSpPr>
        <p:spPr>
          <a:xfrm>
            <a:off x="11572164" y="7654428"/>
            <a:ext cx="5916860" cy="523220"/>
          </a:xfrm>
          <a:prstGeom prst="rect">
            <a:avLst/>
          </a:prstGeom>
          <a:noFill/>
        </p:spPr>
        <p:txBody>
          <a:bodyPr wrap="square">
            <a:spAutoFit/>
          </a:bodyPr>
          <a:lstStyle/>
          <a:p>
            <a:pPr algn="just"/>
            <a:r>
              <a:rPr lang="en-GB" sz="2800" dirty="0">
                <a:solidFill>
                  <a:schemeClr val="bg1"/>
                </a:solidFill>
                <a:latin typeface="Poppins" panose="00000500000000000000" pitchFamily="2" charset="0"/>
                <a:cs typeface="Poppins" panose="00000500000000000000" pitchFamily="2" charset="0"/>
              </a:rPr>
              <a:t>Improve treatment outcomes </a:t>
            </a:r>
          </a:p>
        </p:txBody>
      </p:sp>
      <p:sp>
        <p:nvSpPr>
          <p:cNvPr id="51" name="TextBox 15">
            <a:extLst>
              <a:ext uri="{FF2B5EF4-FFF2-40B4-BE49-F238E27FC236}">
                <a16:creationId xmlns:a16="http://schemas.microsoft.com/office/drawing/2014/main" id="{34DCF4B1-67E0-8401-C0B2-3F880A5FCEBB}"/>
              </a:ext>
            </a:extLst>
          </p:cNvPr>
          <p:cNvSpPr txBox="1"/>
          <p:nvPr/>
        </p:nvSpPr>
        <p:spPr>
          <a:xfrm>
            <a:off x="10335364" y="7681731"/>
            <a:ext cx="360945" cy="593239"/>
          </a:xfrm>
          <a:prstGeom prst="rect">
            <a:avLst/>
          </a:prstGeom>
        </p:spPr>
        <p:txBody>
          <a:bodyPr wrap="square" lIns="0" tIns="0" rIns="0" bIns="0" rtlCol="0" anchor="t">
            <a:spAutoFit/>
          </a:bodyPr>
          <a:lstStyle/>
          <a:p>
            <a:pPr lvl="0" defTabSz="914400">
              <a:lnSpc>
                <a:spcPts val="4620"/>
              </a:lnSpc>
              <a:defRPr/>
            </a:pPr>
            <a:r>
              <a:rPr lang="en-US" sz="4200" b="1" dirty="0">
                <a:solidFill>
                  <a:srgbClr val="FAFAFA"/>
                </a:solidFill>
                <a:latin typeface="Poppins Bold"/>
                <a:ea typeface="Poppins Bold"/>
                <a:cs typeface="Poppins Bold"/>
                <a:sym typeface="Poppins Bold"/>
              </a:rPr>
              <a:t>4</a:t>
            </a:r>
          </a:p>
        </p:txBody>
      </p:sp>
      <p:pic>
        <p:nvPicPr>
          <p:cNvPr id="61" name="Picture 60">
            <a:extLst>
              <a:ext uri="{FF2B5EF4-FFF2-40B4-BE49-F238E27FC236}">
                <a16:creationId xmlns:a16="http://schemas.microsoft.com/office/drawing/2014/main" id="{06EDE659-699D-4CF1-5CDB-B6E1779602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0163507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FB86FE-4C62-14E3-1226-257F306716F3}"/>
            </a:ext>
          </a:extLst>
        </p:cNvPr>
        <p:cNvGrpSpPr/>
        <p:nvPr/>
      </p:nvGrpSpPr>
      <p:grpSpPr>
        <a:xfrm>
          <a:off x="0" y="0"/>
          <a:ext cx="0" cy="0"/>
          <a:chOff x="0" y="0"/>
          <a:chExt cx="0" cy="0"/>
        </a:xfrm>
      </p:grpSpPr>
      <p:sp>
        <p:nvSpPr>
          <p:cNvPr id="3" name="AutoShape 7">
            <a:extLst>
              <a:ext uri="{FF2B5EF4-FFF2-40B4-BE49-F238E27FC236}">
                <a16:creationId xmlns:a16="http://schemas.microsoft.com/office/drawing/2014/main" id="{86FCB3C5-8341-74DE-3768-32D0F9B58DCD}"/>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15" name="TextBox 10">
            <a:extLst>
              <a:ext uri="{FF2B5EF4-FFF2-40B4-BE49-F238E27FC236}">
                <a16:creationId xmlns:a16="http://schemas.microsoft.com/office/drawing/2014/main" id="{64CD9A76-A5C9-58E0-5CAB-25FCCB7663E2}"/>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61</a:t>
            </a:r>
          </a:p>
        </p:txBody>
      </p:sp>
      <p:sp>
        <p:nvSpPr>
          <p:cNvPr id="16" name="TextBox 12">
            <a:extLst>
              <a:ext uri="{FF2B5EF4-FFF2-40B4-BE49-F238E27FC236}">
                <a16:creationId xmlns:a16="http://schemas.microsoft.com/office/drawing/2014/main" id="{645226AF-59CF-0151-AA93-7B6B1E52F089}"/>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grpSp>
        <p:nvGrpSpPr>
          <p:cNvPr id="29" name="Group 8">
            <a:extLst>
              <a:ext uri="{FF2B5EF4-FFF2-40B4-BE49-F238E27FC236}">
                <a16:creationId xmlns:a16="http://schemas.microsoft.com/office/drawing/2014/main" id="{024DC320-471F-7118-3BE2-25EAE539F283}"/>
              </a:ext>
            </a:extLst>
          </p:cNvPr>
          <p:cNvGrpSpPr/>
          <p:nvPr/>
        </p:nvGrpSpPr>
        <p:grpSpPr>
          <a:xfrm rot="5400000">
            <a:off x="6367416" y="-3109090"/>
            <a:ext cx="195180" cy="11149189"/>
            <a:chOff x="0" y="0"/>
            <a:chExt cx="343797" cy="3194727"/>
          </a:xfrm>
        </p:grpSpPr>
        <p:sp>
          <p:nvSpPr>
            <p:cNvPr id="30" name="Freeform 9">
              <a:extLst>
                <a:ext uri="{FF2B5EF4-FFF2-40B4-BE49-F238E27FC236}">
                  <a16:creationId xmlns:a16="http://schemas.microsoft.com/office/drawing/2014/main" id="{BA661572-A37C-8C6A-9A3F-31F5575C42C2}"/>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1" name="TextBox 10">
              <a:extLst>
                <a:ext uri="{FF2B5EF4-FFF2-40B4-BE49-F238E27FC236}">
                  <a16:creationId xmlns:a16="http://schemas.microsoft.com/office/drawing/2014/main" id="{799F0406-863B-D5DB-1176-D2AF3DB4154E}"/>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2" name="TextBox 14">
            <a:extLst>
              <a:ext uri="{FF2B5EF4-FFF2-40B4-BE49-F238E27FC236}">
                <a16:creationId xmlns:a16="http://schemas.microsoft.com/office/drawing/2014/main" id="{9D4F598A-FFF2-4CC7-DE4D-FB2705A53ADD}"/>
              </a:ext>
            </a:extLst>
          </p:cNvPr>
          <p:cNvSpPr txBox="1"/>
          <p:nvPr/>
        </p:nvSpPr>
        <p:spPr>
          <a:xfrm>
            <a:off x="890411" y="868759"/>
            <a:ext cx="11523262" cy="1226233"/>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Section 3 – Our Gloucestershire Recommendations and Actions</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grpSp>
        <p:nvGrpSpPr>
          <p:cNvPr id="2" name="Group 3">
            <a:extLst>
              <a:ext uri="{FF2B5EF4-FFF2-40B4-BE49-F238E27FC236}">
                <a16:creationId xmlns:a16="http://schemas.microsoft.com/office/drawing/2014/main" id="{69CC8F88-BD35-B60F-40D4-EFC8768A184F}"/>
              </a:ext>
            </a:extLst>
          </p:cNvPr>
          <p:cNvGrpSpPr/>
          <p:nvPr/>
        </p:nvGrpSpPr>
        <p:grpSpPr>
          <a:xfrm>
            <a:off x="9558338" y="3028851"/>
            <a:ext cx="8728811" cy="1541415"/>
            <a:chOff x="0" y="0"/>
            <a:chExt cx="19540939" cy="7138205"/>
          </a:xfrm>
        </p:grpSpPr>
        <p:sp>
          <p:nvSpPr>
            <p:cNvPr id="4" name="Freeform 4">
              <a:extLst>
                <a:ext uri="{FF2B5EF4-FFF2-40B4-BE49-F238E27FC236}">
                  <a16:creationId xmlns:a16="http://schemas.microsoft.com/office/drawing/2014/main" id="{619E5639-08B3-92A0-B372-B9A63F58DBEA}"/>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6" name="TextBox 5">
              <a:extLst>
                <a:ext uri="{FF2B5EF4-FFF2-40B4-BE49-F238E27FC236}">
                  <a16:creationId xmlns:a16="http://schemas.microsoft.com/office/drawing/2014/main" id="{E6B8712A-38E1-94F6-EC8F-152AD628AA12}"/>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7" name="AutoShape 14">
            <a:extLst>
              <a:ext uri="{FF2B5EF4-FFF2-40B4-BE49-F238E27FC236}">
                <a16:creationId xmlns:a16="http://schemas.microsoft.com/office/drawing/2014/main" id="{9AC18F9A-528C-4F68-4F76-2A940A734C2F}"/>
              </a:ext>
            </a:extLst>
          </p:cNvPr>
          <p:cNvSpPr/>
          <p:nvPr/>
        </p:nvSpPr>
        <p:spPr>
          <a:xfrm flipH="1">
            <a:off x="11386684" y="3345517"/>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grpSp>
        <p:nvGrpSpPr>
          <p:cNvPr id="9" name="Group 3">
            <a:extLst>
              <a:ext uri="{FF2B5EF4-FFF2-40B4-BE49-F238E27FC236}">
                <a16:creationId xmlns:a16="http://schemas.microsoft.com/office/drawing/2014/main" id="{43BA86A9-0469-CAEB-50C5-A8755E746A7C}"/>
              </a:ext>
            </a:extLst>
          </p:cNvPr>
          <p:cNvGrpSpPr/>
          <p:nvPr/>
        </p:nvGrpSpPr>
        <p:grpSpPr>
          <a:xfrm>
            <a:off x="9558338" y="5002582"/>
            <a:ext cx="8728811" cy="1541415"/>
            <a:chOff x="0" y="0"/>
            <a:chExt cx="19540939" cy="7138205"/>
          </a:xfrm>
        </p:grpSpPr>
        <p:sp>
          <p:nvSpPr>
            <p:cNvPr id="11" name="Freeform 4">
              <a:extLst>
                <a:ext uri="{FF2B5EF4-FFF2-40B4-BE49-F238E27FC236}">
                  <a16:creationId xmlns:a16="http://schemas.microsoft.com/office/drawing/2014/main" id="{4164D693-05BD-E996-DD0B-8860F6844B66}"/>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12" name="TextBox 5">
              <a:extLst>
                <a:ext uri="{FF2B5EF4-FFF2-40B4-BE49-F238E27FC236}">
                  <a16:creationId xmlns:a16="http://schemas.microsoft.com/office/drawing/2014/main" id="{2F65CA7D-7102-C19B-6E8A-D07696B125DD}"/>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3" name="AutoShape 14">
            <a:extLst>
              <a:ext uri="{FF2B5EF4-FFF2-40B4-BE49-F238E27FC236}">
                <a16:creationId xmlns:a16="http://schemas.microsoft.com/office/drawing/2014/main" id="{60365553-A1B5-78CA-B9F1-7EA48015810A}"/>
              </a:ext>
            </a:extLst>
          </p:cNvPr>
          <p:cNvSpPr/>
          <p:nvPr/>
        </p:nvSpPr>
        <p:spPr>
          <a:xfrm flipH="1">
            <a:off x="11386684" y="5319248"/>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grpSp>
        <p:nvGrpSpPr>
          <p:cNvPr id="14" name="Group 3">
            <a:extLst>
              <a:ext uri="{FF2B5EF4-FFF2-40B4-BE49-F238E27FC236}">
                <a16:creationId xmlns:a16="http://schemas.microsoft.com/office/drawing/2014/main" id="{3A1DDEDF-82A9-14B3-1DF6-278F1D880C63}"/>
              </a:ext>
            </a:extLst>
          </p:cNvPr>
          <p:cNvGrpSpPr/>
          <p:nvPr/>
        </p:nvGrpSpPr>
        <p:grpSpPr>
          <a:xfrm>
            <a:off x="9557888" y="7007746"/>
            <a:ext cx="8728811" cy="1541415"/>
            <a:chOff x="0" y="0"/>
            <a:chExt cx="19540939" cy="7138205"/>
          </a:xfrm>
        </p:grpSpPr>
        <p:sp>
          <p:nvSpPr>
            <p:cNvPr id="17" name="Freeform 4">
              <a:extLst>
                <a:ext uri="{FF2B5EF4-FFF2-40B4-BE49-F238E27FC236}">
                  <a16:creationId xmlns:a16="http://schemas.microsoft.com/office/drawing/2014/main" id="{016E951A-9B2C-EABA-D848-A646B853C973}"/>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18" name="TextBox 5">
              <a:extLst>
                <a:ext uri="{FF2B5EF4-FFF2-40B4-BE49-F238E27FC236}">
                  <a16:creationId xmlns:a16="http://schemas.microsoft.com/office/drawing/2014/main" id="{D112FBAB-10AB-CB24-D195-4629C6952C26}"/>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19" name="AutoShape 14">
            <a:extLst>
              <a:ext uri="{FF2B5EF4-FFF2-40B4-BE49-F238E27FC236}">
                <a16:creationId xmlns:a16="http://schemas.microsoft.com/office/drawing/2014/main" id="{E8085BF8-8495-C459-3F83-ADEB8A35131F}"/>
              </a:ext>
            </a:extLst>
          </p:cNvPr>
          <p:cNvSpPr/>
          <p:nvPr/>
        </p:nvSpPr>
        <p:spPr>
          <a:xfrm flipH="1">
            <a:off x="11386234" y="7324412"/>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6FFA1CD8-6D2C-5A28-BE39-E4106C911288}"/>
              </a:ext>
            </a:extLst>
          </p:cNvPr>
          <p:cNvSpPr txBox="1"/>
          <p:nvPr/>
        </p:nvSpPr>
        <p:spPr>
          <a:xfrm>
            <a:off x="11571312" y="3340558"/>
            <a:ext cx="6443727" cy="954107"/>
          </a:xfrm>
          <a:prstGeom prst="rect">
            <a:avLst/>
          </a:prstGeom>
          <a:noFill/>
        </p:spPr>
        <p:txBody>
          <a:bodyPr wrap="square">
            <a:spAutoFit/>
          </a:bodyPr>
          <a:lstStyle/>
          <a:p>
            <a:r>
              <a:rPr lang="en-GB" sz="2800" dirty="0">
                <a:solidFill>
                  <a:schemeClr val="bg1"/>
                </a:solidFill>
                <a:latin typeface="Poppins" panose="00000500000000000000" pitchFamily="2" charset="0"/>
                <a:cs typeface="Poppins" panose="00000500000000000000" pitchFamily="2" charset="0"/>
              </a:rPr>
              <a:t>Work in partnership to reduce harm</a:t>
            </a:r>
          </a:p>
        </p:txBody>
      </p:sp>
      <p:sp>
        <p:nvSpPr>
          <p:cNvPr id="21" name="TextBox 20">
            <a:extLst>
              <a:ext uri="{FF2B5EF4-FFF2-40B4-BE49-F238E27FC236}">
                <a16:creationId xmlns:a16="http://schemas.microsoft.com/office/drawing/2014/main" id="{433F783D-6FBA-4781-BF7A-7B582CE82EAE}"/>
              </a:ext>
            </a:extLst>
          </p:cNvPr>
          <p:cNvSpPr txBox="1"/>
          <p:nvPr/>
        </p:nvSpPr>
        <p:spPr>
          <a:xfrm>
            <a:off x="11583551" y="5266332"/>
            <a:ext cx="6022061" cy="954107"/>
          </a:xfrm>
          <a:prstGeom prst="rect">
            <a:avLst/>
          </a:prstGeom>
          <a:noFill/>
        </p:spPr>
        <p:txBody>
          <a:bodyPr wrap="square">
            <a:spAutoFit/>
          </a:bodyPr>
          <a:lstStyle/>
          <a:p>
            <a:r>
              <a:rPr lang="en-GB" sz="2800" dirty="0">
                <a:solidFill>
                  <a:schemeClr val="bg1"/>
                </a:solidFill>
                <a:latin typeface="Poppins" panose="00000500000000000000" pitchFamily="2" charset="0"/>
                <a:cs typeface="Poppins" panose="00000500000000000000" pitchFamily="2" charset="0"/>
              </a:rPr>
              <a:t>Develop system workforce training</a:t>
            </a:r>
          </a:p>
        </p:txBody>
      </p:sp>
      <p:sp>
        <p:nvSpPr>
          <p:cNvPr id="22" name="TextBox 21">
            <a:extLst>
              <a:ext uri="{FF2B5EF4-FFF2-40B4-BE49-F238E27FC236}">
                <a16:creationId xmlns:a16="http://schemas.microsoft.com/office/drawing/2014/main" id="{78299BAB-2F57-008F-BE95-647B378697C1}"/>
              </a:ext>
            </a:extLst>
          </p:cNvPr>
          <p:cNvSpPr txBox="1"/>
          <p:nvPr/>
        </p:nvSpPr>
        <p:spPr>
          <a:xfrm>
            <a:off x="11598244" y="7265999"/>
            <a:ext cx="5876281" cy="954107"/>
          </a:xfrm>
          <a:prstGeom prst="rect">
            <a:avLst/>
          </a:prstGeom>
          <a:noFill/>
        </p:spPr>
        <p:txBody>
          <a:bodyPr wrap="square">
            <a:spAutoFit/>
          </a:bodyPr>
          <a:lstStyle/>
          <a:p>
            <a:r>
              <a:rPr lang="en-GB" sz="2800" dirty="0">
                <a:solidFill>
                  <a:schemeClr val="bg1"/>
                </a:solidFill>
                <a:latin typeface="Poppins" panose="00000500000000000000" pitchFamily="2" charset="0"/>
                <a:cs typeface="Poppins" panose="00000500000000000000" pitchFamily="2" charset="0"/>
              </a:rPr>
              <a:t>Address complex, high and overlapping needs </a:t>
            </a:r>
          </a:p>
        </p:txBody>
      </p:sp>
      <p:sp>
        <p:nvSpPr>
          <p:cNvPr id="23" name="TextBox 15">
            <a:extLst>
              <a:ext uri="{FF2B5EF4-FFF2-40B4-BE49-F238E27FC236}">
                <a16:creationId xmlns:a16="http://schemas.microsoft.com/office/drawing/2014/main" id="{49FBC442-1EC7-ADC5-4B4F-55E21CF53530}"/>
              </a:ext>
            </a:extLst>
          </p:cNvPr>
          <p:cNvSpPr txBox="1"/>
          <p:nvPr/>
        </p:nvSpPr>
        <p:spPr>
          <a:xfrm>
            <a:off x="10470993" y="3572581"/>
            <a:ext cx="360945" cy="593239"/>
          </a:xfrm>
          <a:prstGeom prst="rect">
            <a:avLst/>
          </a:prstGeom>
        </p:spPr>
        <p:txBody>
          <a:bodyPr wrap="square" lIns="0" tIns="0" rIns="0" bIns="0" rtlCol="0" anchor="t">
            <a:spAutoFit/>
          </a:bodyPr>
          <a:lstStyle/>
          <a:p>
            <a:pPr lvl="0" defTabSz="914400">
              <a:lnSpc>
                <a:spcPts val="4620"/>
              </a:lnSpc>
              <a:defRPr/>
            </a:pPr>
            <a:r>
              <a:rPr lang="en-GB" sz="4200" b="1" dirty="0">
                <a:solidFill>
                  <a:srgbClr val="FAFAFA"/>
                </a:solidFill>
                <a:latin typeface="Poppins Bold"/>
                <a:ea typeface="Poppins Bold"/>
                <a:cs typeface="Poppins Bold"/>
                <a:sym typeface="Poppins Bold"/>
              </a:rPr>
              <a:t>8</a:t>
            </a:r>
            <a:endParaRPr lang="en-US" sz="4200" b="1" dirty="0">
              <a:solidFill>
                <a:srgbClr val="FAFAFA"/>
              </a:solidFill>
              <a:latin typeface="Poppins Bold"/>
              <a:ea typeface="Poppins Bold"/>
              <a:cs typeface="Poppins Bold"/>
              <a:sym typeface="Poppins Bold"/>
            </a:endParaRPr>
          </a:p>
        </p:txBody>
      </p:sp>
      <p:sp>
        <p:nvSpPr>
          <p:cNvPr id="24" name="TextBox 15">
            <a:extLst>
              <a:ext uri="{FF2B5EF4-FFF2-40B4-BE49-F238E27FC236}">
                <a16:creationId xmlns:a16="http://schemas.microsoft.com/office/drawing/2014/main" id="{C6BCA863-233F-8A92-6A94-D1ED8D2DF9AF}"/>
              </a:ext>
            </a:extLst>
          </p:cNvPr>
          <p:cNvSpPr txBox="1"/>
          <p:nvPr/>
        </p:nvSpPr>
        <p:spPr>
          <a:xfrm>
            <a:off x="10397296" y="5478169"/>
            <a:ext cx="360945" cy="593239"/>
          </a:xfrm>
          <a:prstGeom prst="rect">
            <a:avLst/>
          </a:prstGeom>
        </p:spPr>
        <p:txBody>
          <a:bodyPr wrap="square" lIns="0" tIns="0" rIns="0" bIns="0" rtlCol="0" anchor="t">
            <a:spAutoFit/>
          </a:bodyPr>
          <a:lstStyle/>
          <a:p>
            <a:pPr lvl="0" defTabSz="914400">
              <a:lnSpc>
                <a:spcPts val="4620"/>
              </a:lnSpc>
              <a:defRPr/>
            </a:pPr>
            <a:r>
              <a:rPr lang="en-GB" sz="4200" b="1" dirty="0">
                <a:solidFill>
                  <a:srgbClr val="FAFAFA"/>
                </a:solidFill>
                <a:latin typeface="Poppins Bold"/>
                <a:ea typeface="Poppins Bold"/>
                <a:cs typeface="Poppins Bold"/>
                <a:sym typeface="Poppins Bold"/>
              </a:rPr>
              <a:t>9</a:t>
            </a:r>
            <a:endParaRPr lang="en-US" sz="4200" b="1" dirty="0">
              <a:solidFill>
                <a:srgbClr val="FAFAFA"/>
              </a:solidFill>
              <a:latin typeface="Poppins Bold"/>
              <a:ea typeface="Poppins Bold"/>
              <a:cs typeface="Poppins Bold"/>
              <a:sym typeface="Poppins Bold"/>
            </a:endParaRPr>
          </a:p>
        </p:txBody>
      </p:sp>
      <p:sp>
        <p:nvSpPr>
          <p:cNvPr id="25" name="TextBox 15">
            <a:extLst>
              <a:ext uri="{FF2B5EF4-FFF2-40B4-BE49-F238E27FC236}">
                <a16:creationId xmlns:a16="http://schemas.microsoft.com/office/drawing/2014/main" id="{0FA2D670-2581-4F89-C040-0FC33F4846C1}"/>
              </a:ext>
            </a:extLst>
          </p:cNvPr>
          <p:cNvSpPr txBox="1"/>
          <p:nvPr/>
        </p:nvSpPr>
        <p:spPr>
          <a:xfrm>
            <a:off x="10301672" y="7505167"/>
            <a:ext cx="763564" cy="593239"/>
          </a:xfrm>
          <a:prstGeom prst="rect">
            <a:avLst/>
          </a:prstGeom>
        </p:spPr>
        <p:txBody>
          <a:bodyPr wrap="square" lIns="0" tIns="0" rIns="0" bIns="0" rtlCol="0" anchor="t">
            <a:spAutoFit/>
          </a:bodyPr>
          <a:lstStyle/>
          <a:p>
            <a:pPr lvl="0" defTabSz="914400">
              <a:lnSpc>
                <a:spcPts val="4620"/>
              </a:lnSpc>
              <a:defRPr/>
            </a:pPr>
            <a:r>
              <a:rPr lang="en-US" sz="4200" b="1" dirty="0">
                <a:solidFill>
                  <a:srgbClr val="FAFAFA"/>
                </a:solidFill>
                <a:latin typeface="Poppins Bold"/>
                <a:ea typeface="Poppins Bold"/>
                <a:cs typeface="Poppins Bold"/>
                <a:sym typeface="Poppins Bold"/>
              </a:rPr>
              <a:t>10</a:t>
            </a:r>
          </a:p>
        </p:txBody>
      </p:sp>
      <p:grpSp>
        <p:nvGrpSpPr>
          <p:cNvPr id="5" name="Group 3">
            <a:extLst>
              <a:ext uri="{FF2B5EF4-FFF2-40B4-BE49-F238E27FC236}">
                <a16:creationId xmlns:a16="http://schemas.microsoft.com/office/drawing/2014/main" id="{75A8C065-BD3D-C289-3BCD-5A56499EF653}"/>
              </a:ext>
            </a:extLst>
          </p:cNvPr>
          <p:cNvGrpSpPr/>
          <p:nvPr/>
        </p:nvGrpSpPr>
        <p:grpSpPr>
          <a:xfrm>
            <a:off x="0" y="3029719"/>
            <a:ext cx="8728811" cy="1541415"/>
            <a:chOff x="0" y="0"/>
            <a:chExt cx="19540939" cy="7138205"/>
          </a:xfrm>
        </p:grpSpPr>
        <p:sp>
          <p:nvSpPr>
            <p:cNvPr id="8" name="Freeform 4">
              <a:extLst>
                <a:ext uri="{FF2B5EF4-FFF2-40B4-BE49-F238E27FC236}">
                  <a16:creationId xmlns:a16="http://schemas.microsoft.com/office/drawing/2014/main" id="{2CB42FEB-338C-6C86-79B4-250F413561A9}"/>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F7FC8720-B7F4-9E3A-F4E6-98DE94F2C83B}"/>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4" name="AutoShape 14">
            <a:extLst>
              <a:ext uri="{FF2B5EF4-FFF2-40B4-BE49-F238E27FC236}">
                <a16:creationId xmlns:a16="http://schemas.microsoft.com/office/drawing/2014/main" id="{5920F782-B14D-EDE9-BC78-75390329F260}"/>
              </a:ext>
            </a:extLst>
          </p:cNvPr>
          <p:cNvSpPr/>
          <p:nvPr/>
        </p:nvSpPr>
        <p:spPr>
          <a:xfrm flipH="1">
            <a:off x="1828346" y="3346385"/>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grpSp>
        <p:nvGrpSpPr>
          <p:cNvPr id="35" name="Group 3">
            <a:extLst>
              <a:ext uri="{FF2B5EF4-FFF2-40B4-BE49-F238E27FC236}">
                <a16:creationId xmlns:a16="http://schemas.microsoft.com/office/drawing/2014/main" id="{4EB561C9-E0AB-354B-C5CC-24E3D74E543C}"/>
              </a:ext>
            </a:extLst>
          </p:cNvPr>
          <p:cNvGrpSpPr/>
          <p:nvPr/>
        </p:nvGrpSpPr>
        <p:grpSpPr>
          <a:xfrm>
            <a:off x="0" y="5003450"/>
            <a:ext cx="8728811" cy="1541415"/>
            <a:chOff x="0" y="0"/>
            <a:chExt cx="19540939" cy="7138205"/>
          </a:xfrm>
        </p:grpSpPr>
        <p:sp>
          <p:nvSpPr>
            <p:cNvPr id="36" name="Freeform 4">
              <a:extLst>
                <a:ext uri="{FF2B5EF4-FFF2-40B4-BE49-F238E27FC236}">
                  <a16:creationId xmlns:a16="http://schemas.microsoft.com/office/drawing/2014/main" id="{3AEEB56E-624D-A28B-FBD2-B60C37F925DA}"/>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TextBox 5">
              <a:extLst>
                <a:ext uri="{FF2B5EF4-FFF2-40B4-BE49-F238E27FC236}">
                  <a16:creationId xmlns:a16="http://schemas.microsoft.com/office/drawing/2014/main" id="{CACD1B7C-C25F-D10A-CDE5-FBA395D2B685}"/>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38" name="AutoShape 14">
            <a:extLst>
              <a:ext uri="{FF2B5EF4-FFF2-40B4-BE49-F238E27FC236}">
                <a16:creationId xmlns:a16="http://schemas.microsoft.com/office/drawing/2014/main" id="{49FD2099-1C91-C707-EB5A-F87207F4F0F5}"/>
              </a:ext>
            </a:extLst>
          </p:cNvPr>
          <p:cNvSpPr/>
          <p:nvPr/>
        </p:nvSpPr>
        <p:spPr>
          <a:xfrm flipH="1">
            <a:off x="1828346" y="5320116"/>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grpSp>
        <p:nvGrpSpPr>
          <p:cNvPr id="39" name="Group 3">
            <a:extLst>
              <a:ext uri="{FF2B5EF4-FFF2-40B4-BE49-F238E27FC236}">
                <a16:creationId xmlns:a16="http://schemas.microsoft.com/office/drawing/2014/main" id="{05BD6F61-A38F-D1D1-7BE5-14CA7D9D60DD}"/>
              </a:ext>
            </a:extLst>
          </p:cNvPr>
          <p:cNvGrpSpPr/>
          <p:nvPr/>
        </p:nvGrpSpPr>
        <p:grpSpPr>
          <a:xfrm>
            <a:off x="-450" y="7008614"/>
            <a:ext cx="8728811" cy="1541415"/>
            <a:chOff x="0" y="0"/>
            <a:chExt cx="19540939" cy="7138205"/>
          </a:xfrm>
        </p:grpSpPr>
        <p:sp>
          <p:nvSpPr>
            <p:cNvPr id="40" name="Freeform 4">
              <a:extLst>
                <a:ext uri="{FF2B5EF4-FFF2-40B4-BE49-F238E27FC236}">
                  <a16:creationId xmlns:a16="http://schemas.microsoft.com/office/drawing/2014/main" id="{AD072ABB-DE1D-EDC7-C39A-A34110A98D6C}"/>
                </a:ext>
              </a:extLst>
            </p:cNvPr>
            <p:cNvSpPr/>
            <p:nvPr/>
          </p:nvSpPr>
          <p:spPr>
            <a:xfrm>
              <a:off x="0" y="0"/>
              <a:ext cx="19540939" cy="7138205"/>
            </a:xfrm>
            <a:custGeom>
              <a:avLst/>
              <a:gdLst/>
              <a:ahLst/>
              <a:cxnLst/>
              <a:rect l="l" t="t" r="r" b="b"/>
              <a:pathLst>
                <a:path w="19540939" h="7138205">
                  <a:moveTo>
                    <a:pt x="0" y="0"/>
                  </a:moveTo>
                  <a:lnTo>
                    <a:pt x="19540939" y="0"/>
                  </a:lnTo>
                  <a:lnTo>
                    <a:pt x="19540939" y="7138205"/>
                  </a:lnTo>
                  <a:lnTo>
                    <a:pt x="0" y="7138205"/>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41" name="TextBox 5">
              <a:extLst>
                <a:ext uri="{FF2B5EF4-FFF2-40B4-BE49-F238E27FC236}">
                  <a16:creationId xmlns:a16="http://schemas.microsoft.com/office/drawing/2014/main" id="{C3F1A0D2-E0A0-2C77-7BBB-EA7F9A973642}"/>
                </a:ext>
              </a:extLst>
            </p:cNvPr>
            <p:cNvSpPr txBox="1"/>
            <p:nvPr/>
          </p:nvSpPr>
          <p:spPr>
            <a:xfrm>
              <a:off x="0" y="-57150"/>
              <a:ext cx="19540939" cy="7195355"/>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1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42" name="AutoShape 14">
            <a:extLst>
              <a:ext uri="{FF2B5EF4-FFF2-40B4-BE49-F238E27FC236}">
                <a16:creationId xmlns:a16="http://schemas.microsoft.com/office/drawing/2014/main" id="{3B949074-C579-66FF-8899-52D7017C2F55}"/>
              </a:ext>
            </a:extLst>
          </p:cNvPr>
          <p:cNvSpPr/>
          <p:nvPr/>
        </p:nvSpPr>
        <p:spPr>
          <a:xfrm flipH="1">
            <a:off x="1827896" y="7325280"/>
            <a:ext cx="0" cy="911082"/>
          </a:xfrm>
          <a:prstGeom prst="line">
            <a:avLst/>
          </a:prstGeom>
          <a:ln w="28575" cap="flat">
            <a:solidFill>
              <a:srgbClr val="F4F4F4"/>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19315D"/>
              </a:solidFill>
              <a:effectLst/>
              <a:uLnTx/>
              <a:uFillTx/>
              <a:latin typeface="Calibri"/>
              <a:ea typeface="+mn-ea"/>
              <a:cs typeface="+mn-cs"/>
            </a:endParaRPr>
          </a:p>
        </p:txBody>
      </p:sp>
      <p:sp>
        <p:nvSpPr>
          <p:cNvPr id="43" name="TextBox 42">
            <a:extLst>
              <a:ext uri="{FF2B5EF4-FFF2-40B4-BE49-F238E27FC236}">
                <a16:creationId xmlns:a16="http://schemas.microsoft.com/office/drawing/2014/main" id="{CD93043D-3979-D98D-AF36-AB6197C56E0B}"/>
              </a:ext>
            </a:extLst>
          </p:cNvPr>
          <p:cNvSpPr txBox="1"/>
          <p:nvPr/>
        </p:nvSpPr>
        <p:spPr>
          <a:xfrm>
            <a:off x="2026623" y="3532498"/>
            <a:ext cx="5916860" cy="523220"/>
          </a:xfrm>
          <a:prstGeom prst="rect">
            <a:avLst/>
          </a:prstGeom>
          <a:noFill/>
        </p:spPr>
        <p:txBody>
          <a:bodyPr wrap="square">
            <a:spAutoFit/>
          </a:bodyPr>
          <a:lstStyle/>
          <a:p>
            <a:pPr algn="just"/>
            <a:r>
              <a:rPr lang="en-GB" sz="2800" dirty="0">
                <a:solidFill>
                  <a:schemeClr val="bg1"/>
                </a:solidFill>
                <a:latin typeface="Poppins" panose="00000500000000000000" pitchFamily="2" charset="0"/>
                <a:cs typeface="Poppins" panose="00000500000000000000" pitchFamily="2" charset="0"/>
              </a:rPr>
              <a:t>Reduce alcohol-related harm</a:t>
            </a:r>
          </a:p>
        </p:txBody>
      </p:sp>
      <p:sp>
        <p:nvSpPr>
          <p:cNvPr id="44" name="TextBox 43">
            <a:extLst>
              <a:ext uri="{FF2B5EF4-FFF2-40B4-BE49-F238E27FC236}">
                <a16:creationId xmlns:a16="http://schemas.microsoft.com/office/drawing/2014/main" id="{2B727E9E-B2B9-F923-7987-6741A10145A3}"/>
              </a:ext>
            </a:extLst>
          </p:cNvPr>
          <p:cNvSpPr txBox="1"/>
          <p:nvPr/>
        </p:nvSpPr>
        <p:spPr>
          <a:xfrm>
            <a:off x="2099959" y="5328909"/>
            <a:ext cx="5490127" cy="954107"/>
          </a:xfrm>
          <a:prstGeom prst="rect">
            <a:avLst/>
          </a:prstGeom>
          <a:noFill/>
        </p:spPr>
        <p:txBody>
          <a:bodyPr wrap="square">
            <a:spAutoFit/>
          </a:bodyPr>
          <a:lstStyle/>
          <a:p>
            <a:pPr algn="just"/>
            <a:r>
              <a:rPr lang="en-GB" sz="2800" dirty="0">
                <a:solidFill>
                  <a:schemeClr val="bg1"/>
                </a:solidFill>
                <a:latin typeface="Poppins" panose="00000500000000000000" pitchFamily="2" charset="0"/>
                <a:cs typeface="Poppins" panose="00000500000000000000" pitchFamily="2" charset="0"/>
              </a:rPr>
              <a:t>Improve Individual Placement Support </a:t>
            </a:r>
          </a:p>
        </p:txBody>
      </p:sp>
      <p:sp>
        <p:nvSpPr>
          <p:cNvPr id="45" name="TextBox 44">
            <a:extLst>
              <a:ext uri="{FF2B5EF4-FFF2-40B4-BE49-F238E27FC236}">
                <a16:creationId xmlns:a16="http://schemas.microsoft.com/office/drawing/2014/main" id="{20AADD35-F969-E846-3EC9-10325D6603A6}"/>
              </a:ext>
            </a:extLst>
          </p:cNvPr>
          <p:cNvSpPr txBox="1"/>
          <p:nvPr/>
        </p:nvSpPr>
        <p:spPr>
          <a:xfrm>
            <a:off x="2026623" y="7282255"/>
            <a:ext cx="5876281" cy="954107"/>
          </a:xfrm>
          <a:prstGeom prst="rect">
            <a:avLst/>
          </a:prstGeom>
          <a:noFill/>
        </p:spPr>
        <p:txBody>
          <a:bodyPr wrap="square">
            <a:spAutoFit/>
          </a:bodyPr>
          <a:lstStyle/>
          <a:p>
            <a:pPr algn="just"/>
            <a:r>
              <a:rPr lang="en-GB" sz="2800" dirty="0">
                <a:solidFill>
                  <a:schemeClr val="bg1"/>
                </a:solidFill>
                <a:latin typeface="Poppins" panose="00000500000000000000" pitchFamily="2" charset="0"/>
                <a:cs typeface="Poppins" panose="00000500000000000000" pitchFamily="2" charset="0"/>
              </a:rPr>
              <a:t>Identify and support vulnerable families</a:t>
            </a:r>
          </a:p>
        </p:txBody>
      </p:sp>
      <p:sp>
        <p:nvSpPr>
          <p:cNvPr id="46" name="TextBox 15">
            <a:extLst>
              <a:ext uri="{FF2B5EF4-FFF2-40B4-BE49-F238E27FC236}">
                <a16:creationId xmlns:a16="http://schemas.microsoft.com/office/drawing/2014/main" id="{B179FF2B-560B-EE3C-9061-CB8FF4F63EC2}"/>
              </a:ext>
            </a:extLst>
          </p:cNvPr>
          <p:cNvSpPr txBox="1"/>
          <p:nvPr/>
        </p:nvSpPr>
        <p:spPr>
          <a:xfrm>
            <a:off x="912655" y="3573449"/>
            <a:ext cx="360945" cy="593239"/>
          </a:xfrm>
          <a:prstGeom prst="rect">
            <a:avLst/>
          </a:prstGeom>
        </p:spPr>
        <p:txBody>
          <a:bodyPr wrap="square" lIns="0" tIns="0" rIns="0" bIns="0" rtlCol="0" anchor="t">
            <a:spAutoFit/>
          </a:bodyPr>
          <a:lstStyle/>
          <a:p>
            <a:pPr lvl="0" defTabSz="914400">
              <a:lnSpc>
                <a:spcPts val="4620"/>
              </a:lnSpc>
              <a:defRPr/>
            </a:pPr>
            <a:r>
              <a:rPr lang="en-US" sz="4200" b="1" dirty="0">
                <a:solidFill>
                  <a:srgbClr val="FAFAFA"/>
                </a:solidFill>
                <a:latin typeface="Poppins Bold"/>
                <a:ea typeface="Poppins Bold"/>
                <a:cs typeface="Poppins Bold"/>
                <a:sym typeface="Poppins Bold"/>
              </a:rPr>
              <a:t>5</a:t>
            </a:r>
          </a:p>
        </p:txBody>
      </p:sp>
      <p:sp>
        <p:nvSpPr>
          <p:cNvPr id="47" name="TextBox 15">
            <a:extLst>
              <a:ext uri="{FF2B5EF4-FFF2-40B4-BE49-F238E27FC236}">
                <a16:creationId xmlns:a16="http://schemas.microsoft.com/office/drawing/2014/main" id="{20E2892C-ED79-C59B-9AF5-4816570DD32A}"/>
              </a:ext>
            </a:extLst>
          </p:cNvPr>
          <p:cNvSpPr txBox="1"/>
          <p:nvPr/>
        </p:nvSpPr>
        <p:spPr>
          <a:xfrm>
            <a:off x="838958" y="5479037"/>
            <a:ext cx="360945" cy="593239"/>
          </a:xfrm>
          <a:prstGeom prst="rect">
            <a:avLst/>
          </a:prstGeom>
        </p:spPr>
        <p:txBody>
          <a:bodyPr wrap="square" lIns="0" tIns="0" rIns="0" bIns="0" rtlCol="0" anchor="t">
            <a:spAutoFit/>
          </a:bodyPr>
          <a:lstStyle/>
          <a:p>
            <a:pPr lvl="0" defTabSz="914400">
              <a:lnSpc>
                <a:spcPts val="4620"/>
              </a:lnSpc>
              <a:defRPr/>
            </a:pPr>
            <a:r>
              <a:rPr lang="en-US" sz="4200" b="1" dirty="0">
                <a:solidFill>
                  <a:srgbClr val="FAFAFA"/>
                </a:solidFill>
                <a:latin typeface="Poppins Bold"/>
                <a:ea typeface="Poppins Bold"/>
                <a:cs typeface="Poppins Bold"/>
                <a:sym typeface="Poppins Bold"/>
              </a:rPr>
              <a:t>6</a:t>
            </a:r>
          </a:p>
        </p:txBody>
      </p:sp>
      <p:sp>
        <p:nvSpPr>
          <p:cNvPr id="48" name="TextBox 15">
            <a:extLst>
              <a:ext uri="{FF2B5EF4-FFF2-40B4-BE49-F238E27FC236}">
                <a16:creationId xmlns:a16="http://schemas.microsoft.com/office/drawing/2014/main" id="{C1EC9874-888A-462D-3D9A-CFC6EC9D23ED}"/>
              </a:ext>
            </a:extLst>
          </p:cNvPr>
          <p:cNvSpPr txBox="1"/>
          <p:nvPr/>
        </p:nvSpPr>
        <p:spPr>
          <a:xfrm>
            <a:off x="840640" y="7471265"/>
            <a:ext cx="360945" cy="593239"/>
          </a:xfrm>
          <a:prstGeom prst="rect">
            <a:avLst/>
          </a:prstGeom>
        </p:spPr>
        <p:txBody>
          <a:bodyPr wrap="square" lIns="0" tIns="0" rIns="0" bIns="0" rtlCol="0" anchor="t">
            <a:spAutoFit/>
          </a:bodyPr>
          <a:lstStyle/>
          <a:p>
            <a:pPr lvl="0" defTabSz="914400">
              <a:lnSpc>
                <a:spcPts val="4620"/>
              </a:lnSpc>
              <a:defRPr/>
            </a:pPr>
            <a:r>
              <a:rPr lang="en-GB" sz="4200" b="1" dirty="0">
                <a:solidFill>
                  <a:srgbClr val="FAFAFA"/>
                </a:solidFill>
                <a:latin typeface="Poppins Bold"/>
                <a:ea typeface="Poppins Bold"/>
                <a:cs typeface="Poppins Bold"/>
                <a:sym typeface="Poppins Bold"/>
              </a:rPr>
              <a:t>7</a:t>
            </a:r>
            <a:endParaRPr lang="en-US" sz="4200" b="1" dirty="0">
              <a:solidFill>
                <a:srgbClr val="FAFAFA"/>
              </a:solidFill>
              <a:latin typeface="Poppins Bold"/>
              <a:ea typeface="Poppins Bold"/>
              <a:cs typeface="Poppins Bold"/>
              <a:sym typeface="Poppins Bold"/>
            </a:endParaRPr>
          </a:p>
        </p:txBody>
      </p:sp>
      <p:pic>
        <p:nvPicPr>
          <p:cNvPr id="49" name="Picture 48">
            <a:extLst>
              <a:ext uri="{FF2B5EF4-FFF2-40B4-BE49-F238E27FC236}">
                <a16:creationId xmlns:a16="http://schemas.microsoft.com/office/drawing/2014/main" id="{28ECEAD3-81D0-FC69-EE2C-510953538A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19907174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a:extLst>
              <a:ext uri="{FF2B5EF4-FFF2-40B4-BE49-F238E27FC236}">
                <a16:creationId xmlns:a16="http://schemas.microsoft.com/office/drawing/2014/main" id="{3A45681E-7C1F-8C01-5C6D-12C89F0E0FB2}"/>
              </a:ext>
            </a:extLst>
          </p:cNvPr>
          <p:cNvSpPr txBox="1"/>
          <p:nvPr/>
        </p:nvSpPr>
        <p:spPr>
          <a:xfrm>
            <a:off x="343252" y="556923"/>
            <a:ext cx="16484438" cy="769441"/>
          </a:xfrm>
          <a:prstGeom prst="rect">
            <a:avLst/>
          </a:prstGeom>
          <a:noFill/>
        </p:spPr>
        <p:txBody>
          <a:bodyPr wrap="square">
            <a:spAutoFit/>
          </a:bodyPr>
          <a:lstStyle/>
          <a:p>
            <a:r>
              <a:rPr lang="en-GB" sz="4400" b="1" dirty="0">
                <a:solidFill>
                  <a:srgbClr val="19315D"/>
                </a:solidFill>
                <a:latin typeface="Poppins" panose="00000500000000000000" pitchFamily="2" charset="0"/>
                <a:cs typeface="Poppins" panose="00000500000000000000" pitchFamily="2" charset="0"/>
              </a:rPr>
              <a:t>How we will deliver change – Action plan</a:t>
            </a:r>
            <a:endParaRPr lang="en-GB" sz="4400" dirty="0">
              <a:solidFill>
                <a:srgbClr val="19315D"/>
              </a:solidFill>
              <a:latin typeface="Poppins" panose="00000500000000000000" pitchFamily="2" charset="0"/>
              <a:cs typeface="Poppins" panose="00000500000000000000" pitchFamily="2" charset="0"/>
            </a:endParaRPr>
          </a:p>
        </p:txBody>
      </p:sp>
      <p:grpSp>
        <p:nvGrpSpPr>
          <p:cNvPr id="3" name="Group 8">
            <a:extLst>
              <a:ext uri="{FF2B5EF4-FFF2-40B4-BE49-F238E27FC236}">
                <a16:creationId xmlns:a16="http://schemas.microsoft.com/office/drawing/2014/main" id="{0008FF8C-7D3C-E7CB-4D68-CB59112E45D6}"/>
              </a:ext>
            </a:extLst>
          </p:cNvPr>
          <p:cNvGrpSpPr/>
          <p:nvPr/>
        </p:nvGrpSpPr>
        <p:grpSpPr>
          <a:xfrm rot="5400000">
            <a:off x="5820257" y="-4037138"/>
            <a:ext cx="195180" cy="11149189"/>
            <a:chOff x="0" y="0"/>
            <a:chExt cx="343797" cy="3194727"/>
          </a:xfrm>
        </p:grpSpPr>
        <p:sp>
          <p:nvSpPr>
            <p:cNvPr id="4" name="Freeform 9">
              <a:extLst>
                <a:ext uri="{FF2B5EF4-FFF2-40B4-BE49-F238E27FC236}">
                  <a16:creationId xmlns:a16="http://schemas.microsoft.com/office/drawing/2014/main" id="{2D10F3DC-F3E4-69B9-9022-0AC41B5744A3}"/>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5" name="TextBox 10">
              <a:extLst>
                <a:ext uri="{FF2B5EF4-FFF2-40B4-BE49-F238E27FC236}">
                  <a16:creationId xmlns:a16="http://schemas.microsoft.com/office/drawing/2014/main" id="{35199621-47D6-0B88-87B6-7C52318B5255}"/>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graphicFrame>
        <p:nvGraphicFramePr>
          <p:cNvPr id="7" name="Table 6">
            <a:extLst>
              <a:ext uri="{FF2B5EF4-FFF2-40B4-BE49-F238E27FC236}">
                <a16:creationId xmlns:a16="http://schemas.microsoft.com/office/drawing/2014/main" id="{08E88494-F82C-8591-ED57-42053A3B2932}"/>
              </a:ext>
            </a:extLst>
          </p:cNvPr>
          <p:cNvGraphicFramePr>
            <a:graphicFrameLocks noGrp="1"/>
          </p:cNvGraphicFramePr>
          <p:nvPr>
            <p:extLst>
              <p:ext uri="{D42A27DB-BD31-4B8C-83A1-F6EECF244321}">
                <p14:modId xmlns:p14="http://schemas.microsoft.com/office/powerpoint/2010/main" val="2342988730"/>
              </p:ext>
            </p:extLst>
          </p:nvPr>
        </p:nvGraphicFramePr>
        <p:xfrm>
          <a:off x="682388" y="2183642"/>
          <a:ext cx="16704861" cy="7817436"/>
        </p:xfrm>
        <a:graphic>
          <a:graphicData uri="http://schemas.openxmlformats.org/drawingml/2006/table">
            <a:tbl>
              <a:tblPr firstRow="1" bandRow="1">
                <a:tableStyleId>{22838BEF-8BB2-4498-84A7-C5851F593DF1}</a:tableStyleId>
              </a:tblPr>
              <a:tblGrid>
                <a:gridCol w="3534770">
                  <a:extLst>
                    <a:ext uri="{9D8B030D-6E8A-4147-A177-3AD203B41FA5}">
                      <a16:colId xmlns:a16="http://schemas.microsoft.com/office/drawing/2014/main" val="924358931"/>
                    </a:ext>
                  </a:extLst>
                </a:gridCol>
                <a:gridCol w="7902054">
                  <a:extLst>
                    <a:ext uri="{9D8B030D-6E8A-4147-A177-3AD203B41FA5}">
                      <a16:colId xmlns:a16="http://schemas.microsoft.com/office/drawing/2014/main" val="3069278524"/>
                    </a:ext>
                  </a:extLst>
                </a:gridCol>
                <a:gridCol w="3985146">
                  <a:extLst>
                    <a:ext uri="{9D8B030D-6E8A-4147-A177-3AD203B41FA5}">
                      <a16:colId xmlns:a16="http://schemas.microsoft.com/office/drawing/2014/main" val="3155101113"/>
                    </a:ext>
                  </a:extLst>
                </a:gridCol>
                <a:gridCol w="1282891">
                  <a:extLst>
                    <a:ext uri="{9D8B030D-6E8A-4147-A177-3AD203B41FA5}">
                      <a16:colId xmlns:a16="http://schemas.microsoft.com/office/drawing/2014/main" val="722498073"/>
                    </a:ext>
                  </a:extLst>
                </a:gridCol>
              </a:tblGrid>
              <a:tr h="837972">
                <a:tc gridSpan="3">
                  <a:txBody>
                    <a:bodyPr/>
                    <a:lstStyle/>
                    <a:p>
                      <a:r>
                        <a:rPr lang="en-GB" sz="2400" dirty="0">
                          <a:solidFill>
                            <a:srgbClr val="0083E6"/>
                          </a:solidFill>
                        </a:rPr>
                        <a:t>1. Respond to the rising prevalence of ketamine use</a:t>
                      </a:r>
                    </a:p>
                  </a:txBody>
                  <a:tcPr/>
                </a:tc>
                <a:tc hMerge="1">
                  <a:txBody>
                    <a:bodyPr/>
                    <a:lstStyle/>
                    <a:p>
                      <a:endParaRPr lang="en-GB"/>
                    </a:p>
                  </a:txBody>
                  <a:tcPr/>
                </a:tc>
                <a:tc hMerge="1">
                  <a:txBody>
                    <a:bodyPr/>
                    <a:lstStyle/>
                    <a:p>
                      <a:endParaRPr lang="en-GB" sz="2400" dirty="0">
                        <a:solidFill>
                          <a:srgbClr val="0083E6"/>
                        </a:solidFill>
                      </a:endParaRPr>
                    </a:p>
                  </a:txBody>
                  <a:tcPr/>
                </a:tc>
                <a:tc>
                  <a:txBody>
                    <a:bodyPr/>
                    <a:lstStyle/>
                    <a:p>
                      <a:endParaRPr lang="en-GB" sz="2400" dirty="0">
                        <a:solidFill>
                          <a:srgbClr val="0083E6"/>
                        </a:solidFill>
                      </a:endParaRPr>
                    </a:p>
                  </a:txBody>
                  <a:tcPr/>
                </a:tc>
                <a:extLst>
                  <a:ext uri="{0D108BD9-81ED-4DB2-BD59-A6C34878D82A}">
                    <a16:rowId xmlns:a16="http://schemas.microsoft.com/office/drawing/2014/main" val="52316431"/>
                  </a:ext>
                </a:extLst>
              </a:tr>
              <a:tr h="837972">
                <a:tc>
                  <a:txBody>
                    <a:bodyPr/>
                    <a:lstStyle/>
                    <a:p>
                      <a:r>
                        <a:rPr lang="en-GB" sz="2400" b="1" dirty="0">
                          <a:solidFill>
                            <a:srgbClr val="0083E6"/>
                          </a:solidFill>
                        </a:rPr>
                        <a:t>Actions</a:t>
                      </a:r>
                    </a:p>
                  </a:txBody>
                  <a:tcPr/>
                </a:tc>
                <a:tc>
                  <a:txBody>
                    <a:bodyPr/>
                    <a:lstStyle/>
                    <a:p>
                      <a:r>
                        <a:rPr lang="en-GB" sz="2400" b="1">
                          <a:solidFill>
                            <a:srgbClr val="0083E6"/>
                          </a:solidFill>
                        </a:rPr>
                        <a:t>Impacts</a:t>
                      </a:r>
                      <a:endParaRPr lang="en-GB" sz="2400" b="1" dirty="0">
                        <a:solidFill>
                          <a:srgbClr val="0083E6"/>
                        </a:solidFill>
                      </a:endParaRPr>
                    </a:p>
                  </a:txBody>
                  <a:tcPr/>
                </a:tc>
                <a:tc>
                  <a:txBody>
                    <a:bodyPr/>
                    <a:lstStyle/>
                    <a:p>
                      <a:r>
                        <a:rPr lang="en-GB" sz="2400" b="1">
                          <a:solidFill>
                            <a:srgbClr val="0083E6"/>
                          </a:solidFill>
                        </a:rPr>
                        <a:t>Resources</a:t>
                      </a:r>
                      <a:endParaRPr lang="en-GB" sz="2400" b="1" dirty="0">
                        <a:solidFill>
                          <a:srgbClr val="0083E6"/>
                        </a:solidFill>
                      </a:endParaRPr>
                    </a:p>
                  </a:txBody>
                  <a:tcPr/>
                </a:tc>
                <a:tc>
                  <a:txBody>
                    <a:bodyPr/>
                    <a:lstStyle/>
                    <a:p>
                      <a:r>
                        <a:rPr lang="en-GB" sz="2400" b="1" dirty="0">
                          <a:solidFill>
                            <a:srgbClr val="0083E6"/>
                          </a:solidFill>
                        </a:rPr>
                        <a:t>By when</a:t>
                      </a:r>
                    </a:p>
                  </a:txBody>
                  <a:tcPr/>
                </a:tc>
                <a:extLst>
                  <a:ext uri="{0D108BD9-81ED-4DB2-BD59-A6C34878D82A}">
                    <a16:rowId xmlns:a16="http://schemas.microsoft.com/office/drawing/2014/main" val="97739522"/>
                  </a:ext>
                </a:extLst>
              </a:tr>
              <a:tr h="837972">
                <a:tc>
                  <a:txBody>
                    <a:bodyPr/>
                    <a:lstStyle/>
                    <a:p>
                      <a:r>
                        <a:rPr lang="en-GB" sz="2400" dirty="0">
                          <a:solidFill>
                            <a:srgbClr val="0083E6"/>
                          </a:solidFill>
                        </a:rPr>
                        <a:t>Educating professionals and the wider public about the effects of ketamine</a:t>
                      </a:r>
                    </a:p>
                    <a:p>
                      <a:endParaRPr lang="en-GB" sz="2400" dirty="0">
                        <a:solidFill>
                          <a:srgbClr val="0083E6"/>
                        </a:solidFill>
                      </a:endParaRPr>
                    </a:p>
                  </a:txBody>
                  <a:tcPr/>
                </a:tc>
                <a:tc>
                  <a:txBody>
                    <a:bodyPr/>
                    <a:lstStyle/>
                    <a:p>
                      <a:r>
                        <a:rPr lang="en-GB" sz="2400" dirty="0">
                          <a:solidFill>
                            <a:srgbClr val="0083E6"/>
                          </a:solidFill>
                        </a:rPr>
                        <a:t>Increased awareness of ketamine and associated health harms</a:t>
                      </a:r>
                    </a:p>
                    <a:p>
                      <a:r>
                        <a:rPr lang="en-GB" sz="2400" dirty="0">
                          <a:solidFill>
                            <a:srgbClr val="0083E6"/>
                          </a:solidFill>
                        </a:rPr>
                        <a:t>Better early identification of users leading to earlier intervention and better health outcomes</a:t>
                      </a:r>
                    </a:p>
                    <a:p>
                      <a:r>
                        <a:rPr lang="en-GB" sz="2400" dirty="0">
                          <a:solidFill>
                            <a:srgbClr val="0083E6"/>
                          </a:solidFill>
                        </a:rPr>
                        <a:t>Increased timely referrals for treatment </a:t>
                      </a:r>
                    </a:p>
                  </a:txBody>
                  <a:tcPr/>
                </a:tc>
                <a:tc>
                  <a:txBody>
                    <a:bodyPr/>
                    <a:lstStyle/>
                    <a:p>
                      <a:r>
                        <a:rPr lang="en-GB" sz="2400" dirty="0">
                          <a:solidFill>
                            <a:srgbClr val="0083E6"/>
                          </a:solidFill>
                        </a:rPr>
                        <a:t>£15,000 over the next three years for education and campaign materials for ketamine and other substances</a:t>
                      </a:r>
                    </a:p>
                  </a:txBody>
                  <a:tcPr/>
                </a:tc>
                <a:tc>
                  <a:txBody>
                    <a:bodyPr/>
                    <a:lstStyle/>
                    <a:p>
                      <a:r>
                        <a:rPr lang="en-GB" sz="2400" dirty="0">
                          <a:solidFill>
                            <a:srgbClr val="0083E6"/>
                          </a:solidFill>
                        </a:rPr>
                        <a:t> 2026</a:t>
                      </a:r>
                    </a:p>
                  </a:txBody>
                  <a:tcPr/>
                </a:tc>
                <a:extLst>
                  <a:ext uri="{0D108BD9-81ED-4DB2-BD59-A6C34878D82A}">
                    <a16:rowId xmlns:a16="http://schemas.microsoft.com/office/drawing/2014/main" val="2066016117"/>
                  </a:ext>
                </a:extLst>
              </a:tr>
              <a:tr h="837972">
                <a:tc gridSpan="3">
                  <a:txBody>
                    <a:bodyPr/>
                    <a:lstStyle/>
                    <a:p>
                      <a:r>
                        <a:rPr lang="en-GB" sz="2400" b="1" dirty="0">
                          <a:solidFill>
                            <a:srgbClr val="0083E6"/>
                          </a:solidFill>
                        </a:rPr>
                        <a:t>2. Improve equity of access</a:t>
                      </a:r>
                    </a:p>
                  </a:txBody>
                  <a:tcPr/>
                </a:tc>
                <a:tc hMerge="1">
                  <a:txBody>
                    <a:bodyPr/>
                    <a:lstStyle/>
                    <a:p>
                      <a:endParaRPr lang="en-GB"/>
                    </a:p>
                  </a:txBody>
                  <a:tcPr/>
                </a:tc>
                <a:tc hMerge="1">
                  <a:txBody>
                    <a:bodyPr/>
                    <a:lstStyle/>
                    <a:p>
                      <a:endParaRPr lang="en-GB" sz="2400" b="1" dirty="0">
                        <a:solidFill>
                          <a:srgbClr val="0083E6"/>
                        </a:solidFill>
                      </a:endParaRPr>
                    </a:p>
                  </a:txBody>
                  <a:tcPr/>
                </a:tc>
                <a:tc>
                  <a:txBody>
                    <a:bodyPr/>
                    <a:lstStyle/>
                    <a:p>
                      <a:endParaRPr lang="en-GB" sz="2400" b="1" dirty="0">
                        <a:solidFill>
                          <a:srgbClr val="0083E6"/>
                        </a:solidFill>
                      </a:endParaRPr>
                    </a:p>
                  </a:txBody>
                  <a:tcPr/>
                </a:tc>
                <a:extLst>
                  <a:ext uri="{0D108BD9-81ED-4DB2-BD59-A6C34878D82A}">
                    <a16:rowId xmlns:a16="http://schemas.microsoft.com/office/drawing/2014/main" val="2724457314"/>
                  </a:ext>
                </a:extLst>
              </a:tr>
              <a:tr h="837972">
                <a:tc>
                  <a:txBody>
                    <a:bodyPr/>
                    <a:lstStyle/>
                    <a:p>
                      <a:r>
                        <a:rPr lang="en-GB" sz="2400" dirty="0">
                          <a:solidFill>
                            <a:srgbClr val="0083E6"/>
                          </a:solidFill>
                        </a:rPr>
                        <a:t>Map potential community hubs to identify appropriate venues to enhance service reach</a:t>
                      </a:r>
                    </a:p>
                    <a:p>
                      <a:r>
                        <a:rPr lang="en-GB" sz="2400" dirty="0">
                          <a:solidFill>
                            <a:srgbClr val="0083E6"/>
                          </a:solidFill>
                        </a:rPr>
                        <a:t>Develop an open access directory of services</a:t>
                      </a:r>
                    </a:p>
                    <a:p>
                      <a:r>
                        <a:rPr lang="en-GB" sz="2400" dirty="0">
                          <a:solidFill>
                            <a:srgbClr val="0083E6"/>
                          </a:solidFill>
                        </a:rPr>
                        <a:t>Expand peer mentoring</a:t>
                      </a:r>
                    </a:p>
                    <a:p>
                      <a:r>
                        <a:rPr lang="en-GB" sz="2400" dirty="0">
                          <a:solidFill>
                            <a:srgbClr val="0083E6"/>
                          </a:solidFill>
                        </a:rPr>
                        <a:t>Review digital and written materials</a:t>
                      </a:r>
                    </a:p>
                  </a:txBody>
                  <a:tcPr/>
                </a:tc>
                <a:tc>
                  <a:txBody>
                    <a:bodyPr/>
                    <a:lstStyle/>
                    <a:p>
                      <a:r>
                        <a:rPr lang="en-GB" sz="2400" dirty="0">
                          <a:solidFill>
                            <a:srgbClr val="0083E6"/>
                          </a:solidFill>
                        </a:rPr>
                        <a:t>Improved understanding of the barriers to engagement</a:t>
                      </a:r>
                    </a:p>
                    <a:p>
                      <a:endParaRPr lang="en-GB" sz="2400" dirty="0">
                        <a:solidFill>
                          <a:srgbClr val="0083E6"/>
                        </a:solidFill>
                      </a:endParaRPr>
                    </a:p>
                    <a:p>
                      <a:r>
                        <a:rPr lang="en-GB" sz="2400" dirty="0">
                          <a:solidFill>
                            <a:srgbClr val="0083E6"/>
                          </a:solidFill>
                        </a:rPr>
                        <a:t>Enhanced multi-agency working, bringing the right professionals to people in their own communities</a:t>
                      </a:r>
                    </a:p>
                    <a:p>
                      <a:endParaRPr lang="en-GB" sz="2400" dirty="0">
                        <a:solidFill>
                          <a:srgbClr val="0083E6"/>
                        </a:solidFill>
                      </a:endParaRPr>
                    </a:p>
                    <a:p>
                      <a:r>
                        <a:rPr lang="en-GB" sz="2400" dirty="0">
                          <a:solidFill>
                            <a:srgbClr val="0083E6"/>
                          </a:solidFill>
                        </a:rPr>
                        <a:t>Increased take-up of treatment services and completion of treatment</a:t>
                      </a:r>
                    </a:p>
                  </a:txBody>
                  <a:tcPr/>
                </a:tc>
                <a:tc>
                  <a:txBody>
                    <a:bodyPr/>
                    <a:lstStyle/>
                    <a:p>
                      <a:r>
                        <a:rPr lang="en-GB" sz="2400" dirty="0">
                          <a:solidFill>
                            <a:srgbClr val="0083E6"/>
                          </a:solidFill>
                        </a:rPr>
                        <a:t>£99,000 over the next three years</a:t>
                      </a:r>
                    </a:p>
                  </a:txBody>
                  <a:tcPr/>
                </a:tc>
                <a:tc>
                  <a:txBody>
                    <a:bodyPr/>
                    <a:lstStyle/>
                    <a:p>
                      <a:r>
                        <a:rPr lang="en-GB" sz="2400" dirty="0">
                          <a:solidFill>
                            <a:srgbClr val="0083E6"/>
                          </a:solidFill>
                        </a:rPr>
                        <a:t> 2026</a:t>
                      </a:r>
                    </a:p>
                    <a:p>
                      <a:endParaRPr lang="en-GB" sz="2400" dirty="0">
                        <a:solidFill>
                          <a:srgbClr val="0083E6"/>
                        </a:solidFill>
                      </a:endParaRPr>
                    </a:p>
                    <a:p>
                      <a:endParaRPr lang="en-GB" sz="2400" dirty="0">
                        <a:solidFill>
                          <a:srgbClr val="0083E6"/>
                        </a:solidFill>
                      </a:endParaRPr>
                    </a:p>
                    <a:p>
                      <a:endParaRPr lang="en-GB" sz="2400" dirty="0">
                        <a:solidFill>
                          <a:srgbClr val="0083E6"/>
                        </a:solidFill>
                      </a:endParaRPr>
                    </a:p>
                    <a:p>
                      <a:r>
                        <a:rPr lang="en-GB" sz="2400" dirty="0">
                          <a:solidFill>
                            <a:srgbClr val="0083E6"/>
                          </a:solidFill>
                        </a:rPr>
                        <a:t>2027</a:t>
                      </a:r>
                    </a:p>
                    <a:p>
                      <a:endParaRPr lang="en-GB" sz="2400" dirty="0">
                        <a:solidFill>
                          <a:srgbClr val="0083E6"/>
                        </a:solidFill>
                      </a:endParaRPr>
                    </a:p>
                    <a:p>
                      <a:endParaRPr lang="en-GB" sz="2400" dirty="0">
                        <a:solidFill>
                          <a:srgbClr val="0083E6"/>
                        </a:solidFill>
                      </a:endParaRPr>
                    </a:p>
                    <a:p>
                      <a:r>
                        <a:rPr lang="en-GB" sz="2400" dirty="0">
                          <a:solidFill>
                            <a:srgbClr val="0083E6"/>
                          </a:solidFill>
                        </a:rPr>
                        <a:t>2027</a:t>
                      </a:r>
                    </a:p>
                  </a:txBody>
                  <a:tcPr/>
                </a:tc>
                <a:extLst>
                  <a:ext uri="{0D108BD9-81ED-4DB2-BD59-A6C34878D82A}">
                    <a16:rowId xmlns:a16="http://schemas.microsoft.com/office/drawing/2014/main" val="3193035424"/>
                  </a:ext>
                </a:extLst>
              </a:tr>
            </a:tbl>
          </a:graphicData>
        </a:graphic>
      </p:graphicFrame>
    </p:spTree>
    <p:extLst>
      <p:ext uri="{BB962C8B-B14F-4D97-AF65-F5344CB8AC3E}">
        <p14:creationId xmlns:p14="http://schemas.microsoft.com/office/powerpoint/2010/main" val="912759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738A5-85D9-0B62-2521-D040B3E66AFE}"/>
            </a:ext>
          </a:extLst>
        </p:cNvPr>
        <p:cNvGrpSpPr/>
        <p:nvPr/>
      </p:nvGrpSpPr>
      <p:grpSpPr>
        <a:xfrm>
          <a:off x="0" y="0"/>
          <a:ext cx="0" cy="0"/>
          <a:chOff x="0" y="0"/>
          <a:chExt cx="0" cy="0"/>
        </a:xfrm>
      </p:grpSpPr>
      <p:sp>
        <p:nvSpPr>
          <p:cNvPr id="26" name="TextBox 25">
            <a:extLst>
              <a:ext uri="{FF2B5EF4-FFF2-40B4-BE49-F238E27FC236}">
                <a16:creationId xmlns:a16="http://schemas.microsoft.com/office/drawing/2014/main" id="{470E4AEE-0D0F-FCEC-0E71-A7DEE37E6F6B}"/>
              </a:ext>
            </a:extLst>
          </p:cNvPr>
          <p:cNvSpPr txBox="1"/>
          <p:nvPr/>
        </p:nvSpPr>
        <p:spPr>
          <a:xfrm>
            <a:off x="343252" y="515979"/>
            <a:ext cx="16484438" cy="769441"/>
          </a:xfrm>
          <a:prstGeom prst="rect">
            <a:avLst/>
          </a:prstGeom>
          <a:noFill/>
        </p:spPr>
        <p:txBody>
          <a:bodyPr wrap="square">
            <a:spAutoFit/>
          </a:bodyPr>
          <a:lstStyle/>
          <a:p>
            <a:r>
              <a:rPr lang="en-GB" sz="4400" b="1" dirty="0">
                <a:solidFill>
                  <a:srgbClr val="19315D"/>
                </a:solidFill>
                <a:latin typeface="Poppins" panose="00000500000000000000" pitchFamily="2" charset="0"/>
                <a:cs typeface="Poppins" panose="00000500000000000000" pitchFamily="2" charset="0"/>
              </a:rPr>
              <a:t>How we will deliver change – Action plan</a:t>
            </a:r>
            <a:endParaRPr lang="en-GB" sz="4400" dirty="0">
              <a:solidFill>
                <a:srgbClr val="19315D"/>
              </a:solidFill>
              <a:latin typeface="Poppins" panose="00000500000000000000" pitchFamily="2" charset="0"/>
              <a:cs typeface="Poppins" panose="00000500000000000000" pitchFamily="2" charset="0"/>
            </a:endParaRPr>
          </a:p>
        </p:txBody>
      </p:sp>
      <p:grpSp>
        <p:nvGrpSpPr>
          <p:cNvPr id="3" name="Group 8">
            <a:extLst>
              <a:ext uri="{FF2B5EF4-FFF2-40B4-BE49-F238E27FC236}">
                <a16:creationId xmlns:a16="http://schemas.microsoft.com/office/drawing/2014/main" id="{3F554600-07E5-B673-721D-78A9D0E2CFB2}"/>
              </a:ext>
            </a:extLst>
          </p:cNvPr>
          <p:cNvGrpSpPr/>
          <p:nvPr/>
        </p:nvGrpSpPr>
        <p:grpSpPr>
          <a:xfrm rot="5400000">
            <a:off x="5820257" y="-4091730"/>
            <a:ext cx="195180" cy="11149189"/>
            <a:chOff x="0" y="0"/>
            <a:chExt cx="343797" cy="3194727"/>
          </a:xfrm>
        </p:grpSpPr>
        <p:sp>
          <p:nvSpPr>
            <p:cNvPr id="4" name="Freeform 9">
              <a:extLst>
                <a:ext uri="{FF2B5EF4-FFF2-40B4-BE49-F238E27FC236}">
                  <a16:creationId xmlns:a16="http://schemas.microsoft.com/office/drawing/2014/main" id="{209C7D9D-2136-BA9C-E38B-CBCFF172EC5E}"/>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5" name="TextBox 10">
              <a:extLst>
                <a:ext uri="{FF2B5EF4-FFF2-40B4-BE49-F238E27FC236}">
                  <a16:creationId xmlns:a16="http://schemas.microsoft.com/office/drawing/2014/main" id="{954BE2A9-7543-814D-E337-42CB0BEBC2D6}"/>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graphicFrame>
        <p:nvGraphicFramePr>
          <p:cNvPr id="7" name="Table 6">
            <a:extLst>
              <a:ext uri="{FF2B5EF4-FFF2-40B4-BE49-F238E27FC236}">
                <a16:creationId xmlns:a16="http://schemas.microsoft.com/office/drawing/2014/main" id="{1A2074DE-54C8-4CEB-D2C3-7A1FCDB126D7}"/>
              </a:ext>
            </a:extLst>
          </p:cNvPr>
          <p:cNvGraphicFramePr>
            <a:graphicFrameLocks noGrp="1"/>
          </p:cNvGraphicFramePr>
          <p:nvPr>
            <p:extLst>
              <p:ext uri="{D42A27DB-BD31-4B8C-83A1-F6EECF244321}">
                <p14:modId xmlns:p14="http://schemas.microsoft.com/office/powerpoint/2010/main" val="4146957326"/>
              </p:ext>
            </p:extLst>
          </p:nvPr>
        </p:nvGraphicFramePr>
        <p:xfrm>
          <a:off x="343252" y="1707605"/>
          <a:ext cx="17235064" cy="8548956"/>
        </p:xfrm>
        <a:graphic>
          <a:graphicData uri="http://schemas.openxmlformats.org/drawingml/2006/table">
            <a:tbl>
              <a:tblPr firstRow="1" bandRow="1">
                <a:tableStyleId>{22838BEF-8BB2-4498-84A7-C5851F593DF1}</a:tableStyleId>
              </a:tblPr>
              <a:tblGrid>
                <a:gridCol w="3887554">
                  <a:extLst>
                    <a:ext uri="{9D8B030D-6E8A-4147-A177-3AD203B41FA5}">
                      <a16:colId xmlns:a16="http://schemas.microsoft.com/office/drawing/2014/main" val="924358931"/>
                    </a:ext>
                  </a:extLst>
                </a:gridCol>
                <a:gridCol w="7915701">
                  <a:extLst>
                    <a:ext uri="{9D8B030D-6E8A-4147-A177-3AD203B41FA5}">
                      <a16:colId xmlns:a16="http://schemas.microsoft.com/office/drawing/2014/main" val="1972110607"/>
                    </a:ext>
                  </a:extLst>
                </a:gridCol>
                <a:gridCol w="4135272">
                  <a:extLst>
                    <a:ext uri="{9D8B030D-6E8A-4147-A177-3AD203B41FA5}">
                      <a16:colId xmlns:a16="http://schemas.microsoft.com/office/drawing/2014/main" val="2844336303"/>
                    </a:ext>
                  </a:extLst>
                </a:gridCol>
                <a:gridCol w="1296537">
                  <a:extLst>
                    <a:ext uri="{9D8B030D-6E8A-4147-A177-3AD203B41FA5}">
                      <a16:colId xmlns:a16="http://schemas.microsoft.com/office/drawing/2014/main" val="2091133776"/>
                    </a:ext>
                  </a:extLst>
                </a:gridCol>
              </a:tblGrid>
              <a:tr h="837972">
                <a:tc gridSpan="3">
                  <a:txBody>
                    <a:bodyPr/>
                    <a:lstStyle/>
                    <a:p>
                      <a:r>
                        <a:rPr lang="en-GB" sz="2400" dirty="0">
                          <a:solidFill>
                            <a:srgbClr val="0083E6"/>
                          </a:solidFill>
                        </a:rPr>
                        <a:t>3. Take a more integrated approach to co-occurring mental health &amp; substance use needs</a:t>
                      </a:r>
                    </a:p>
                  </a:txBody>
                  <a:tcPr/>
                </a:tc>
                <a:tc hMerge="1">
                  <a:txBody>
                    <a:bodyPr/>
                    <a:lstStyle/>
                    <a:p>
                      <a:endParaRPr lang="en-GB"/>
                    </a:p>
                  </a:txBody>
                  <a:tcPr/>
                </a:tc>
                <a:tc hMerge="1">
                  <a:txBody>
                    <a:bodyPr/>
                    <a:lstStyle/>
                    <a:p>
                      <a:endParaRPr lang="en-GB" sz="2400" dirty="0">
                        <a:solidFill>
                          <a:srgbClr val="0083E6"/>
                        </a:solidFill>
                      </a:endParaRPr>
                    </a:p>
                  </a:txBody>
                  <a:tcPr/>
                </a:tc>
                <a:tc>
                  <a:txBody>
                    <a:bodyPr/>
                    <a:lstStyle/>
                    <a:p>
                      <a:endParaRPr lang="en-GB" sz="2400" dirty="0">
                        <a:solidFill>
                          <a:srgbClr val="0083E6"/>
                        </a:solidFill>
                      </a:endParaRPr>
                    </a:p>
                  </a:txBody>
                  <a:tcPr/>
                </a:tc>
                <a:extLst>
                  <a:ext uri="{0D108BD9-81ED-4DB2-BD59-A6C34878D82A}">
                    <a16:rowId xmlns:a16="http://schemas.microsoft.com/office/drawing/2014/main" val="52316431"/>
                  </a:ext>
                </a:extLst>
              </a:tr>
              <a:tr h="837972">
                <a:tc>
                  <a:txBody>
                    <a:bodyPr/>
                    <a:lstStyle/>
                    <a:p>
                      <a:r>
                        <a:rPr lang="en-GB" sz="2400" b="1" dirty="0">
                          <a:solidFill>
                            <a:srgbClr val="0083E6"/>
                          </a:solidFill>
                        </a:rPr>
                        <a:t>Actions</a:t>
                      </a:r>
                    </a:p>
                  </a:txBody>
                  <a:tcPr/>
                </a:tc>
                <a:tc>
                  <a:txBody>
                    <a:bodyPr/>
                    <a:lstStyle/>
                    <a:p>
                      <a:r>
                        <a:rPr lang="en-GB" sz="2400" b="1">
                          <a:solidFill>
                            <a:srgbClr val="0083E6"/>
                          </a:solidFill>
                        </a:rPr>
                        <a:t>Impacts</a:t>
                      </a:r>
                      <a:endParaRPr lang="en-GB" sz="2400" b="1" dirty="0">
                        <a:solidFill>
                          <a:srgbClr val="0083E6"/>
                        </a:solidFill>
                      </a:endParaRPr>
                    </a:p>
                  </a:txBody>
                  <a:tcPr/>
                </a:tc>
                <a:tc>
                  <a:txBody>
                    <a:bodyPr/>
                    <a:lstStyle/>
                    <a:p>
                      <a:r>
                        <a:rPr lang="en-GB" sz="2400" b="1">
                          <a:solidFill>
                            <a:srgbClr val="0083E6"/>
                          </a:solidFill>
                        </a:rPr>
                        <a:t>Resources</a:t>
                      </a:r>
                      <a:endParaRPr lang="en-GB" sz="2400" b="1" dirty="0">
                        <a:solidFill>
                          <a:srgbClr val="0083E6"/>
                        </a:solidFill>
                      </a:endParaRPr>
                    </a:p>
                  </a:txBody>
                  <a:tcPr/>
                </a:tc>
                <a:tc>
                  <a:txBody>
                    <a:bodyPr/>
                    <a:lstStyle/>
                    <a:p>
                      <a:r>
                        <a:rPr lang="en-GB" sz="2400" b="1" dirty="0">
                          <a:solidFill>
                            <a:srgbClr val="0083E6"/>
                          </a:solidFill>
                        </a:rPr>
                        <a:t>By when</a:t>
                      </a:r>
                    </a:p>
                  </a:txBody>
                  <a:tcPr/>
                </a:tc>
                <a:extLst>
                  <a:ext uri="{0D108BD9-81ED-4DB2-BD59-A6C34878D82A}">
                    <a16:rowId xmlns:a16="http://schemas.microsoft.com/office/drawing/2014/main" val="97739522"/>
                  </a:ext>
                </a:extLst>
              </a:tr>
              <a:tr h="837972">
                <a:tc>
                  <a:txBody>
                    <a:bodyPr/>
                    <a:lstStyle/>
                    <a:p>
                      <a:r>
                        <a:rPr lang="en-GB" sz="2400" dirty="0">
                          <a:solidFill>
                            <a:srgbClr val="0083E6"/>
                          </a:solidFill>
                        </a:rPr>
                        <a:t>Re-establish a Co-Occurring Conditions Steering Group</a:t>
                      </a:r>
                    </a:p>
                    <a:p>
                      <a:endParaRPr lang="en-GB" sz="2400" dirty="0">
                        <a:solidFill>
                          <a:srgbClr val="0083E6"/>
                        </a:solidFill>
                      </a:endParaRPr>
                    </a:p>
                    <a:p>
                      <a:r>
                        <a:rPr lang="en-GB" sz="2400" dirty="0">
                          <a:solidFill>
                            <a:srgbClr val="0083E6"/>
                          </a:solidFill>
                        </a:rPr>
                        <a:t>Complete a self-assessment to establish Gloucestershire’s baseline </a:t>
                      </a:r>
                    </a:p>
                    <a:p>
                      <a:endParaRPr lang="en-GB" sz="2400" dirty="0">
                        <a:solidFill>
                          <a:srgbClr val="0083E6"/>
                        </a:solidFill>
                      </a:endParaRPr>
                    </a:p>
                    <a:p>
                      <a:r>
                        <a:rPr lang="en-GB" sz="2400" dirty="0">
                          <a:solidFill>
                            <a:srgbClr val="0083E6"/>
                          </a:solidFill>
                        </a:rPr>
                        <a:t>Review pathways of support</a:t>
                      </a:r>
                    </a:p>
                  </a:txBody>
                  <a:tcPr/>
                </a:tc>
                <a:tc>
                  <a:txBody>
                    <a:bodyPr/>
                    <a:lstStyle/>
                    <a:p>
                      <a:r>
                        <a:rPr lang="en-GB" sz="2400" dirty="0">
                          <a:solidFill>
                            <a:srgbClr val="0083E6"/>
                          </a:solidFill>
                        </a:rPr>
                        <a:t>More integrated services, referral routes, shared care protocols and pathways</a:t>
                      </a:r>
                    </a:p>
                    <a:p>
                      <a:endParaRPr lang="en-GB" sz="2400" dirty="0">
                        <a:solidFill>
                          <a:srgbClr val="0083E6"/>
                        </a:solidFill>
                      </a:endParaRPr>
                    </a:p>
                    <a:p>
                      <a:r>
                        <a:rPr lang="en-GB" sz="2400" dirty="0">
                          <a:solidFill>
                            <a:srgbClr val="0083E6"/>
                          </a:solidFill>
                        </a:rPr>
                        <a:t>Stronger multi-agency working which provides a service which makes sense from the perspective of service users</a:t>
                      </a:r>
                    </a:p>
                    <a:p>
                      <a:endParaRPr lang="en-GB" sz="2400" dirty="0">
                        <a:solidFill>
                          <a:srgbClr val="0083E6"/>
                        </a:solidFill>
                      </a:endParaRPr>
                    </a:p>
                    <a:p>
                      <a:r>
                        <a:rPr lang="en-GB" sz="2400" dirty="0">
                          <a:solidFill>
                            <a:srgbClr val="0083E6"/>
                          </a:solidFill>
                        </a:rPr>
                        <a:t>Simpler access to services lead to better outcomes for individuals e.g. reduced delays in accessing appropriate support, fewer repeated assessments, less escalation of risk</a:t>
                      </a:r>
                    </a:p>
                  </a:txBody>
                  <a:tcPr/>
                </a:tc>
                <a:tc>
                  <a:txBody>
                    <a:bodyPr/>
                    <a:lstStyle/>
                    <a:p>
                      <a:r>
                        <a:rPr lang="en-GB" sz="2400" dirty="0">
                          <a:solidFill>
                            <a:srgbClr val="0083E6"/>
                          </a:solidFill>
                        </a:rPr>
                        <a:t>£108,000 over the next three years to fund new initiatives and/or training</a:t>
                      </a:r>
                    </a:p>
                  </a:txBody>
                  <a:tcPr/>
                </a:tc>
                <a:tc>
                  <a:txBody>
                    <a:bodyPr/>
                    <a:lstStyle/>
                    <a:p>
                      <a:r>
                        <a:rPr lang="en-GB" sz="2400" dirty="0">
                          <a:solidFill>
                            <a:srgbClr val="0083E6"/>
                          </a:solidFill>
                        </a:rPr>
                        <a:t> 2026</a:t>
                      </a:r>
                    </a:p>
                    <a:p>
                      <a:endParaRPr lang="en-GB" sz="2400" dirty="0">
                        <a:solidFill>
                          <a:srgbClr val="0083E6"/>
                        </a:solidFill>
                      </a:endParaRPr>
                    </a:p>
                    <a:p>
                      <a:endParaRPr lang="en-GB" sz="2400" dirty="0">
                        <a:solidFill>
                          <a:srgbClr val="0083E6"/>
                        </a:solidFill>
                      </a:endParaRPr>
                    </a:p>
                    <a:p>
                      <a:r>
                        <a:rPr lang="en-GB" sz="2400" dirty="0">
                          <a:solidFill>
                            <a:srgbClr val="0083E6"/>
                          </a:solidFill>
                        </a:rPr>
                        <a:t>2026</a:t>
                      </a:r>
                    </a:p>
                    <a:p>
                      <a:endParaRPr lang="en-GB" sz="2400" dirty="0">
                        <a:solidFill>
                          <a:srgbClr val="0083E6"/>
                        </a:solidFill>
                      </a:endParaRPr>
                    </a:p>
                    <a:p>
                      <a:endParaRPr lang="en-GB" sz="2400" dirty="0">
                        <a:solidFill>
                          <a:srgbClr val="0083E6"/>
                        </a:solidFill>
                      </a:endParaRPr>
                    </a:p>
                    <a:p>
                      <a:endParaRPr lang="en-GB" sz="2400" dirty="0">
                        <a:solidFill>
                          <a:srgbClr val="0083E6"/>
                        </a:solidFill>
                      </a:endParaRPr>
                    </a:p>
                    <a:p>
                      <a:r>
                        <a:rPr lang="en-GB" sz="2400" dirty="0">
                          <a:solidFill>
                            <a:srgbClr val="0083E6"/>
                          </a:solidFill>
                        </a:rPr>
                        <a:t>2027</a:t>
                      </a:r>
                    </a:p>
                  </a:txBody>
                  <a:tcPr/>
                </a:tc>
                <a:extLst>
                  <a:ext uri="{0D108BD9-81ED-4DB2-BD59-A6C34878D82A}">
                    <a16:rowId xmlns:a16="http://schemas.microsoft.com/office/drawing/2014/main" val="2066016117"/>
                  </a:ext>
                </a:extLst>
              </a:tr>
              <a:tr h="837972">
                <a:tc gridSpan="3">
                  <a:txBody>
                    <a:bodyPr/>
                    <a:lstStyle/>
                    <a:p>
                      <a:r>
                        <a:rPr lang="en-GB" sz="2400" b="1" dirty="0">
                          <a:solidFill>
                            <a:srgbClr val="0083E6"/>
                          </a:solidFill>
                        </a:rPr>
                        <a:t>4. Improve treatment outcomes</a:t>
                      </a:r>
                    </a:p>
                  </a:txBody>
                  <a:tcPr/>
                </a:tc>
                <a:tc hMerge="1">
                  <a:txBody>
                    <a:bodyPr/>
                    <a:lstStyle/>
                    <a:p>
                      <a:endParaRPr lang="en-GB"/>
                    </a:p>
                  </a:txBody>
                  <a:tcPr/>
                </a:tc>
                <a:tc hMerge="1">
                  <a:txBody>
                    <a:bodyPr/>
                    <a:lstStyle/>
                    <a:p>
                      <a:endParaRPr lang="en-GB" sz="2400" b="1" dirty="0">
                        <a:solidFill>
                          <a:srgbClr val="0083E6"/>
                        </a:solidFill>
                      </a:endParaRPr>
                    </a:p>
                  </a:txBody>
                  <a:tcPr/>
                </a:tc>
                <a:tc>
                  <a:txBody>
                    <a:bodyPr/>
                    <a:lstStyle/>
                    <a:p>
                      <a:endParaRPr lang="en-GB" sz="2400" b="1" dirty="0">
                        <a:solidFill>
                          <a:srgbClr val="0083E6"/>
                        </a:solidFill>
                      </a:endParaRPr>
                    </a:p>
                  </a:txBody>
                  <a:tcPr/>
                </a:tc>
                <a:extLst>
                  <a:ext uri="{0D108BD9-81ED-4DB2-BD59-A6C34878D82A}">
                    <a16:rowId xmlns:a16="http://schemas.microsoft.com/office/drawing/2014/main" val="2724457314"/>
                  </a:ext>
                </a:extLst>
              </a:tr>
              <a:tr h="837972">
                <a:tc>
                  <a:txBody>
                    <a:bodyPr/>
                    <a:lstStyle/>
                    <a:p>
                      <a:r>
                        <a:rPr lang="en-GB" sz="2400" dirty="0">
                          <a:solidFill>
                            <a:srgbClr val="0083E6"/>
                          </a:solidFill>
                        </a:rPr>
                        <a:t>Explore substance-specific programmes and pathways</a:t>
                      </a:r>
                    </a:p>
                    <a:p>
                      <a:endParaRPr lang="en-GB" sz="2400" dirty="0">
                        <a:solidFill>
                          <a:srgbClr val="0083E6"/>
                        </a:solidFill>
                      </a:endParaRPr>
                    </a:p>
                    <a:p>
                      <a:r>
                        <a:rPr lang="en-GB" sz="2400" dirty="0">
                          <a:solidFill>
                            <a:srgbClr val="0083E6"/>
                          </a:solidFill>
                        </a:rPr>
                        <a:t>Recovery check-ins and timely support for relapse</a:t>
                      </a:r>
                    </a:p>
                    <a:p>
                      <a:endParaRPr lang="en-GB" sz="2400" dirty="0">
                        <a:solidFill>
                          <a:srgbClr val="0083E6"/>
                        </a:solidFill>
                      </a:endParaRPr>
                    </a:p>
                  </a:txBody>
                  <a:tcPr/>
                </a:tc>
                <a:tc>
                  <a:txBody>
                    <a:bodyPr/>
                    <a:lstStyle/>
                    <a:p>
                      <a:r>
                        <a:rPr lang="en-GB" sz="2400" dirty="0">
                          <a:solidFill>
                            <a:srgbClr val="0083E6"/>
                          </a:solidFill>
                        </a:rPr>
                        <a:t>Increase in treatment completion rates and reduced relapse</a:t>
                      </a:r>
                    </a:p>
                    <a:p>
                      <a:endParaRPr lang="en-GB" sz="2400" dirty="0">
                        <a:solidFill>
                          <a:srgbClr val="0083E6"/>
                        </a:solidFill>
                      </a:endParaRPr>
                    </a:p>
                    <a:p>
                      <a:r>
                        <a:rPr lang="en-GB" sz="2400" dirty="0">
                          <a:solidFill>
                            <a:srgbClr val="0083E6"/>
                          </a:solidFill>
                        </a:rPr>
                        <a:t>Increase in achievement against treatment progress measure</a:t>
                      </a:r>
                    </a:p>
                  </a:txBody>
                  <a:tcPr/>
                </a:tc>
                <a:tc>
                  <a:txBody>
                    <a:bodyPr/>
                    <a:lstStyle/>
                    <a:p>
                      <a:r>
                        <a:rPr lang="en-GB" sz="2400" dirty="0">
                          <a:solidFill>
                            <a:srgbClr val="0083E6"/>
                          </a:solidFill>
                        </a:rPr>
                        <a:t>Additional posts funded until March 2029</a:t>
                      </a:r>
                    </a:p>
                    <a:p>
                      <a:r>
                        <a:rPr lang="en-GB" sz="2400" dirty="0">
                          <a:solidFill>
                            <a:srgbClr val="0083E6"/>
                          </a:solidFill>
                        </a:rPr>
                        <a:t>£120,000 additional funding allocated to the provision of </a:t>
                      </a:r>
                      <a:r>
                        <a:rPr lang="en-GB" sz="2400" dirty="0" err="1">
                          <a:solidFill>
                            <a:srgbClr val="0083E6"/>
                          </a:solidFill>
                        </a:rPr>
                        <a:t>Buvidal</a:t>
                      </a:r>
                      <a:endParaRPr lang="en-GB" sz="2400" dirty="0">
                        <a:solidFill>
                          <a:srgbClr val="0083E6"/>
                        </a:solidFill>
                      </a:endParaRPr>
                    </a:p>
                    <a:p>
                      <a:r>
                        <a:rPr lang="en-GB" sz="2400" dirty="0">
                          <a:solidFill>
                            <a:srgbClr val="0083E6"/>
                          </a:solidFill>
                        </a:rPr>
                        <a:t>£75,000 towards lived experience initiatives</a:t>
                      </a:r>
                    </a:p>
                  </a:txBody>
                  <a:tcPr/>
                </a:tc>
                <a:tc>
                  <a:txBody>
                    <a:bodyPr/>
                    <a:lstStyle/>
                    <a:p>
                      <a:r>
                        <a:rPr lang="en-GB" sz="2400" dirty="0">
                          <a:solidFill>
                            <a:srgbClr val="0083E6"/>
                          </a:solidFill>
                        </a:rPr>
                        <a:t>2026</a:t>
                      </a:r>
                    </a:p>
                    <a:p>
                      <a:endParaRPr lang="en-GB" sz="2400" dirty="0">
                        <a:solidFill>
                          <a:srgbClr val="0083E6"/>
                        </a:solidFill>
                      </a:endParaRPr>
                    </a:p>
                    <a:p>
                      <a:endParaRPr lang="en-GB" sz="2400" dirty="0">
                        <a:solidFill>
                          <a:srgbClr val="0083E6"/>
                        </a:solidFill>
                      </a:endParaRPr>
                    </a:p>
                    <a:p>
                      <a:endParaRPr lang="en-GB" sz="2400" dirty="0">
                        <a:solidFill>
                          <a:srgbClr val="0083E6"/>
                        </a:solidFill>
                      </a:endParaRPr>
                    </a:p>
                    <a:p>
                      <a:r>
                        <a:rPr lang="en-GB" sz="2400" dirty="0">
                          <a:solidFill>
                            <a:srgbClr val="0083E6"/>
                          </a:solidFill>
                        </a:rPr>
                        <a:t>2027</a:t>
                      </a:r>
                    </a:p>
                  </a:txBody>
                  <a:tcPr/>
                </a:tc>
                <a:extLst>
                  <a:ext uri="{0D108BD9-81ED-4DB2-BD59-A6C34878D82A}">
                    <a16:rowId xmlns:a16="http://schemas.microsoft.com/office/drawing/2014/main" val="3193035424"/>
                  </a:ext>
                </a:extLst>
              </a:tr>
            </a:tbl>
          </a:graphicData>
        </a:graphic>
      </p:graphicFrame>
    </p:spTree>
    <p:extLst>
      <p:ext uri="{BB962C8B-B14F-4D97-AF65-F5344CB8AC3E}">
        <p14:creationId xmlns:p14="http://schemas.microsoft.com/office/powerpoint/2010/main" val="3850036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827EE-5DE0-5423-B8D2-F6A1E94C5588}"/>
            </a:ext>
          </a:extLst>
        </p:cNvPr>
        <p:cNvGrpSpPr/>
        <p:nvPr/>
      </p:nvGrpSpPr>
      <p:grpSpPr>
        <a:xfrm>
          <a:off x="0" y="0"/>
          <a:ext cx="0" cy="0"/>
          <a:chOff x="0" y="0"/>
          <a:chExt cx="0" cy="0"/>
        </a:xfrm>
      </p:grpSpPr>
      <p:sp>
        <p:nvSpPr>
          <p:cNvPr id="26" name="TextBox 25">
            <a:extLst>
              <a:ext uri="{FF2B5EF4-FFF2-40B4-BE49-F238E27FC236}">
                <a16:creationId xmlns:a16="http://schemas.microsoft.com/office/drawing/2014/main" id="{448145BE-2C31-1CE9-AD9B-E31B000B5396}"/>
              </a:ext>
            </a:extLst>
          </p:cNvPr>
          <p:cNvSpPr txBox="1"/>
          <p:nvPr/>
        </p:nvSpPr>
        <p:spPr>
          <a:xfrm>
            <a:off x="343252" y="488683"/>
            <a:ext cx="16484438" cy="769441"/>
          </a:xfrm>
          <a:prstGeom prst="rect">
            <a:avLst/>
          </a:prstGeom>
          <a:noFill/>
        </p:spPr>
        <p:txBody>
          <a:bodyPr wrap="square">
            <a:spAutoFit/>
          </a:bodyPr>
          <a:lstStyle/>
          <a:p>
            <a:pPr marL="0" marR="0" lvl="0" indent="0" algn="l" defTabSz="914393"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rPr>
              <a:t>How we will deliver change – Action plan</a:t>
            </a:r>
            <a:endParaRPr kumimoji="0" lang="en-GB" sz="4400" b="0"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endParaRPr>
          </a:p>
        </p:txBody>
      </p:sp>
      <p:grpSp>
        <p:nvGrpSpPr>
          <p:cNvPr id="3" name="Group 8">
            <a:extLst>
              <a:ext uri="{FF2B5EF4-FFF2-40B4-BE49-F238E27FC236}">
                <a16:creationId xmlns:a16="http://schemas.microsoft.com/office/drawing/2014/main" id="{756C3FE1-31ED-F9E6-984E-B2ED347A0A9E}"/>
              </a:ext>
            </a:extLst>
          </p:cNvPr>
          <p:cNvGrpSpPr/>
          <p:nvPr/>
        </p:nvGrpSpPr>
        <p:grpSpPr>
          <a:xfrm rot="5400000">
            <a:off x="5915793" y="-4187266"/>
            <a:ext cx="195180" cy="11149189"/>
            <a:chOff x="0" y="0"/>
            <a:chExt cx="343797" cy="3194727"/>
          </a:xfrm>
        </p:grpSpPr>
        <p:sp>
          <p:nvSpPr>
            <p:cNvPr id="4" name="Freeform 9">
              <a:extLst>
                <a:ext uri="{FF2B5EF4-FFF2-40B4-BE49-F238E27FC236}">
                  <a16:creationId xmlns:a16="http://schemas.microsoft.com/office/drawing/2014/main" id="{FC2DF460-36E7-236B-4A57-39E4659957D7}"/>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5" name="TextBox 10">
              <a:extLst>
                <a:ext uri="{FF2B5EF4-FFF2-40B4-BE49-F238E27FC236}">
                  <a16:creationId xmlns:a16="http://schemas.microsoft.com/office/drawing/2014/main" id="{BFF94EFA-8503-F73D-726F-F5EF92152C44}"/>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graphicFrame>
        <p:nvGraphicFramePr>
          <p:cNvPr id="7" name="Table 6">
            <a:extLst>
              <a:ext uri="{FF2B5EF4-FFF2-40B4-BE49-F238E27FC236}">
                <a16:creationId xmlns:a16="http://schemas.microsoft.com/office/drawing/2014/main" id="{F2CF6794-5CB2-FEA5-5C0C-B5F8E2D0B2F9}"/>
              </a:ext>
            </a:extLst>
          </p:cNvPr>
          <p:cNvGraphicFramePr>
            <a:graphicFrameLocks noGrp="1"/>
          </p:cNvGraphicFramePr>
          <p:nvPr>
            <p:extLst>
              <p:ext uri="{D42A27DB-BD31-4B8C-83A1-F6EECF244321}">
                <p14:modId xmlns:p14="http://schemas.microsoft.com/office/powerpoint/2010/main" val="3093098220"/>
              </p:ext>
            </p:extLst>
          </p:nvPr>
        </p:nvGraphicFramePr>
        <p:xfrm>
          <a:off x="641445" y="1683452"/>
          <a:ext cx="17141588" cy="8548956"/>
        </p:xfrm>
        <a:graphic>
          <a:graphicData uri="http://schemas.openxmlformats.org/drawingml/2006/table">
            <a:tbl>
              <a:tblPr firstRow="1" bandRow="1">
                <a:tableStyleId>{22838BEF-8BB2-4498-84A7-C5851F593DF1}</a:tableStyleId>
              </a:tblPr>
              <a:tblGrid>
                <a:gridCol w="3875964">
                  <a:extLst>
                    <a:ext uri="{9D8B030D-6E8A-4147-A177-3AD203B41FA5}">
                      <a16:colId xmlns:a16="http://schemas.microsoft.com/office/drawing/2014/main" val="924358931"/>
                    </a:ext>
                  </a:extLst>
                </a:gridCol>
                <a:gridCol w="7574507">
                  <a:extLst>
                    <a:ext uri="{9D8B030D-6E8A-4147-A177-3AD203B41FA5}">
                      <a16:colId xmlns:a16="http://schemas.microsoft.com/office/drawing/2014/main" val="1251815029"/>
                    </a:ext>
                  </a:extLst>
                </a:gridCol>
                <a:gridCol w="4271750">
                  <a:extLst>
                    <a:ext uri="{9D8B030D-6E8A-4147-A177-3AD203B41FA5}">
                      <a16:colId xmlns:a16="http://schemas.microsoft.com/office/drawing/2014/main" val="3673189001"/>
                    </a:ext>
                  </a:extLst>
                </a:gridCol>
                <a:gridCol w="1419367">
                  <a:extLst>
                    <a:ext uri="{9D8B030D-6E8A-4147-A177-3AD203B41FA5}">
                      <a16:colId xmlns:a16="http://schemas.microsoft.com/office/drawing/2014/main" val="1305518234"/>
                    </a:ext>
                  </a:extLst>
                </a:gridCol>
              </a:tblGrid>
              <a:tr h="837972">
                <a:tc gridSpan="3">
                  <a:txBody>
                    <a:bodyPr/>
                    <a:lstStyle/>
                    <a:p>
                      <a:r>
                        <a:rPr lang="en-GB" sz="2400" dirty="0">
                          <a:solidFill>
                            <a:srgbClr val="0083E6"/>
                          </a:solidFill>
                        </a:rPr>
                        <a:t>5. Reduce alcohol-related harm </a:t>
                      </a:r>
                    </a:p>
                  </a:txBody>
                  <a:tcPr/>
                </a:tc>
                <a:tc hMerge="1">
                  <a:txBody>
                    <a:bodyPr/>
                    <a:lstStyle/>
                    <a:p>
                      <a:endParaRPr lang="en-GB"/>
                    </a:p>
                  </a:txBody>
                  <a:tcPr/>
                </a:tc>
                <a:tc hMerge="1">
                  <a:txBody>
                    <a:bodyPr/>
                    <a:lstStyle/>
                    <a:p>
                      <a:endParaRPr lang="en-GB" sz="2400" dirty="0">
                        <a:solidFill>
                          <a:srgbClr val="0083E6"/>
                        </a:solidFill>
                      </a:endParaRPr>
                    </a:p>
                  </a:txBody>
                  <a:tcPr/>
                </a:tc>
                <a:tc>
                  <a:txBody>
                    <a:bodyPr/>
                    <a:lstStyle/>
                    <a:p>
                      <a:endParaRPr lang="en-GB" sz="2400" dirty="0">
                        <a:solidFill>
                          <a:srgbClr val="0083E6"/>
                        </a:solidFill>
                      </a:endParaRPr>
                    </a:p>
                  </a:txBody>
                  <a:tcPr/>
                </a:tc>
                <a:extLst>
                  <a:ext uri="{0D108BD9-81ED-4DB2-BD59-A6C34878D82A}">
                    <a16:rowId xmlns:a16="http://schemas.microsoft.com/office/drawing/2014/main" val="52316431"/>
                  </a:ext>
                </a:extLst>
              </a:tr>
              <a:tr h="837972">
                <a:tc>
                  <a:txBody>
                    <a:bodyPr/>
                    <a:lstStyle/>
                    <a:p>
                      <a:r>
                        <a:rPr lang="en-GB" sz="2400" b="1" dirty="0">
                          <a:solidFill>
                            <a:srgbClr val="0083E6"/>
                          </a:solidFill>
                        </a:rPr>
                        <a:t>Actions</a:t>
                      </a:r>
                    </a:p>
                  </a:txBody>
                  <a:tcPr/>
                </a:tc>
                <a:tc>
                  <a:txBody>
                    <a:bodyPr/>
                    <a:lstStyle/>
                    <a:p>
                      <a:r>
                        <a:rPr lang="en-GB" sz="2400" b="1">
                          <a:solidFill>
                            <a:srgbClr val="0083E6"/>
                          </a:solidFill>
                        </a:rPr>
                        <a:t>Impacts</a:t>
                      </a:r>
                      <a:endParaRPr lang="en-GB" sz="2400" b="1" dirty="0">
                        <a:solidFill>
                          <a:srgbClr val="0083E6"/>
                        </a:solidFill>
                      </a:endParaRPr>
                    </a:p>
                  </a:txBody>
                  <a:tcPr/>
                </a:tc>
                <a:tc>
                  <a:txBody>
                    <a:bodyPr/>
                    <a:lstStyle/>
                    <a:p>
                      <a:r>
                        <a:rPr lang="en-GB" sz="2400" b="1">
                          <a:solidFill>
                            <a:srgbClr val="0083E6"/>
                          </a:solidFill>
                        </a:rPr>
                        <a:t>Resources</a:t>
                      </a:r>
                      <a:endParaRPr lang="en-GB" sz="2400" b="1" dirty="0">
                        <a:solidFill>
                          <a:srgbClr val="0083E6"/>
                        </a:solidFill>
                      </a:endParaRPr>
                    </a:p>
                  </a:txBody>
                  <a:tcPr/>
                </a:tc>
                <a:tc>
                  <a:txBody>
                    <a:bodyPr/>
                    <a:lstStyle/>
                    <a:p>
                      <a:r>
                        <a:rPr lang="en-GB" sz="2400" b="1" dirty="0">
                          <a:solidFill>
                            <a:srgbClr val="0083E6"/>
                          </a:solidFill>
                        </a:rPr>
                        <a:t>By when</a:t>
                      </a:r>
                    </a:p>
                  </a:txBody>
                  <a:tcPr/>
                </a:tc>
                <a:extLst>
                  <a:ext uri="{0D108BD9-81ED-4DB2-BD59-A6C34878D82A}">
                    <a16:rowId xmlns:a16="http://schemas.microsoft.com/office/drawing/2014/main" val="97739522"/>
                  </a:ext>
                </a:extLst>
              </a:tr>
              <a:tr h="837972">
                <a:tc>
                  <a:txBody>
                    <a:bodyPr/>
                    <a:lstStyle/>
                    <a:p>
                      <a:r>
                        <a:rPr lang="en-GB" sz="2400" dirty="0">
                          <a:solidFill>
                            <a:srgbClr val="0083E6"/>
                          </a:solidFill>
                        </a:rPr>
                        <a:t>Explore technologies which support early and extended intervention</a:t>
                      </a:r>
                    </a:p>
                    <a:p>
                      <a:r>
                        <a:rPr lang="en-GB" sz="2400" dirty="0">
                          <a:solidFill>
                            <a:srgbClr val="0083E6"/>
                          </a:solidFill>
                        </a:rPr>
                        <a:t>Increase the availability of detox and residential rehabilitation</a:t>
                      </a:r>
                    </a:p>
                    <a:p>
                      <a:r>
                        <a:rPr lang="en-GB" sz="2400" dirty="0">
                          <a:solidFill>
                            <a:srgbClr val="0083E6"/>
                          </a:solidFill>
                        </a:rPr>
                        <a:t>Fund additional prevention work with young people</a:t>
                      </a:r>
                    </a:p>
                  </a:txBody>
                  <a:tcPr/>
                </a:tc>
                <a:tc>
                  <a:txBody>
                    <a:bodyPr/>
                    <a:lstStyle/>
                    <a:p>
                      <a:r>
                        <a:rPr lang="en-GB" sz="2400" dirty="0">
                          <a:solidFill>
                            <a:srgbClr val="0083E6"/>
                          </a:solidFill>
                        </a:rPr>
                        <a:t>Early conversations about risky drinking are enabled </a:t>
                      </a:r>
                    </a:p>
                    <a:p>
                      <a:endParaRPr lang="en-GB" sz="2400" dirty="0">
                        <a:solidFill>
                          <a:srgbClr val="0083E6"/>
                        </a:solidFill>
                      </a:endParaRPr>
                    </a:p>
                    <a:p>
                      <a:endParaRPr lang="en-GB" sz="2400" dirty="0">
                        <a:solidFill>
                          <a:srgbClr val="0083E6"/>
                        </a:solidFill>
                      </a:endParaRPr>
                    </a:p>
                    <a:p>
                      <a:r>
                        <a:rPr lang="en-GB" sz="2400" dirty="0">
                          <a:solidFill>
                            <a:srgbClr val="0083E6"/>
                          </a:solidFill>
                        </a:rPr>
                        <a:t>More medically assisted withdrawal and psychosocial support is available </a:t>
                      </a:r>
                    </a:p>
                    <a:p>
                      <a:endParaRPr lang="en-GB" sz="2400" dirty="0">
                        <a:solidFill>
                          <a:srgbClr val="0083E6"/>
                        </a:solidFill>
                      </a:endParaRPr>
                    </a:p>
                    <a:p>
                      <a:r>
                        <a:rPr lang="en-GB" sz="2400" dirty="0">
                          <a:solidFill>
                            <a:srgbClr val="0083E6"/>
                          </a:solidFill>
                        </a:rPr>
                        <a:t>Co-ordinated pathways into and out of treatment are in place</a:t>
                      </a:r>
                    </a:p>
                  </a:txBody>
                  <a:tcPr/>
                </a:tc>
                <a:tc>
                  <a:txBody>
                    <a:bodyPr/>
                    <a:lstStyle/>
                    <a:p>
                      <a:r>
                        <a:rPr lang="en-GB" sz="2400" dirty="0">
                          <a:solidFill>
                            <a:srgbClr val="0083E6"/>
                          </a:solidFill>
                        </a:rPr>
                        <a:t>£106,000 additional allocated to res rehab budget </a:t>
                      </a:r>
                    </a:p>
                    <a:p>
                      <a:endParaRPr lang="en-GB" sz="2400" dirty="0">
                        <a:solidFill>
                          <a:srgbClr val="0083E6"/>
                        </a:solidFill>
                      </a:endParaRPr>
                    </a:p>
                    <a:p>
                      <a:r>
                        <a:rPr lang="en-GB" sz="2400" dirty="0">
                          <a:solidFill>
                            <a:srgbClr val="0083E6"/>
                          </a:solidFill>
                        </a:rPr>
                        <a:t>RSDAT funding specialist nurse prescriber post and specialist accommodation for community detox</a:t>
                      </a:r>
                    </a:p>
                  </a:txBody>
                  <a:tcPr/>
                </a:tc>
                <a:tc>
                  <a:txBody>
                    <a:bodyPr/>
                    <a:lstStyle/>
                    <a:p>
                      <a:r>
                        <a:rPr lang="en-GB" sz="2400" dirty="0">
                          <a:solidFill>
                            <a:srgbClr val="0083E6"/>
                          </a:solidFill>
                        </a:rPr>
                        <a:t>2026</a:t>
                      </a:r>
                    </a:p>
                    <a:p>
                      <a:endParaRPr lang="en-GB" sz="2400" dirty="0">
                        <a:solidFill>
                          <a:srgbClr val="0083E6"/>
                        </a:solidFill>
                      </a:endParaRPr>
                    </a:p>
                    <a:p>
                      <a:endParaRPr lang="en-GB" sz="2400" dirty="0">
                        <a:solidFill>
                          <a:srgbClr val="0083E6"/>
                        </a:solidFill>
                      </a:endParaRPr>
                    </a:p>
                    <a:p>
                      <a:r>
                        <a:rPr lang="en-GB" sz="2400" dirty="0">
                          <a:solidFill>
                            <a:srgbClr val="0083E6"/>
                          </a:solidFill>
                        </a:rPr>
                        <a:t>2027/28</a:t>
                      </a:r>
                    </a:p>
                    <a:p>
                      <a:endParaRPr lang="en-GB" sz="2400" dirty="0">
                        <a:solidFill>
                          <a:srgbClr val="0083E6"/>
                        </a:solidFill>
                      </a:endParaRPr>
                    </a:p>
                    <a:p>
                      <a:endParaRPr lang="en-GB" sz="2400" dirty="0">
                        <a:solidFill>
                          <a:srgbClr val="0083E6"/>
                        </a:solidFill>
                      </a:endParaRPr>
                    </a:p>
                    <a:p>
                      <a:r>
                        <a:rPr lang="en-GB" sz="2400" dirty="0">
                          <a:solidFill>
                            <a:srgbClr val="0083E6"/>
                          </a:solidFill>
                        </a:rPr>
                        <a:t>2028</a:t>
                      </a:r>
                    </a:p>
                  </a:txBody>
                  <a:tcPr/>
                </a:tc>
                <a:extLst>
                  <a:ext uri="{0D108BD9-81ED-4DB2-BD59-A6C34878D82A}">
                    <a16:rowId xmlns:a16="http://schemas.microsoft.com/office/drawing/2014/main" val="2066016117"/>
                  </a:ext>
                </a:extLst>
              </a:tr>
              <a:tr h="837972">
                <a:tc gridSpan="3">
                  <a:txBody>
                    <a:bodyPr/>
                    <a:lstStyle/>
                    <a:p>
                      <a:r>
                        <a:rPr lang="en-GB" sz="2400" b="1" dirty="0">
                          <a:solidFill>
                            <a:srgbClr val="0083E6"/>
                          </a:solidFill>
                        </a:rPr>
                        <a:t>6. Improve Individual Placement Support</a:t>
                      </a:r>
                    </a:p>
                  </a:txBody>
                  <a:tcPr/>
                </a:tc>
                <a:tc hMerge="1">
                  <a:txBody>
                    <a:bodyPr/>
                    <a:lstStyle/>
                    <a:p>
                      <a:endParaRPr lang="en-GB"/>
                    </a:p>
                  </a:txBody>
                  <a:tcPr/>
                </a:tc>
                <a:tc hMerge="1">
                  <a:txBody>
                    <a:bodyPr/>
                    <a:lstStyle/>
                    <a:p>
                      <a:endParaRPr lang="en-GB" sz="2400" b="1" dirty="0">
                        <a:solidFill>
                          <a:srgbClr val="0083E6"/>
                        </a:solidFill>
                      </a:endParaRPr>
                    </a:p>
                  </a:txBody>
                  <a:tcPr/>
                </a:tc>
                <a:tc>
                  <a:txBody>
                    <a:bodyPr/>
                    <a:lstStyle/>
                    <a:p>
                      <a:endParaRPr lang="en-GB" sz="2400" b="1" dirty="0">
                        <a:solidFill>
                          <a:srgbClr val="0083E6"/>
                        </a:solidFill>
                      </a:endParaRPr>
                    </a:p>
                  </a:txBody>
                  <a:tcPr/>
                </a:tc>
                <a:extLst>
                  <a:ext uri="{0D108BD9-81ED-4DB2-BD59-A6C34878D82A}">
                    <a16:rowId xmlns:a16="http://schemas.microsoft.com/office/drawing/2014/main" val="2724457314"/>
                  </a:ext>
                </a:extLst>
              </a:tr>
              <a:tr h="837972">
                <a:tc>
                  <a:txBody>
                    <a:bodyPr/>
                    <a:lstStyle/>
                    <a:p>
                      <a:r>
                        <a:rPr lang="en-GB" sz="2400" dirty="0">
                          <a:solidFill>
                            <a:srgbClr val="0083E6"/>
                          </a:solidFill>
                        </a:rPr>
                        <a:t>Identify opportunities to extend existing professional networks </a:t>
                      </a:r>
                    </a:p>
                    <a:p>
                      <a:endParaRPr lang="en-GB" sz="2400" dirty="0">
                        <a:solidFill>
                          <a:srgbClr val="0083E6"/>
                        </a:solidFill>
                      </a:endParaRPr>
                    </a:p>
                    <a:p>
                      <a:r>
                        <a:rPr lang="en-GB" sz="2400" dirty="0">
                          <a:solidFill>
                            <a:srgbClr val="0083E6"/>
                          </a:solidFill>
                        </a:rPr>
                        <a:t>Develop new relationships with employers, training providers, volunteering organisations etc. </a:t>
                      </a:r>
                    </a:p>
                  </a:txBody>
                  <a:tcPr/>
                </a:tc>
                <a:tc>
                  <a:txBody>
                    <a:bodyPr/>
                    <a:lstStyle/>
                    <a:p>
                      <a:r>
                        <a:rPr lang="en-GB" sz="2400" dirty="0">
                          <a:solidFill>
                            <a:srgbClr val="0083E6"/>
                          </a:solidFill>
                        </a:rPr>
                        <a:t>Expected impact includes improved recovery and social inclusion</a:t>
                      </a:r>
                    </a:p>
                    <a:p>
                      <a:endParaRPr lang="en-GB" sz="2400" dirty="0">
                        <a:solidFill>
                          <a:srgbClr val="0083E6"/>
                        </a:solidFill>
                      </a:endParaRPr>
                    </a:p>
                    <a:p>
                      <a:r>
                        <a:rPr lang="en-GB" sz="2400" dirty="0">
                          <a:solidFill>
                            <a:srgbClr val="0083E6"/>
                          </a:solidFill>
                        </a:rPr>
                        <a:t>Working with additional employers will create real job opportunities and challenge stigma</a:t>
                      </a:r>
                    </a:p>
                  </a:txBody>
                  <a:tcPr/>
                </a:tc>
                <a:tc>
                  <a:txBody>
                    <a:bodyPr/>
                    <a:lstStyle/>
                    <a:p>
                      <a:r>
                        <a:rPr lang="en-GB" sz="2400" dirty="0">
                          <a:solidFill>
                            <a:srgbClr val="0083E6"/>
                          </a:solidFill>
                        </a:rPr>
                        <a:t>£495,751 allocated to IPS services over the next three years</a:t>
                      </a:r>
                    </a:p>
                  </a:txBody>
                  <a:tcPr/>
                </a:tc>
                <a:tc>
                  <a:txBody>
                    <a:bodyPr/>
                    <a:lstStyle/>
                    <a:p>
                      <a:r>
                        <a:rPr lang="en-GB" sz="2400" dirty="0">
                          <a:solidFill>
                            <a:srgbClr val="0083E6"/>
                          </a:solidFill>
                        </a:rPr>
                        <a:t> 2026</a:t>
                      </a:r>
                    </a:p>
                    <a:p>
                      <a:endParaRPr lang="en-GB" sz="2400" dirty="0">
                        <a:solidFill>
                          <a:srgbClr val="0083E6"/>
                        </a:solidFill>
                      </a:endParaRPr>
                    </a:p>
                    <a:p>
                      <a:endParaRPr lang="en-GB" sz="2400" dirty="0">
                        <a:solidFill>
                          <a:srgbClr val="0083E6"/>
                        </a:solidFill>
                      </a:endParaRPr>
                    </a:p>
                    <a:p>
                      <a:endParaRPr lang="en-GB" sz="2400" dirty="0">
                        <a:solidFill>
                          <a:srgbClr val="0083E6"/>
                        </a:solidFill>
                      </a:endParaRPr>
                    </a:p>
                    <a:p>
                      <a:r>
                        <a:rPr lang="en-GB" sz="2400" dirty="0">
                          <a:solidFill>
                            <a:srgbClr val="0083E6"/>
                          </a:solidFill>
                        </a:rPr>
                        <a:t>2027</a:t>
                      </a:r>
                    </a:p>
                  </a:txBody>
                  <a:tcPr/>
                </a:tc>
                <a:extLst>
                  <a:ext uri="{0D108BD9-81ED-4DB2-BD59-A6C34878D82A}">
                    <a16:rowId xmlns:a16="http://schemas.microsoft.com/office/drawing/2014/main" val="3193035424"/>
                  </a:ext>
                </a:extLst>
              </a:tr>
            </a:tbl>
          </a:graphicData>
        </a:graphic>
      </p:graphicFrame>
    </p:spTree>
    <p:extLst>
      <p:ext uri="{BB962C8B-B14F-4D97-AF65-F5344CB8AC3E}">
        <p14:creationId xmlns:p14="http://schemas.microsoft.com/office/powerpoint/2010/main" val="27978414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7392E-EFAC-D3A4-220B-0B5221ABC25A}"/>
            </a:ext>
          </a:extLst>
        </p:cNvPr>
        <p:cNvGrpSpPr/>
        <p:nvPr/>
      </p:nvGrpSpPr>
      <p:grpSpPr>
        <a:xfrm>
          <a:off x="0" y="0"/>
          <a:ext cx="0" cy="0"/>
          <a:chOff x="0" y="0"/>
          <a:chExt cx="0" cy="0"/>
        </a:xfrm>
      </p:grpSpPr>
      <p:sp>
        <p:nvSpPr>
          <p:cNvPr id="26" name="TextBox 25">
            <a:extLst>
              <a:ext uri="{FF2B5EF4-FFF2-40B4-BE49-F238E27FC236}">
                <a16:creationId xmlns:a16="http://schemas.microsoft.com/office/drawing/2014/main" id="{12FB8BAB-46F9-A1C8-A069-7F678921B36C}"/>
              </a:ext>
            </a:extLst>
          </p:cNvPr>
          <p:cNvSpPr txBox="1"/>
          <p:nvPr/>
        </p:nvSpPr>
        <p:spPr>
          <a:xfrm>
            <a:off x="343252" y="488683"/>
            <a:ext cx="16484438" cy="769441"/>
          </a:xfrm>
          <a:prstGeom prst="rect">
            <a:avLst/>
          </a:prstGeom>
          <a:noFill/>
        </p:spPr>
        <p:txBody>
          <a:bodyPr wrap="square">
            <a:spAutoFit/>
          </a:bodyPr>
          <a:lstStyle/>
          <a:p>
            <a:pPr marL="0" marR="0" lvl="0" indent="0" algn="l" defTabSz="914393"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rPr>
              <a:t>How we will deliver change – Action plan</a:t>
            </a:r>
            <a:endParaRPr kumimoji="0" lang="en-GB" sz="4400" b="0"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endParaRPr>
          </a:p>
        </p:txBody>
      </p:sp>
      <p:grpSp>
        <p:nvGrpSpPr>
          <p:cNvPr id="3" name="Group 8">
            <a:extLst>
              <a:ext uri="{FF2B5EF4-FFF2-40B4-BE49-F238E27FC236}">
                <a16:creationId xmlns:a16="http://schemas.microsoft.com/office/drawing/2014/main" id="{0FF53096-F357-E105-DD84-CB1E61CA0ABB}"/>
              </a:ext>
            </a:extLst>
          </p:cNvPr>
          <p:cNvGrpSpPr/>
          <p:nvPr/>
        </p:nvGrpSpPr>
        <p:grpSpPr>
          <a:xfrm rot="5400000">
            <a:off x="5915793" y="-4187266"/>
            <a:ext cx="195180" cy="11149189"/>
            <a:chOff x="0" y="0"/>
            <a:chExt cx="343797" cy="3194727"/>
          </a:xfrm>
        </p:grpSpPr>
        <p:sp>
          <p:nvSpPr>
            <p:cNvPr id="4" name="Freeform 9">
              <a:extLst>
                <a:ext uri="{FF2B5EF4-FFF2-40B4-BE49-F238E27FC236}">
                  <a16:creationId xmlns:a16="http://schemas.microsoft.com/office/drawing/2014/main" id="{19C57911-DAAA-754F-066F-AE420A0B097B}"/>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5" name="TextBox 10">
              <a:extLst>
                <a:ext uri="{FF2B5EF4-FFF2-40B4-BE49-F238E27FC236}">
                  <a16:creationId xmlns:a16="http://schemas.microsoft.com/office/drawing/2014/main" id="{7F2A1809-0BF2-26AC-4FB0-1AFA59E71F58}"/>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graphicFrame>
        <p:nvGraphicFramePr>
          <p:cNvPr id="7" name="Table 6">
            <a:extLst>
              <a:ext uri="{FF2B5EF4-FFF2-40B4-BE49-F238E27FC236}">
                <a16:creationId xmlns:a16="http://schemas.microsoft.com/office/drawing/2014/main" id="{43702EF3-9D3D-D4C8-BB12-747488AD13D5}"/>
              </a:ext>
            </a:extLst>
          </p:cNvPr>
          <p:cNvGraphicFramePr>
            <a:graphicFrameLocks noGrp="1"/>
          </p:cNvGraphicFramePr>
          <p:nvPr>
            <p:extLst>
              <p:ext uri="{D42A27DB-BD31-4B8C-83A1-F6EECF244321}">
                <p14:modId xmlns:p14="http://schemas.microsoft.com/office/powerpoint/2010/main" val="2913215668"/>
              </p:ext>
            </p:extLst>
          </p:nvPr>
        </p:nvGraphicFramePr>
        <p:xfrm>
          <a:off x="641445" y="1683452"/>
          <a:ext cx="17319009" cy="8183196"/>
        </p:xfrm>
        <a:graphic>
          <a:graphicData uri="http://schemas.openxmlformats.org/drawingml/2006/table">
            <a:tbl>
              <a:tblPr firstRow="1" bandRow="1">
                <a:tableStyleId>{22838BEF-8BB2-4498-84A7-C5851F593DF1}</a:tableStyleId>
              </a:tblPr>
              <a:tblGrid>
                <a:gridCol w="3234519">
                  <a:extLst>
                    <a:ext uri="{9D8B030D-6E8A-4147-A177-3AD203B41FA5}">
                      <a16:colId xmlns:a16="http://schemas.microsoft.com/office/drawing/2014/main" val="924358931"/>
                    </a:ext>
                  </a:extLst>
                </a:gridCol>
                <a:gridCol w="8202305">
                  <a:extLst>
                    <a:ext uri="{9D8B030D-6E8A-4147-A177-3AD203B41FA5}">
                      <a16:colId xmlns:a16="http://schemas.microsoft.com/office/drawing/2014/main" val="1742602914"/>
                    </a:ext>
                  </a:extLst>
                </a:gridCol>
                <a:gridCol w="4449170">
                  <a:extLst>
                    <a:ext uri="{9D8B030D-6E8A-4147-A177-3AD203B41FA5}">
                      <a16:colId xmlns:a16="http://schemas.microsoft.com/office/drawing/2014/main" val="3888755329"/>
                    </a:ext>
                  </a:extLst>
                </a:gridCol>
                <a:gridCol w="1433015">
                  <a:extLst>
                    <a:ext uri="{9D8B030D-6E8A-4147-A177-3AD203B41FA5}">
                      <a16:colId xmlns:a16="http://schemas.microsoft.com/office/drawing/2014/main" val="1679964196"/>
                    </a:ext>
                  </a:extLst>
                </a:gridCol>
              </a:tblGrid>
              <a:tr h="837972">
                <a:tc gridSpan="3">
                  <a:txBody>
                    <a:bodyPr/>
                    <a:lstStyle/>
                    <a:p>
                      <a:r>
                        <a:rPr lang="en-GB" sz="2400" dirty="0">
                          <a:solidFill>
                            <a:srgbClr val="0083E6"/>
                          </a:solidFill>
                        </a:rPr>
                        <a:t>7. Identify and support vulnerable families </a:t>
                      </a:r>
                    </a:p>
                  </a:txBody>
                  <a:tcPr/>
                </a:tc>
                <a:tc hMerge="1">
                  <a:txBody>
                    <a:bodyPr/>
                    <a:lstStyle/>
                    <a:p>
                      <a:endParaRPr lang="en-GB"/>
                    </a:p>
                  </a:txBody>
                  <a:tcPr/>
                </a:tc>
                <a:tc hMerge="1">
                  <a:txBody>
                    <a:bodyPr/>
                    <a:lstStyle/>
                    <a:p>
                      <a:endParaRPr lang="en-GB" sz="2400" dirty="0">
                        <a:solidFill>
                          <a:srgbClr val="0083E6"/>
                        </a:solidFill>
                      </a:endParaRPr>
                    </a:p>
                  </a:txBody>
                  <a:tcPr/>
                </a:tc>
                <a:tc>
                  <a:txBody>
                    <a:bodyPr/>
                    <a:lstStyle/>
                    <a:p>
                      <a:endParaRPr lang="en-GB" sz="2400" dirty="0">
                        <a:solidFill>
                          <a:srgbClr val="0083E6"/>
                        </a:solidFill>
                      </a:endParaRPr>
                    </a:p>
                  </a:txBody>
                  <a:tcPr/>
                </a:tc>
                <a:extLst>
                  <a:ext uri="{0D108BD9-81ED-4DB2-BD59-A6C34878D82A}">
                    <a16:rowId xmlns:a16="http://schemas.microsoft.com/office/drawing/2014/main" val="52316431"/>
                  </a:ext>
                </a:extLst>
              </a:tr>
              <a:tr h="837972">
                <a:tc>
                  <a:txBody>
                    <a:bodyPr/>
                    <a:lstStyle/>
                    <a:p>
                      <a:r>
                        <a:rPr lang="en-GB" sz="2400" b="1" dirty="0">
                          <a:solidFill>
                            <a:srgbClr val="0083E6"/>
                          </a:solidFill>
                        </a:rPr>
                        <a:t>Actions</a:t>
                      </a:r>
                    </a:p>
                  </a:txBody>
                  <a:tcPr/>
                </a:tc>
                <a:tc>
                  <a:txBody>
                    <a:bodyPr/>
                    <a:lstStyle/>
                    <a:p>
                      <a:r>
                        <a:rPr lang="en-GB" sz="2400" b="1">
                          <a:solidFill>
                            <a:srgbClr val="0083E6"/>
                          </a:solidFill>
                        </a:rPr>
                        <a:t>Impacts</a:t>
                      </a:r>
                      <a:endParaRPr lang="en-GB" sz="2400" b="1" dirty="0">
                        <a:solidFill>
                          <a:srgbClr val="0083E6"/>
                        </a:solidFill>
                      </a:endParaRPr>
                    </a:p>
                  </a:txBody>
                  <a:tcPr/>
                </a:tc>
                <a:tc>
                  <a:txBody>
                    <a:bodyPr/>
                    <a:lstStyle/>
                    <a:p>
                      <a:r>
                        <a:rPr lang="en-GB" sz="2400" b="1" dirty="0">
                          <a:solidFill>
                            <a:srgbClr val="0083E6"/>
                          </a:solidFill>
                        </a:rPr>
                        <a:t>Resources</a:t>
                      </a:r>
                    </a:p>
                  </a:txBody>
                  <a:tcPr/>
                </a:tc>
                <a:tc>
                  <a:txBody>
                    <a:bodyPr/>
                    <a:lstStyle/>
                    <a:p>
                      <a:r>
                        <a:rPr lang="en-GB" sz="2400" b="1" dirty="0">
                          <a:solidFill>
                            <a:srgbClr val="0083E6"/>
                          </a:solidFill>
                        </a:rPr>
                        <a:t>By when</a:t>
                      </a:r>
                    </a:p>
                  </a:txBody>
                  <a:tcPr/>
                </a:tc>
                <a:extLst>
                  <a:ext uri="{0D108BD9-81ED-4DB2-BD59-A6C34878D82A}">
                    <a16:rowId xmlns:a16="http://schemas.microsoft.com/office/drawing/2014/main" val="97739522"/>
                  </a:ext>
                </a:extLst>
              </a:tr>
              <a:tr h="837972">
                <a:tc>
                  <a:txBody>
                    <a:bodyPr/>
                    <a:lstStyle/>
                    <a:p>
                      <a:r>
                        <a:rPr lang="en-GB" sz="2400" dirty="0">
                          <a:solidFill>
                            <a:srgbClr val="0083E6"/>
                          </a:solidFill>
                        </a:rPr>
                        <a:t>Set up Hidden Harm Group</a:t>
                      </a:r>
                    </a:p>
                    <a:p>
                      <a:r>
                        <a:rPr lang="en-GB" sz="2400" dirty="0">
                          <a:solidFill>
                            <a:srgbClr val="0083E6"/>
                          </a:solidFill>
                        </a:rPr>
                        <a:t>Explore opportunities to intervene early for pregnant women</a:t>
                      </a:r>
                    </a:p>
                    <a:p>
                      <a:r>
                        <a:rPr lang="en-GB" sz="2400" dirty="0">
                          <a:solidFill>
                            <a:srgbClr val="0083E6"/>
                          </a:solidFill>
                        </a:rPr>
                        <a:t>Enhance family interventions</a:t>
                      </a:r>
                    </a:p>
                  </a:txBody>
                  <a:tcPr/>
                </a:tc>
                <a:tc>
                  <a:txBody>
                    <a:bodyPr/>
                    <a:lstStyle/>
                    <a:p>
                      <a:r>
                        <a:rPr lang="en-GB" sz="2400" dirty="0">
                          <a:solidFill>
                            <a:srgbClr val="0083E6"/>
                          </a:solidFill>
                        </a:rPr>
                        <a:t>All-service sign-up to ‘No Wrong Door’</a:t>
                      </a:r>
                    </a:p>
                    <a:p>
                      <a:endParaRPr lang="en-GB" sz="2400" dirty="0">
                        <a:solidFill>
                          <a:srgbClr val="0083E6"/>
                        </a:solidFill>
                      </a:endParaRPr>
                    </a:p>
                    <a:p>
                      <a:r>
                        <a:rPr lang="en-GB" sz="2400" dirty="0">
                          <a:solidFill>
                            <a:srgbClr val="0083E6"/>
                          </a:solidFill>
                        </a:rPr>
                        <a:t>Harm reduction for mother and child</a:t>
                      </a:r>
                    </a:p>
                    <a:p>
                      <a:endParaRPr lang="en-GB" sz="2400" dirty="0">
                        <a:solidFill>
                          <a:srgbClr val="0083E6"/>
                        </a:solidFill>
                      </a:endParaRPr>
                    </a:p>
                    <a:p>
                      <a:endParaRPr lang="en-GB" sz="2400" dirty="0">
                        <a:solidFill>
                          <a:srgbClr val="0083E6"/>
                        </a:solidFill>
                      </a:endParaRPr>
                    </a:p>
                    <a:p>
                      <a:r>
                        <a:rPr lang="en-GB" sz="2400" dirty="0">
                          <a:solidFill>
                            <a:srgbClr val="0083E6"/>
                          </a:solidFill>
                        </a:rPr>
                        <a:t>Brief intervention pathway(s) agreed leading to improved support for children and families</a:t>
                      </a:r>
                    </a:p>
                  </a:txBody>
                  <a:tcPr/>
                </a:tc>
                <a:tc>
                  <a:txBody>
                    <a:bodyPr/>
                    <a:lstStyle/>
                    <a:p>
                      <a:r>
                        <a:rPr lang="en-GB" sz="2400" dirty="0">
                          <a:solidFill>
                            <a:srgbClr val="0083E6"/>
                          </a:solidFill>
                        </a:rPr>
                        <a:t>Funding maintained for Family Drug and Alcohol Court (FDAC) over next three years</a:t>
                      </a:r>
                    </a:p>
                    <a:p>
                      <a:endParaRPr lang="en-GB" sz="2400" dirty="0">
                        <a:solidFill>
                          <a:srgbClr val="0083E6"/>
                        </a:solidFill>
                      </a:endParaRPr>
                    </a:p>
                    <a:p>
                      <a:r>
                        <a:rPr lang="en-GB" sz="2400" dirty="0">
                          <a:solidFill>
                            <a:srgbClr val="0083E6"/>
                          </a:solidFill>
                        </a:rPr>
                        <a:t>Continuation of Specialist Midwifery post </a:t>
                      </a:r>
                    </a:p>
                  </a:txBody>
                  <a:tcPr/>
                </a:tc>
                <a:tc>
                  <a:txBody>
                    <a:bodyPr/>
                    <a:lstStyle/>
                    <a:p>
                      <a:r>
                        <a:rPr lang="en-GB" sz="2400" dirty="0">
                          <a:solidFill>
                            <a:srgbClr val="0083E6"/>
                          </a:solidFill>
                        </a:rPr>
                        <a:t> 2026</a:t>
                      </a:r>
                    </a:p>
                    <a:p>
                      <a:endParaRPr lang="en-GB" sz="2400" dirty="0">
                        <a:solidFill>
                          <a:srgbClr val="0083E6"/>
                        </a:solidFill>
                      </a:endParaRPr>
                    </a:p>
                    <a:p>
                      <a:endParaRPr lang="en-GB" sz="2400" dirty="0">
                        <a:solidFill>
                          <a:srgbClr val="0083E6"/>
                        </a:solidFill>
                      </a:endParaRPr>
                    </a:p>
                    <a:p>
                      <a:r>
                        <a:rPr lang="en-GB" sz="2400" dirty="0">
                          <a:solidFill>
                            <a:srgbClr val="0083E6"/>
                          </a:solidFill>
                        </a:rPr>
                        <a:t> 2027</a:t>
                      </a:r>
                    </a:p>
                    <a:p>
                      <a:endParaRPr lang="en-GB" sz="2400" dirty="0">
                        <a:solidFill>
                          <a:srgbClr val="0083E6"/>
                        </a:solidFill>
                      </a:endParaRPr>
                    </a:p>
                    <a:p>
                      <a:r>
                        <a:rPr lang="en-GB" sz="2400" dirty="0">
                          <a:solidFill>
                            <a:srgbClr val="0083E6"/>
                          </a:solidFill>
                        </a:rPr>
                        <a:t> 2028</a:t>
                      </a:r>
                    </a:p>
                  </a:txBody>
                  <a:tcPr/>
                </a:tc>
                <a:extLst>
                  <a:ext uri="{0D108BD9-81ED-4DB2-BD59-A6C34878D82A}">
                    <a16:rowId xmlns:a16="http://schemas.microsoft.com/office/drawing/2014/main" val="2066016117"/>
                  </a:ext>
                </a:extLst>
              </a:tr>
              <a:tr h="837972">
                <a:tc gridSpan="3">
                  <a:txBody>
                    <a:bodyPr/>
                    <a:lstStyle/>
                    <a:p>
                      <a:r>
                        <a:rPr lang="en-GB" sz="2400" b="1" dirty="0">
                          <a:solidFill>
                            <a:srgbClr val="0083E6"/>
                          </a:solidFill>
                        </a:rPr>
                        <a:t>8. Work in partnership to reduce harm </a:t>
                      </a:r>
                    </a:p>
                  </a:txBody>
                  <a:tcPr/>
                </a:tc>
                <a:tc hMerge="1">
                  <a:txBody>
                    <a:bodyPr/>
                    <a:lstStyle/>
                    <a:p>
                      <a:endParaRPr lang="en-GB"/>
                    </a:p>
                  </a:txBody>
                  <a:tcPr/>
                </a:tc>
                <a:tc hMerge="1">
                  <a:txBody>
                    <a:bodyPr/>
                    <a:lstStyle/>
                    <a:p>
                      <a:endParaRPr lang="en-GB" sz="2400" b="1" dirty="0">
                        <a:solidFill>
                          <a:srgbClr val="0083E6"/>
                        </a:solidFill>
                      </a:endParaRPr>
                    </a:p>
                  </a:txBody>
                  <a:tcPr/>
                </a:tc>
                <a:tc>
                  <a:txBody>
                    <a:bodyPr/>
                    <a:lstStyle/>
                    <a:p>
                      <a:endParaRPr lang="en-GB" sz="2400" b="1" dirty="0">
                        <a:solidFill>
                          <a:srgbClr val="0083E6"/>
                        </a:solidFill>
                      </a:endParaRPr>
                    </a:p>
                  </a:txBody>
                  <a:tcPr/>
                </a:tc>
                <a:extLst>
                  <a:ext uri="{0D108BD9-81ED-4DB2-BD59-A6C34878D82A}">
                    <a16:rowId xmlns:a16="http://schemas.microsoft.com/office/drawing/2014/main" val="2724457314"/>
                  </a:ext>
                </a:extLst>
              </a:tr>
              <a:tr h="837972">
                <a:tc>
                  <a:txBody>
                    <a:bodyPr/>
                    <a:lstStyle/>
                    <a:p>
                      <a:r>
                        <a:rPr lang="en-GB" sz="2400" dirty="0">
                          <a:solidFill>
                            <a:srgbClr val="0083E6"/>
                          </a:solidFill>
                        </a:rPr>
                        <a:t>Strategic Planning Day to identify opportunities and barriers to partnership working</a:t>
                      </a:r>
                    </a:p>
                    <a:p>
                      <a:r>
                        <a:rPr lang="en-GB" sz="2400" dirty="0">
                          <a:solidFill>
                            <a:srgbClr val="0083E6"/>
                          </a:solidFill>
                        </a:rPr>
                        <a:t>Develop shared tools and pathways</a:t>
                      </a:r>
                    </a:p>
                    <a:p>
                      <a:r>
                        <a:rPr lang="en-GB" sz="2400" dirty="0">
                          <a:solidFill>
                            <a:srgbClr val="0083E6"/>
                          </a:solidFill>
                        </a:rPr>
                        <a:t>Wound Awareness Workshop</a:t>
                      </a:r>
                    </a:p>
                  </a:txBody>
                  <a:tcPr/>
                </a:tc>
                <a:tc>
                  <a:txBody>
                    <a:bodyPr/>
                    <a:lstStyle/>
                    <a:p>
                      <a:r>
                        <a:rPr lang="en-GB" sz="2400" dirty="0">
                          <a:solidFill>
                            <a:srgbClr val="0083E6"/>
                          </a:solidFill>
                        </a:rPr>
                        <a:t>Better relationships between leaders and providers across the Gloucestershire system will enable more joined-up thinking</a:t>
                      </a:r>
                    </a:p>
                    <a:p>
                      <a:endParaRPr lang="en-GB" sz="2400" dirty="0">
                        <a:solidFill>
                          <a:srgbClr val="0083E6"/>
                        </a:solidFill>
                      </a:endParaRPr>
                    </a:p>
                    <a:p>
                      <a:endParaRPr lang="en-GB" sz="2400" dirty="0">
                        <a:solidFill>
                          <a:srgbClr val="0083E6"/>
                        </a:solidFill>
                      </a:endParaRPr>
                    </a:p>
                    <a:p>
                      <a:r>
                        <a:rPr lang="en-GB" sz="2400" dirty="0">
                          <a:solidFill>
                            <a:srgbClr val="0083E6"/>
                          </a:solidFill>
                        </a:rPr>
                        <a:t>Reduced duplication of effort, less confusion for service users and more sustainable change</a:t>
                      </a:r>
                    </a:p>
                    <a:p>
                      <a:r>
                        <a:rPr lang="en-GB" sz="2400" dirty="0">
                          <a:solidFill>
                            <a:srgbClr val="0083E6"/>
                          </a:solidFill>
                        </a:rPr>
                        <a:t>Practical measures for joint working are developed </a:t>
                      </a:r>
                    </a:p>
                  </a:txBody>
                  <a:tcPr/>
                </a:tc>
                <a:tc>
                  <a:txBody>
                    <a:bodyPr/>
                    <a:lstStyle/>
                    <a:p>
                      <a:r>
                        <a:rPr lang="en-GB" sz="2400" dirty="0">
                          <a:solidFill>
                            <a:srgbClr val="0083E6"/>
                          </a:solidFill>
                        </a:rPr>
                        <a:t>MEAM and MARM Coordinators and associated programmes of work</a:t>
                      </a:r>
                    </a:p>
                    <a:p>
                      <a:endParaRPr lang="en-GB" sz="2400" dirty="0">
                        <a:solidFill>
                          <a:srgbClr val="0083E6"/>
                        </a:solidFill>
                      </a:endParaRPr>
                    </a:p>
                    <a:p>
                      <a:r>
                        <a:rPr lang="en-GB" sz="2400">
                          <a:solidFill>
                            <a:srgbClr val="0083E6"/>
                          </a:solidFill>
                        </a:rPr>
                        <a:t>Local </a:t>
                      </a:r>
                      <a:r>
                        <a:rPr lang="en-GB" sz="2400" dirty="0">
                          <a:solidFill>
                            <a:srgbClr val="0083E6"/>
                          </a:solidFill>
                        </a:rPr>
                        <a:t>and regional Public Health capacity </a:t>
                      </a:r>
                    </a:p>
                  </a:txBody>
                  <a:tcPr/>
                </a:tc>
                <a:tc>
                  <a:txBody>
                    <a:bodyPr/>
                    <a:lstStyle/>
                    <a:p>
                      <a:r>
                        <a:rPr lang="en-GB" sz="2400" dirty="0">
                          <a:solidFill>
                            <a:srgbClr val="0083E6"/>
                          </a:solidFill>
                        </a:rPr>
                        <a:t> 2026/27</a:t>
                      </a:r>
                    </a:p>
                    <a:p>
                      <a:endParaRPr lang="en-GB" sz="2400" dirty="0">
                        <a:solidFill>
                          <a:srgbClr val="0083E6"/>
                        </a:solidFill>
                      </a:endParaRPr>
                    </a:p>
                    <a:p>
                      <a:endParaRPr lang="en-GB" sz="2400" dirty="0">
                        <a:solidFill>
                          <a:srgbClr val="0083E6"/>
                        </a:solidFill>
                      </a:endParaRPr>
                    </a:p>
                    <a:p>
                      <a:endParaRPr lang="en-GB" sz="2400" dirty="0">
                        <a:solidFill>
                          <a:srgbClr val="0083E6"/>
                        </a:solidFill>
                      </a:endParaRPr>
                    </a:p>
                    <a:p>
                      <a:r>
                        <a:rPr lang="en-GB" sz="2400" dirty="0">
                          <a:solidFill>
                            <a:srgbClr val="0083E6"/>
                          </a:solidFill>
                        </a:rPr>
                        <a:t>2028</a:t>
                      </a:r>
                    </a:p>
                    <a:p>
                      <a:endParaRPr lang="en-GB" sz="2400" dirty="0">
                        <a:solidFill>
                          <a:srgbClr val="0083E6"/>
                        </a:solidFill>
                      </a:endParaRPr>
                    </a:p>
                    <a:p>
                      <a:endParaRPr lang="en-GB" sz="2400" dirty="0">
                        <a:solidFill>
                          <a:srgbClr val="0083E6"/>
                        </a:solidFill>
                      </a:endParaRPr>
                    </a:p>
                    <a:p>
                      <a:r>
                        <a:rPr lang="en-GB" sz="2400" dirty="0">
                          <a:solidFill>
                            <a:srgbClr val="0083E6"/>
                          </a:solidFill>
                        </a:rPr>
                        <a:t>2026</a:t>
                      </a:r>
                    </a:p>
                  </a:txBody>
                  <a:tcPr/>
                </a:tc>
                <a:extLst>
                  <a:ext uri="{0D108BD9-81ED-4DB2-BD59-A6C34878D82A}">
                    <a16:rowId xmlns:a16="http://schemas.microsoft.com/office/drawing/2014/main" val="3193035424"/>
                  </a:ext>
                </a:extLst>
              </a:tr>
            </a:tbl>
          </a:graphicData>
        </a:graphic>
      </p:graphicFrame>
    </p:spTree>
    <p:extLst>
      <p:ext uri="{BB962C8B-B14F-4D97-AF65-F5344CB8AC3E}">
        <p14:creationId xmlns:p14="http://schemas.microsoft.com/office/powerpoint/2010/main" val="36293001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9B819-A876-4CDD-0044-267E81E51821}"/>
            </a:ext>
          </a:extLst>
        </p:cNvPr>
        <p:cNvGrpSpPr/>
        <p:nvPr/>
      </p:nvGrpSpPr>
      <p:grpSpPr>
        <a:xfrm>
          <a:off x="0" y="0"/>
          <a:ext cx="0" cy="0"/>
          <a:chOff x="0" y="0"/>
          <a:chExt cx="0" cy="0"/>
        </a:xfrm>
      </p:grpSpPr>
      <p:sp>
        <p:nvSpPr>
          <p:cNvPr id="26" name="TextBox 25">
            <a:extLst>
              <a:ext uri="{FF2B5EF4-FFF2-40B4-BE49-F238E27FC236}">
                <a16:creationId xmlns:a16="http://schemas.microsoft.com/office/drawing/2014/main" id="{1B28A919-CABB-5867-2F95-99929526805D}"/>
              </a:ext>
            </a:extLst>
          </p:cNvPr>
          <p:cNvSpPr txBox="1"/>
          <p:nvPr/>
        </p:nvSpPr>
        <p:spPr>
          <a:xfrm>
            <a:off x="343252" y="488683"/>
            <a:ext cx="16484438" cy="769441"/>
          </a:xfrm>
          <a:prstGeom prst="rect">
            <a:avLst/>
          </a:prstGeom>
          <a:noFill/>
        </p:spPr>
        <p:txBody>
          <a:bodyPr wrap="square">
            <a:spAutoFit/>
          </a:bodyPr>
          <a:lstStyle/>
          <a:p>
            <a:pPr marL="0" marR="0" lvl="0" indent="0" algn="l" defTabSz="914393"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rPr>
              <a:t>How we will deliver change – Action plan</a:t>
            </a:r>
            <a:endParaRPr kumimoji="0" lang="en-GB" sz="4400" b="0" i="0" u="none" strike="noStrike" kern="1200" cap="none" spc="0" normalizeH="0" baseline="0" noProof="0" dirty="0">
              <a:ln>
                <a:noFill/>
              </a:ln>
              <a:solidFill>
                <a:srgbClr val="19315D"/>
              </a:solidFill>
              <a:effectLst/>
              <a:uLnTx/>
              <a:uFillTx/>
              <a:latin typeface="Poppins" panose="00000500000000000000" pitchFamily="2" charset="0"/>
              <a:ea typeface="+mn-ea"/>
              <a:cs typeface="Poppins" panose="00000500000000000000" pitchFamily="2" charset="0"/>
            </a:endParaRPr>
          </a:p>
        </p:txBody>
      </p:sp>
      <p:grpSp>
        <p:nvGrpSpPr>
          <p:cNvPr id="3" name="Group 8">
            <a:extLst>
              <a:ext uri="{FF2B5EF4-FFF2-40B4-BE49-F238E27FC236}">
                <a16:creationId xmlns:a16="http://schemas.microsoft.com/office/drawing/2014/main" id="{C66B8196-3872-1000-6E5B-EAE2ACF6597C}"/>
              </a:ext>
            </a:extLst>
          </p:cNvPr>
          <p:cNvGrpSpPr/>
          <p:nvPr/>
        </p:nvGrpSpPr>
        <p:grpSpPr>
          <a:xfrm rot="5400000">
            <a:off x="5915793" y="-4187266"/>
            <a:ext cx="195180" cy="11149189"/>
            <a:chOff x="0" y="0"/>
            <a:chExt cx="343797" cy="3194727"/>
          </a:xfrm>
        </p:grpSpPr>
        <p:sp>
          <p:nvSpPr>
            <p:cNvPr id="4" name="Freeform 9">
              <a:extLst>
                <a:ext uri="{FF2B5EF4-FFF2-40B4-BE49-F238E27FC236}">
                  <a16:creationId xmlns:a16="http://schemas.microsoft.com/office/drawing/2014/main" id="{5DB9704D-05CD-556E-4A31-B75B6651FB87}"/>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5" name="TextBox 10">
              <a:extLst>
                <a:ext uri="{FF2B5EF4-FFF2-40B4-BE49-F238E27FC236}">
                  <a16:creationId xmlns:a16="http://schemas.microsoft.com/office/drawing/2014/main" id="{12F63BD5-3D54-F743-5BB5-6EB9526157FA}"/>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graphicFrame>
        <p:nvGraphicFramePr>
          <p:cNvPr id="7" name="Table 6">
            <a:extLst>
              <a:ext uri="{FF2B5EF4-FFF2-40B4-BE49-F238E27FC236}">
                <a16:creationId xmlns:a16="http://schemas.microsoft.com/office/drawing/2014/main" id="{4AC263B8-92D2-7E86-C788-07280E53FEB9}"/>
              </a:ext>
            </a:extLst>
          </p:cNvPr>
          <p:cNvGraphicFramePr>
            <a:graphicFrameLocks noGrp="1"/>
          </p:cNvGraphicFramePr>
          <p:nvPr>
            <p:extLst>
              <p:ext uri="{D42A27DB-BD31-4B8C-83A1-F6EECF244321}">
                <p14:modId xmlns:p14="http://schemas.microsoft.com/office/powerpoint/2010/main" val="2362233643"/>
              </p:ext>
            </p:extLst>
          </p:nvPr>
        </p:nvGraphicFramePr>
        <p:xfrm>
          <a:off x="438788" y="1656156"/>
          <a:ext cx="17494370" cy="8183196"/>
        </p:xfrm>
        <a:graphic>
          <a:graphicData uri="http://schemas.openxmlformats.org/drawingml/2006/table">
            <a:tbl>
              <a:tblPr firstRow="1" bandRow="1">
                <a:tableStyleId>{22838BEF-8BB2-4498-84A7-C5851F593DF1}</a:tableStyleId>
              </a:tblPr>
              <a:tblGrid>
                <a:gridCol w="3532711">
                  <a:extLst>
                    <a:ext uri="{9D8B030D-6E8A-4147-A177-3AD203B41FA5}">
                      <a16:colId xmlns:a16="http://schemas.microsoft.com/office/drawing/2014/main" val="924358931"/>
                    </a:ext>
                  </a:extLst>
                </a:gridCol>
                <a:gridCol w="8120417">
                  <a:extLst>
                    <a:ext uri="{9D8B030D-6E8A-4147-A177-3AD203B41FA5}">
                      <a16:colId xmlns:a16="http://schemas.microsoft.com/office/drawing/2014/main" val="820471731"/>
                    </a:ext>
                  </a:extLst>
                </a:gridCol>
                <a:gridCol w="4462818">
                  <a:extLst>
                    <a:ext uri="{9D8B030D-6E8A-4147-A177-3AD203B41FA5}">
                      <a16:colId xmlns:a16="http://schemas.microsoft.com/office/drawing/2014/main" val="2468898474"/>
                    </a:ext>
                  </a:extLst>
                </a:gridCol>
                <a:gridCol w="1378424">
                  <a:extLst>
                    <a:ext uri="{9D8B030D-6E8A-4147-A177-3AD203B41FA5}">
                      <a16:colId xmlns:a16="http://schemas.microsoft.com/office/drawing/2014/main" val="3006276926"/>
                    </a:ext>
                  </a:extLst>
                </a:gridCol>
              </a:tblGrid>
              <a:tr h="837972">
                <a:tc gridSpan="3">
                  <a:txBody>
                    <a:bodyPr/>
                    <a:lstStyle/>
                    <a:p>
                      <a:r>
                        <a:rPr lang="en-GB" sz="2400" dirty="0">
                          <a:solidFill>
                            <a:srgbClr val="0083E6"/>
                          </a:solidFill>
                        </a:rPr>
                        <a:t>9. Develop system workforce training</a:t>
                      </a:r>
                    </a:p>
                  </a:txBody>
                  <a:tcPr/>
                </a:tc>
                <a:tc hMerge="1">
                  <a:txBody>
                    <a:bodyPr/>
                    <a:lstStyle/>
                    <a:p>
                      <a:endParaRPr lang="en-GB"/>
                    </a:p>
                  </a:txBody>
                  <a:tcPr/>
                </a:tc>
                <a:tc hMerge="1">
                  <a:txBody>
                    <a:bodyPr/>
                    <a:lstStyle/>
                    <a:p>
                      <a:endParaRPr lang="en-GB" sz="2400" dirty="0">
                        <a:solidFill>
                          <a:srgbClr val="0083E6"/>
                        </a:solidFill>
                      </a:endParaRPr>
                    </a:p>
                  </a:txBody>
                  <a:tcPr/>
                </a:tc>
                <a:tc>
                  <a:txBody>
                    <a:bodyPr/>
                    <a:lstStyle/>
                    <a:p>
                      <a:endParaRPr lang="en-GB" sz="2400" dirty="0">
                        <a:solidFill>
                          <a:srgbClr val="0083E6"/>
                        </a:solidFill>
                      </a:endParaRPr>
                    </a:p>
                  </a:txBody>
                  <a:tcPr/>
                </a:tc>
                <a:extLst>
                  <a:ext uri="{0D108BD9-81ED-4DB2-BD59-A6C34878D82A}">
                    <a16:rowId xmlns:a16="http://schemas.microsoft.com/office/drawing/2014/main" val="52316431"/>
                  </a:ext>
                </a:extLst>
              </a:tr>
              <a:tr h="837972">
                <a:tc>
                  <a:txBody>
                    <a:bodyPr/>
                    <a:lstStyle/>
                    <a:p>
                      <a:r>
                        <a:rPr lang="en-GB" sz="2400" b="1" dirty="0">
                          <a:solidFill>
                            <a:srgbClr val="0083E6"/>
                          </a:solidFill>
                        </a:rPr>
                        <a:t>Actions</a:t>
                      </a:r>
                    </a:p>
                  </a:txBody>
                  <a:tcPr/>
                </a:tc>
                <a:tc>
                  <a:txBody>
                    <a:bodyPr/>
                    <a:lstStyle/>
                    <a:p>
                      <a:r>
                        <a:rPr lang="en-GB" sz="2400" b="1">
                          <a:solidFill>
                            <a:srgbClr val="0083E6"/>
                          </a:solidFill>
                        </a:rPr>
                        <a:t>Impacts</a:t>
                      </a:r>
                      <a:endParaRPr lang="en-GB" sz="2400" b="1" dirty="0">
                        <a:solidFill>
                          <a:srgbClr val="0083E6"/>
                        </a:solidFill>
                      </a:endParaRPr>
                    </a:p>
                  </a:txBody>
                  <a:tcPr/>
                </a:tc>
                <a:tc>
                  <a:txBody>
                    <a:bodyPr/>
                    <a:lstStyle/>
                    <a:p>
                      <a:r>
                        <a:rPr lang="en-GB" sz="2400" b="1" dirty="0">
                          <a:solidFill>
                            <a:srgbClr val="0083E6"/>
                          </a:solidFill>
                        </a:rPr>
                        <a:t>Resources</a:t>
                      </a:r>
                    </a:p>
                  </a:txBody>
                  <a:tcPr/>
                </a:tc>
                <a:tc>
                  <a:txBody>
                    <a:bodyPr/>
                    <a:lstStyle/>
                    <a:p>
                      <a:r>
                        <a:rPr lang="en-GB" sz="2400" b="1" dirty="0">
                          <a:solidFill>
                            <a:srgbClr val="0083E6"/>
                          </a:solidFill>
                        </a:rPr>
                        <a:t>By when</a:t>
                      </a:r>
                    </a:p>
                  </a:txBody>
                  <a:tcPr/>
                </a:tc>
                <a:extLst>
                  <a:ext uri="{0D108BD9-81ED-4DB2-BD59-A6C34878D82A}">
                    <a16:rowId xmlns:a16="http://schemas.microsoft.com/office/drawing/2014/main" val="97739522"/>
                  </a:ext>
                </a:extLst>
              </a:tr>
              <a:tr h="837972">
                <a:tc>
                  <a:txBody>
                    <a:bodyPr/>
                    <a:lstStyle/>
                    <a:p>
                      <a:r>
                        <a:rPr lang="en-GB" sz="2400" dirty="0">
                          <a:solidFill>
                            <a:srgbClr val="0083E6"/>
                          </a:solidFill>
                        </a:rPr>
                        <a:t>Design and deliver peer to peer training programme</a:t>
                      </a:r>
                    </a:p>
                    <a:p>
                      <a:endParaRPr lang="en-GB" sz="2400" dirty="0">
                        <a:solidFill>
                          <a:srgbClr val="0083E6"/>
                        </a:solidFill>
                      </a:endParaRPr>
                    </a:p>
                    <a:p>
                      <a:r>
                        <a:rPr lang="en-GB" sz="2400" dirty="0">
                          <a:solidFill>
                            <a:srgbClr val="0083E6"/>
                          </a:solidFill>
                        </a:rPr>
                        <a:t>Include people with lived experience in the design, development and delivery of meaningful training</a:t>
                      </a:r>
                    </a:p>
                  </a:txBody>
                  <a:tcPr/>
                </a:tc>
                <a:tc>
                  <a:txBody>
                    <a:bodyPr/>
                    <a:lstStyle/>
                    <a:p>
                      <a:r>
                        <a:rPr lang="en-GB" sz="2400" dirty="0">
                          <a:solidFill>
                            <a:srgbClr val="0083E6"/>
                          </a:solidFill>
                        </a:rPr>
                        <a:t>Improved understanding across professional groups will lead to earlier recognition, intervention and improved outcomes</a:t>
                      </a:r>
                    </a:p>
                    <a:p>
                      <a:endParaRPr lang="en-GB" sz="2400" dirty="0">
                        <a:solidFill>
                          <a:srgbClr val="0083E6"/>
                        </a:solidFill>
                      </a:endParaRPr>
                    </a:p>
                    <a:p>
                      <a:r>
                        <a:rPr lang="en-GB" sz="2400" dirty="0">
                          <a:solidFill>
                            <a:srgbClr val="0083E6"/>
                          </a:solidFill>
                        </a:rPr>
                        <a:t>Meaningful, tailored content of local training programmes</a:t>
                      </a:r>
                    </a:p>
                  </a:txBody>
                  <a:tcPr/>
                </a:tc>
                <a:tc>
                  <a:txBody>
                    <a:bodyPr/>
                    <a:lstStyle/>
                    <a:p>
                      <a:r>
                        <a:rPr lang="en-GB" sz="2400" dirty="0">
                          <a:solidFill>
                            <a:srgbClr val="0083E6"/>
                          </a:solidFill>
                        </a:rPr>
                        <a:t>£200,000 continuation of workforce development scheme and other multiagency training over the next three years</a:t>
                      </a:r>
                    </a:p>
                  </a:txBody>
                  <a:tcPr/>
                </a:tc>
                <a:tc>
                  <a:txBody>
                    <a:bodyPr/>
                    <a:lstStyle/>
                    <a:p>
                      <a:r>
                        <a:rPr lang="en-GB" sz="2400" dirty="0">
                          <a:solidFill>
                            <a:srgbClr val="0083E6"/>
                          </a:solidFill>
                        </a:rPr>
                        <a:t> 2026/27</a:t>
                      </a:r>
                    </a:p>
                    <a:p>
                      <a:endParaRPr lang="en-GB" sz="2400" dirty="0">
                        <a:solidFill>
                          <a:srgbClr val="0083E6"/>
                        </a:solidFill>
                      </a:endParaRPr>
                    </a:p>
                    <a:p>
                      <a:endParaRPr lang="en-GB" sz="2400" dirty="0">
                        <a:solidFill>
                          <a:srgbClr val="0083E6"/>
                        </a:solidFill>
                      </a:endParaRPr>
                    </a:p>
                    <a:p>
                      <a:endParaRPr lang="en-GB" sz="2400" dirty="0">
                        <a:solidFill>
                          <a:srgbClr val="0083E6"/>
                        </a:solidFill>
                      </a:endParaRPr>
                    </a:p>
                    <a:p>
                      <a:r>
                        <a:rPr lang="en-GB" sz="2400" dirty="0">
                          <a:solidFill>
                            <a:srgbClr val="0083E6"/>
                          </a:solidFill>
                        </a:rPr>
                        <a:t>2026/27</a:t>
                      </a:r>
                    </a:p>
                  </a:txBody>
                  <a:tcPr/>
                </a:tc>
                <a:extLst>
                  <a:ext uri="{0D108BD9-81ED-4DB2-BD59-A6C34878D82A}">
                    <a16:rowId xmlns:a16="http://schemas.microsoft.com/office/drawing/2014/main" val="2066016117"/>
                  </a:ext>
                </a:extLst>
              </a:tr>
              <a:tr h="837972">
                <a:tc gridSpan="3">
                  <a:txBody>
                    <a:bodyPr/>
                    <a:lstStyle/>
                    <a:p>
                      <a:r>
                        <a:rPr lang="en-GB" sz="2400" b="1" dirty="0">
                          <a:solidFill>
                            <a:srgbClr val="0083E6"/>
                          </a:solidFill>
                        </a:rPr>
                        <a:t>10. Address complex, high and overlapping needs</a:t>
                      </a:r>
                      <a:br>
                        <a:rPr lang="en-GB" sz="2400" b="1" dirty="0">
                          <a:solidFill>
                            <a:srgbClr val="0083E6"/>
                          </a:solidFill>
                        </a:rPr>
                      </a:br>
                      <a:endParaRPr lang="en-GB" sz="2400" b="1" dirty="0">
                        <a:solidFill>
                          <a:srgbClr val="0083E6"/>
                        </a:solidFill>
                      </a:endParaRPr>
                    </a:p>
                  </a:txBody>
                  <a:tcPr/>
                </a:tc>
                <a:tc hMerge="1">
                  <a:txBody>
                    <a:bodyPr/>
                    <a:lstStyle/>
                    <a:p>
                      <a:endParaRPr lang="en-GB"/>
                    </a:p>
                  </a:txBody>
                  <a:tcPr/>
                </a:tc>
                <a:tc hMerge="1">
                  <a:txBody>
                    <a:bodyPr/>
                    <a:lstStyle/>
                    <a:p>
                      <a:endParaRPr lang="en-GB" sz="2400" b="1" dirty="0">
                        <a:solidFill>
                          <a:srgbClr val="0083E6"/>
                        </a:solidFill>
                      </a:endParaRPr>
                    </a:p>
                  </a:txBody>
                  <a:tcPr/>
                </a:tc>
                <a:tc>
                  <a:txBody>
                    <a:bodyPr/>
                    <a:lstStyle/>
                    <a:p>
                      <a:endParaRPr lang="en-GB" sz="2400" b="1" dirty="0">
                        <a:solidFill>
                          <a:srgbClr val="0083E6"/>
                        </a:solidFill>
                      </a:endParaRPr>
                    </a:p>
                  </a:txBody>
                  <a:tcPr/>
                </a:tc>
                <a:extLst>
                  <a:ext uri="{0D108BD9-81ED-4DB2-BD59-A6C34878D82A}">
                    <a16:rowId xmlns:a16="http://schemas.microsoft.com/office/drawing/2014/main" val="2724457314"/>
                  </a:ext>
                </a:extLst>
              </a:tr>
              <a:tr h="837972">
                <a:tc>
                  <a:txBody>
                    <a:bodyPr/>
                    <a:lstStyle/>
                    <a:p>
                      <a:r>
                        <a:rPr lang="en-GB" sz="2400" dirty="0">
                          <a:solidFill>
                            <a:srgbClr val="0083E6"/>
                          </a:solidFill>
                        </a:rPr>
                        <a:t>Recruit an outreach team for people who are sleeping rough and using alcohol/drugs</a:t>
                      </a:r>
                    </a:p>
                    <a:p>
                      <a:r>
                        <a:rPr lang="en-GB" sz="2400" dirty="0">
                          <a:solidFill>
                            <a:srgbClr val="0083E6"/>
                          </a:solidFill>
                        </a:rPr>
                        <a:t>Develop specialist housing provision for people experiencing substance use support needs</a:t>
                      </a:r>
                    </a:p>
                  </a:txBody>
                  <a:tcPr/>
                </a:tc>
                <a:tc>
                  <a:txBody>
                    <a:bodyPr/>
                    <a:lstStyle/>
                    <a:p>
                      <a:endParaRPr lang="en-GB" sz="2400" dirty="0">
                        <a:solidFill>
                          <a:srgbClr val="0083E6"/>
                        </a:solidFill>
                      </a:endParaRPr>
                    </a:p>
                    <a:p>
                      <a:r>
                        <a:rPr lang="en-GB" sz="2400" dirty="0">
                          <a:solidFill>
                            <a:srgbClr val="0083E6"/>
                          </a:solidFill>
                        </a:rPr>
                        <a:t>Service Users are better supported to achieve long-term change </a:t>
                      </a:r>
                    </a:p>
                    <a:p>
                      <a:endParaRPr lang="en-GB" sz="2400" dirty="0">
                        <a:solidFill>
                          <a:srgbClr val="0083E6"/>
                        </a:solidFill>
                      </a:endParaRPr>
                    </a:p>
                    <a:p>
                      <a:endParaRPr lang="en-GB" sz="2400" dirty="0">
                        <a:solidFill>
                          <a:srgbClr val="0083E6"/>
                        </a:solidFill>
                      </a:endParaRPr>
                    </a:p>
                    <a:p>
                      <a:r>
                        <a:rPr lang="en-GB" sz="2400" dirty="0">
                          <a:solidFill>
                            <a:srgbClr val="0083E6"/>
                          </a:solidFill>
                        </a:rPr>
                        <a:t>Specialist alcohol detox housing is embedded in care &amp; support pathways </a:t>
                      </a:r>
                    </a:p>
                  </a:txBody>
                  <a:tcPr/>
                </a:tc>
                <a:tc>
                  <a:txBody>
                    <a:bodyPr/>
                    <a:lstStyle/>
                    <a:p>
                      <a:r>
                        <a:rPr lang="en-GB" sz="2400" dirty="0">
                          <a:solidFill>
                            <a:srgbClr val="0083E6"/>
                          </a:solidFill>
                        </a:rPr>
                        <a:t>£909,148 over the next three years from the Rough Sleeper Drug and Alcohol Grant (RSDAT)</a:t>
                      </a:r>
                    </a:p>
                    <a:p>
                      <a:endParaRPr lang="en-GB" sz="2400" dirty="0">
                        <a:solidFill>
                          <a:srgbClr val="0083E6"/>
                        </a:solidFill>
                      </a:endParaRPr>
                    </a:p>
                    <a:p>
                      <a:r>
                        <a:rPr lang="en-GB" sz="2400" dirty="0">
                          <a:solidFill>
                            <a:srgbClr val="0083E6"/>
                          </a:solidFill>
                        </a:rPr>
                        <a:t>CHPSS Team</a:t>
                      </a:r>
                    </a:p>
                    <a:p>
                      <a:endParaRPr lang="en-GB" sz="2400" dirty="0">
                        <a:solidFill>
                          <a:srgbClr val="0083E6"/>
                        </a:solidFill>
                      </a:endParaRPr>
                    </a:p>
                    <a:p>
                      <a:r>
                        <a:rPr lang="en-GB" sz="2400" dirty="0">
                          <a:solidFill>
                            <a:srgbClr val="0083E6"/>
                          </a:solidFill>
                        </a:rPr>
                        <a:t>MEAM programme and coordinator</a:t>
                      </a:r>
                    </a:p>
                  </a:txBody>
                  <a:tcPr/>
                </a:tc>
                <a:tc>
                  <a:txBody>
                    <a:bodyPr/>
                    <a:lstStyle/>
                    <a:p>
                      <a:r>
                        <a:rPr lang="en-GB" sz="2400" dirty="0">
                          <a:solidFill>
                            <a:srgbClr val="0083E6"/>
                          </a:solidFill>
                        </a:rPr>
                        <a:t> 2026</a:t>
                      </a:r>
                    </a:p>
                    <a:p>
                      <a:endParaRPr lang="en-GB" sz="2400" dirty="0">
                        <a:solidFill>
                          <a:srgbClr val="0083E6"/>
                        </a:solidFill>
                      </a:endParaRPr>
                    </a:p>
                    <a:p>
                      <a:endParaRPr lang="en-GB" sz="2400" dirty="0">
                        <a:solidFill>
                          <a:srgbClr val="0083E6"/>
                        </a:solidFill>
                      </a:endParaRPr>
                    </a:p>
                    <a:p>
                      <a:endParaRPr lang="en-GB" sz="2400" dirty="0">
                        <a:solidFill>
                          <a:srgbClr val="0083E6"/>
                        </a:solidFill>
                      </a:endParaRPr>
                    </a:p>
                    <a:p>
                      <a:r>
                        <a:rPr lang="en-GB" sz="2400" dirty="0">
                          <a:solidFill>
                            <a:srgbClr val="0083E6"/>
                          </a:solidFill>
                        </a:rPr>
                        <a:t>2027</a:t>
                      </a:r>
                    </a:p>
                    <a:p>
                      <a:endParaRPr lang="en-GB" sz="2400" dirty="0">
                        <a:solidFill>
                          <a:srgbClr val="0083E6"/>
                        </a:solidFill>
                      </a:endParaRPr>
                    </a:p>
                  </a:txBody>
                  <a:tcPr/>
                </a:tc>
                <a:extLst>
                  <a:ext uri="{0D108BD9-81ED-4DB2-BD59-A6C34878D82A}">
                    <a16:rowId xmlns:a16="http://schemas.microsoft.com/office/drawing/2014/main" val="3193035424"/>
                  </a:ext>
                </a:extLst>
              </a:tr>
            </a:tbl>
          </a:graphicData>
        </a:graphic>
      </p:graphicFrame>
    </p:spTree>
    <p:extLst>
      <p:ext uri="{BB962C8B-B14F-4D97-AF65-F5344CB8AC3E}">
        <p14:creationId xmlns:p14="http://schemas.microsoft.com/office/powerpoint/2010/main" val="4073706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142467-C7D6-762B-437C-086D628141FB}"/>
            </a:ext>
          </a:extLst>
        </p:cNvPr>
        <p:cNvGrpSpPr/>
        <p:nvPr/>
      </p:nvGrpSpPr>
      <p:grpSpPr>
        <a:xfrm>
          <a:off x="0" y="0"/>
          <a:ext cx="0" cy="0"/>
          <a:chOff x="0" y="0"/>
          <a:chExt cx="0" cy="0"/>
        </a:xfrm>
      </p:grpSpPr>
      <p:sp>
        <p:nvSpPr>
          <p:cNvPr id="3" name="AutoShape 7">
            <a:extLst>
              <a:ext uri="{FF2B5EF4-FFF2-40B4-BE49-F238E27FC236}">
                <a16:creationId xmlns:a16="http://schemas.microsoft.com/office/drawing/2014/main" id="{52A16050-0F5C-C100-FA51-389CBF6F3BB6}"/>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15" name="TextBox 10">
            <a:extLst>
              <a:ext uri="{FF2B5EF4-FFF2-40B4-BE49-F238E27FC236}">
                <a16:creationId xmlns:a16="http://schemas.microsoft.com/office/drawing/2014/main" id="{3797FC78-A4C2-5E87-9C30-551C3293DF43}"/>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63</a:t>
            </a:r>
          </a:p>
        </p:txBody>
      </p:sp>
      <p:sp>
        <p:nvSpPr>
          <p:cNvPr id="16" name="TextBox 12">
            <a:extLst>
              <a:ext uri="{FF2B5EF4-FFF2-40B4-BE49-F238E27FC236}">
                <a16:creationId xmlns:a16="http://schemas.microsoft.com/office/drawing/2014/main" id="{AC476BE5-8BE9-DA22-DDE5-D2BFFA379CF6}"/>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dirty="0">
                <a:solidFill>
                  <a:srgbClr val="19315D"/>
                </a:solidFill>
                <a:latin typeface="Poppins Bold"/>
                <a:ea typeface="Poppins Bold"/>
                <a:cs typeface="Poppins Bold"/>
                <a:sym typeface="Poppins Bold"/>
              </a:rPr>
              <a:t>Drug and Alcohol </a:t>
            </a:r>
          </a:p>
          <a:p>
            <a:pPr algn="l">
              <a:lnSpc>
                <a:spcPts val="2520"/>
              </a:lnSpc>
            </a:pPr>
            <a:r>
              <a:rPr lang="en-US" sz="1800" b="1" dirty="0">
                <a:solidFill>
                  <a:srgbClr val="19315D"/>
                </a:solidFill>
                <a:latin typeface="Poppins Bold"/>
                <a:ea typeface="Poppins Bold"/>
                <a:cs typeface="Poppins Bold"/>
                <a:sym typeface="Poppins Bold"/>
              </a:rPr>
              <a:t>Needs Assessment</a:t>
            </a:r>
          </a:p>
        </p:txBody>
      </p:sp>
      <p:grpSp>
        <p:nvGrpSpPr>
          <p:cNvPr id="29" name="Group 8">
            <a:extLst>
              <a:ext uri="{FF2B5EF4-FFF2-40B4-BE49-F238E27FC236}">
                <a16:creationId xmlns:a16="http://schemas.microsoft.com/office/drawing/2014/main" id="{1CA5C8D4-6B36-8614-6CB3-D9271BAE095D}"/>
              </a:ext>
            </a:extLst>
          </p:cNvPr>
          <p:cNvGrpSpPr/>
          <p:nvPr/>
        </p:nvGrpSpPr>
        <p:grpSpPr>
          <a:xfrm rot="5400000">
            <a:off x="2863606" y="-365365"/>
            <a:ext cx="206687" cy="4153076"/>
            <a:chOff x="0" y="0"/>
            <a:chExt cx="343797" cy="3194727"/>
          </a:xfrm>
        </p:grpSpPr>
        <p:sp>
          <p:nvSpPr>
            <p:cNvPr id="30" name="Freeform 9">
              <a:extLst>
                <a:ext uri="{FF2B5EF4-FFF2-40B4-BE49-F238E27FC236}">
                  <a16:creationId xmlns:a16="http://schemas.microsoft.com/office/drawing/2014/main" id="{DDB931CC-8F18-B7E2-B1C0-FADFDD1636E3}"/>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1" name="TextBox 10">
              <a:extLst>
                <a:ext uri="{FF2B5EF4-FFF2-40B4-BE49-F238E27FC236}">
                  <a16:creationId xmlns:a16="http://schemas.microsoft.com/office/drawing/2014/main" id="{FF80CB73-4117-9863-89A9-46B91F9DE2C9}"/>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2" name="TextBox 14">
            <a:extLst>
              <a:ext uri="{FF2B5EF4-FFF2-40B4-BE49-F238E27FC236}">
                <a16:creationId xmlns:a16="http://schemas.microsoft.com/office/drawing/2014/main" id="{7FB06FE6-E5E6-52CE-4E3A-79D0F848E3D9}"/>
              </a:ext>
            </a:extLst>
          </p:cNvPr>
          <p:cNvSpPr txBox="1"/>
          <p:nvPr/>
        </p:nvSpPr>
        <p:spPr>
          <a:xfrm>
            <a:off x="890411" y="868759"/>
            <a:ext cx="11523262" cy="600421"/>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References</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4" name="TextBox 3">
            <a:extLst>
              <a:ext uri="{FF2B5EF4-FFF2-40B4-BE49-F238E27FC236}">
                <a16:creationId xmlns:a16="http://schemas.microsoft.com/office/drawing/2014/main" id="{4F1D5910-CD36-72C1-DCD6-A0A5378AD428}"/>
              </a:ext>
            </a:extLst>
          </p:cNvPr>
          <p:cNvSpPr txBox="1"/>
          <p:nvPr/>
        </p:nvSpPr>
        <p:spPr>
          <a:xfrm>
            <a:off x="699856" y="2067761"/>
            <a:ext cx="17187861" cy="6165790"/>
          </a:xfrm>
          <a:prstGeom prst="rect">
            <a:avLst/>
          </a:prstGeom>
          <a:noFill/>
        </p:spPr>
        <p:txBody>
          <a:bodyPr wrap="square">
            <a:spAutoFit/>
          </a:bodyPr>
          <a:lstStyle/>
          <a:p>
            <a:pPr marL="342900" indent="-342900">
              <a:buFont typeface="+mj-lt"/>
              <a:buAutoNum type="arabicPeriod"/>
            </a:pPr>
            <a:r>
              <a:rPr lang="en-GB" sz="1600" u="sng" kern="100" baseline="300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Independent review of drugs by Professor Dame Carol Black - GOV.UK</a:t>
            </a:r>
            <a:endParaRPr lang="en-GB" sz="1600" kern="100" baseline="300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3">
                  <a:extLst>
                    <a:ext uri="{A12FA001-AC4F-418D-AE19-62706E023703}">
                      <ahyp:hlinkClr xmlns:ahyp="http://schemas.microsoft.com/office/drawing/2018/hyperlinkcolor" val="tx"/>
                    </a:ext>
                  </a:extLst>
                </a:hlinkClick>
              </a:rPr>
              <a:t>https://www.youngglos.org.uk/</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4">
                  <a:extLst>
                    <a:ext uri="{A12FA001-AC4F-418D-AE19-62706E023703}">
                      <ahyp:hlinkClr xmlns:ahyp="http://schemas.microsoft.com/office/drawing/2018/hyperlinkcolor" val="tx"/>
                    </a:ext>
                  </a:extLst>
                </a:hlinkClick>
              </a:rPr>
              <a:t>https://www.nelsontrust.com/</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5">
                  <a:extLst>
                    <a:ext uri="{A12FA001-AC4F-418D-AE19-62706E023703}">
                      <ahyp:hlinkClr xmlns:ahyp="http://schemas.microsoft.com/office/drawing/2018/hyperlinkcolor" val="tx"/>
                    </a:ext>
                  </a:extLst>
                </a:hlinkClick>
              </a:rPr>
              <a:t>https://www.emergingfutures.org.uk/wp-content/uploads</a:t>
            </a:r>
            <a:r>
              <a:rPr lang="en-GB" sz="1600" u="sng" kern="10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5">
                  <a:extLst>
                    <a:ext uri="{A12FA001-AC4F-418D-AE19-62706E023703}">
                      <ahyp:hlinkClr xmlns:ahyp="http://schemas.microsoft.com/office/drawing/2018/hyperlinkcolor" val="tx"/>
                    </a:ext>
                  </a:extLst>
                </a:hlinkClick>
              </a:rPr>
              <a:t>/2017/11</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5">
                  <a:extLst>
                    <a:ext uri="{A12FA001-AC4F-418D-AE19-62706E023703}">
                      <ahyp:hlinkClr xmlns:ahyp="http://schemas.microsoft.com/office/drawing/2018/hyperlinkcolor" val="tx"/>
                    </a:ext>
                  </a:extLst>
                </a:hlinkClick>
              </a:rPr>
              <a:t>/EF-Impact-Gloucester-08_19-FINAL2.pdf</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6">
                  <a:extLst>
                    <a:ext uri="{A12FA001-AC4F-418D-AE19-62706E023703}">
                      <ahyp:hlinkClr xmlns:ahyp="http://schemas.microsoft.com/office/drawing/2018/hyperlinkcolor" val="tx"/>
                    </a:ext>
                  </a:extLst>
                </a:hlinkClick>
              </a:rPr>
              <a:t>https://www.viaorg.uk/services/gloucestershire/https://www.nelsontrust.com/</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Home Office </a:t>
            </a:r>
            <a:r>
              <a:rPr lang="en-GB" sz="1600" kern="100">
                <a:solidFill>
                  <a:srgbClr val="19315D"/>
                </a:solidFill>
                <a:effectLst/>
                <a:latin typeface="Poppins" panose="00000500000000000000" pitchFamily="2" charset="0"/>
                <a:ea typeface="Aptos" panose="020B0004020202020204" pitchFamily="34" charset="0"/>
                <a:cs typeface="Poppins" panose="00000500000000000000" pitchFamily="2" charset="0"/>
              </a:rPr>
              <a:t>(2014</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7">
                  <a:extLst>
                    <a:ext uri="{A12FA001-AC4F-418D-AE19-62706E023703}">
                      <ahyp:hlinkClr xmlns:ahyp="http://schemas.microsoft.com/office/drawing/2018/hyperlinkcolor" val="tx"/>
                    </a:ext>
                  </a:extLst>
                </a:hlinkClick>
              </a:rPr>
              <a:t>https://www.gov.uk/government/publications/understanding-organised-crime-estimating-the-scale-and-the-social-and-economic-costs</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Population Health Monitoring Group (2025),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8">
                  <a:extLst>
                    <a:ext uri="{A12FA001-AC4F-418D-AE19-62706E023703}">
                      <ahyp:hlinkClr xmlns:ahyp="http://schemas.microsoft.com/office/drawing/2018/hyperlinkcolor" val="tx"/>
                    </a:ext>
                  </a:extLst>
                </a:hlinkClick>
              </a:rPr>
              <a:t>https://www.ons.gov.uk/peoplepopulationandcommunity/birthsdeathsandmarriages/deaths/bulletins/deathsrelatedtodrugpoisoninginenglandandwales/2024registrations</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ONS Centre for Crime and Justice (2025),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9">
                  <a:extLst>
                    <a:ext uri="{A12FA001-AC4F-418D-AE19-62706E023703}">
                      <ahyp:hlinkClr xmlns:ahyp="http://schemas.microsoft.com/office/drawing/2018/hyperlinkcolor" val="tx"/>
                    </a:ext>
                  </a:extLst>
                </a:hlinkClick>
              </a:rPr>
              <a:t>https://www.ons.gov.uk/peoplepopulationandcommunity/crimeandjustice/articles/drugmisuseinenglandandwales/yearendingmarch2025</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Adult Quarterly Activity Partnership Report CDSP</a:t>
            </a: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Office for Health Improvement and Disparities (2025),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0">
                  <a:extLst>
                    <a:ext uri="{A12FA001-AC4F-418D-AE19-62706E023703}">
                      <ahyp:hlinkClr xmlns:ahyp="http://schemas.microsoft.com/office/drawing/2018/hyperlinkcolor" val="tx"/>
                    </a:ext>
                  </a:extLst>
                </a:hlinkClick>
              </a:rPr>
              <a:t>https://www.gov.uk/government/statistics/substance-misuse-treatment-for-adults-statistics-2024-to-2025/adult-substance-misuse-treatment-statistics-2024-to-2025-report</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1">
                  <a:extLst>
                    <a:ext uri="{A12FA001-AC4F-418D-AE19-62706E023703}">
                      <ahyp:hlinkClr xmlns:ahyp="http://schemas.microsoft.com/office/drawing/2018/hyperlinkcolor" val="tx"/>
                    </a:ext>
                  </a:extLst>
                </a:hlinkClick>
              </a:rPr>
              <a:t>Part 1: Alcohol-related hospital admissions - NHS England Digital</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OHID Fingertips, Public Health Profiles.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2">
                  <a:extLst>
                    <a:ext uri="{A12FA001-AC4F-418D-AE19-62706E023703}">
                      <ahyp:hlinkClr xmlns:ahyp="http://schemas.microsoft.com/office/drawing/2018/hyperlinkcolor" val="tx"/>
                    </a:ext>
                  </a:extLst>
                </a:hlinkClick>
              </a:rPr>
              <a:t>https://fingertips.phe.org.uk/search/alcohol#page/4/gid/8000063/pat/15/ati/502/are</a:t>
            </a:r>
            <a:r>
              <a:rPr lang="en-GB" sz="1600" u="sng" kern="10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2">
                  <a:extLst>
                    <a:ext uri="{A12FA001-AC4F-418D-AE19-62706E023703}">
                      <ahyp:hlinkClr xmlns:ahyp="http://schemas.microsoft.com/office/drawing/2018/hyperlinkcolor" val="tx"/>
                    </a:ext>
                  </a:extLst>
                </a:hlinkClick>
              </a:rPr>
              <a:t>/E10000013</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2">
                  <a:extLst>
                    <a:ext uri="{A12FA001-AC4F-418D-AE19-62706E023703}">
                      <ahyp:hlinkClr xmlns:ahyp="http://schemas.microsoft.com/office/drawing/2018/hyperlinkcolor" val="tx"/>
                    </a:ext>
                  </a:extLst>
                </a:hlinkClick>
              </a:rPr>
              <a:t>/iid/90929/age/1/sex/4/cat/-1/ctp/-1/yrr/1/cid/4/tbm/1/page-options/car-do-0</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a:t>
            </a:r>
          </a:p>
          <a:p>
            <a:pPr marL="342900" indent="-342900">
              <a:buFont typeface="+mj-lt"/>
              <a:buAutoNum type="arabicPeriod"/>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ONS Centre for Crime and Justice (2025),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3">
                  <a:extLst>
                    <a:ext uri="{A12FA001-AC4F-418D-AE19-62706E023703}">
                      <ahyp:hlinkClr xmlns:ahyp="http://schemas.microsoft.com/office/drawing/2018/hyperlinkcolor" val="tx"/>
                    </a:ext>
                  </a:extLst>
                </a:hlinkClick>
              </a:rPr>
              <a:t>https://www.ons.gov.uk/peoplepopulationandcommunity/crimeandjustice/articles/drugmisuseinenglandandwales/latest</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Department of Health and Social Care and UK Health Security Agency.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4">
                  <a:extLst>
                    <a:ext uri="{A12FA001-AC4F-418D-AE19-62706E023703}">
                      <ahyp:hlinkClr xmlns:ahyp="http://schemas.microsoft.com/office/drawing/2018/hyperlinkcolor" val="tx"/>
                    </a:ext>
                  </a:extLst>
                </a:hlinkClick>
              </a:rPr>
              <a:t>https://www.gov.uk/government/publications/opiate-and-crack-cocaine-use-prevalence-estimates-2022-to-2023</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Treatment and recovery unmet need toolkit</a:t>
            </a: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Adult Quarterly Activity Partnership Report CDSP.</a:t>
            </a:r>
          </a:p>
          <a:p>
            <a:pPr marL="342900" indent="-342900">
              <a:buFont typeface="+mj-lt"/>
              <a:buAutoNum type="arabicPeriod"/>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Office for National Statistics. Census 2021: Ethnic groups. </a:t>
            </a:r>
          </a:p>
        </p:txBody>
      </p:sp>
      <p:pic>
        <p:nvPicPr>
          <p:cNvPr id="2" name="Picture 1">
            <a:extLst>
              <a:ext uri="{FF2B5EF4-FFF2-40B4-BE49-F238E27FC236}">
                <a16:creationId xmlns:a16="http://schemas.microsoft.com/office/drawing/2014/main" id="{D22BB099-E304-0D51-60C6-4C5B08FEB45E}"/>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29949935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B5A1E7D-5DBF-AD54-F0DC-357BAF402863}"/>
            </a:ext>
          </a:extLst>
        </p:cNvPr>
        <p:cNvGrpSpPr/>
        <p:nvPr/>
      </p:nvGrpSpPr>
      <p:grpSpPr>
        <a:xfrm>
          <a:off x="0" y="0"/>
          <a:ext cx="0" cy="0"/>
          <a:chOff x="0" y="0"/>
          <a:chExt cx="0" cy="0"/>
        </a:xfrm>
      </p:grpSpPr>
      <p:sp>
        <p:nvSpPr>
          <p:cNvPr id="3" name="AutoShape 7">
            <a:extLst>
              <a:ext uri="{FF2B5EF4-FFF2-40B4-BE49-F238E27FC236}">
                <a16:creationId xmlns:a16="http://schemas.microsoft.com/office/drawing/2014/main" id="{C9E4C844-F33D-3146-437A-A616B4451E6A}"/>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15" name="TextBox 10">
            <a:extLst>
              <a:ext uri="{FF2B5EF4-FFF2-40B4-BE49-F238E27FC236}">
                <a16:creationId xmlns:a16="http://schemas.microsoft.com/office/drawing/2014/main" id="{0FEECBB6-CA5A-D1E8-6657-78F296B6FD67}"/>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pc="540" dirty="0">
                <a:solidFill>
                  <a:srgbClr val="19315D"/>
                </a:solidFill>
                <a:latin typeface="Poppins Bold" panose="00000800000000000000" charset="0"/>
                <a:ea typeface="Poppins"/>
                <a:cs typeface="Poppins Bold" panose="00000800000000000000" charset="0"/>
                <a:sym typeface="Poppins"/>
              </a:rPr>
              <a:t>64</a:t>
            </a:r>
            <a:endParaRPr lang="en-US" sz="1800" spc="540" dirty="0">
              <a:solidFill>
                <a:srgbClr val="19315D"/>
              </a:solidFill>
              <a:latin typeface="Poppins Bold" panose="00000800000000000000" charset="0"/>
              <a:ea typeface="Poppins"/>
              <a:cs typeface="Poppins Bold" panose="00000800000000000000" charset="0"/>
              <a:sym typeface="Poppins"/>
            </a:endParaRPr>
          </a:p>
        </p:txBody>
      </p:sp>
      <p:sp>
        <p:nvSpPr>
          <p:cNvPr id="16" name="TextBox 12">
            <a:extLst>
              <a:ext uri="{FF2B5EF4-FFF2-40B4-BE49-F238E27FC236}">
                <a16:creationId xmlns:a16="http://schemas.microsoft.com/office/drawing/2014/main" id="{07227721-9493-E481-D046-32A7ECF14390}"/>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grpSp>
        <p:nvGrpSpPr>
          <p:cNvPr id="29" name="Group 8">
            <a:extLst>
              <a:ext uri="{FF2B5EF4-FFF2-40B4-BE49-F238E27FC236}">
                <a16:creationId xmlns:a16="http://schemas.microsoft.com/office/drawing/2014/main" id="{E3279B45-F758-B91C-50CF-18195CA7AC0D}"/>
              </a:ext>
            </a:extLst>
          </p:cNvPr>
          <p:cNvGrpSpPr/>
          <p:nvPr/>
        </p:nvGrpSpPr>
        <p:grpSpPr>
          <a:xfrm rot="5400000">
            <a:off x="2863606" y="-365365"/>
            <a:ext cx="206687" cy="4153076"/>
            <a:chOff x="0" y="0"/>
            <a:chExt cx="343797" cy="3194727"/>
          </a:xfrm>
        </p:grpSpPr>
        <p:sp>
          <p:nvSpPr>
            <p:cNvPr id="30" name="Freeform 9">
              <a:extLst>
                <a:ext uri="{FF2B5EF4-FFF2-40B4-BE49-F238E27FC236}">
                  <a16:creationId xmlns:a16="http://schemas.microsoft.com/office/drawing/2014/main" id="{9F0F1657-75B8-6ADE-00FE-AC7839B17DA1}"/>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1" name="TextBox 10">
              <a:extLst>
                <a:ext uri="{FF2B5EF4-FFF2-40B4-BE49-F238E27FC236}">
                  <a16:creationId xmlns:a16="http://schemas.microsoft.com/office/drawing/2014/main" id="{C32B4099-0AFB-F6E4-DC44-EFEE7148A22A}"/>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2" name="TextBox 14">
            <a:extLst>
              <a:ext uri="{FF2B5EF4-FFF2-40B4-BE49-F238E27FC236}">
                <a16:creationId xmlns:a16="http://schemas.microsoft.com/office/drawing/2014/main" id="{770B706E-104A-609A-0FA0-ECD5C7064AA7}"/>
              </a:ext>
            </a:extLst>
          </p:cNvPr>
          <p:cNvSpPr txBox="1"/>
          <p:nvPr/>
        </p:nvSpPr>
        <p:spPr>
          <a:xfrm>
            <a:off x="890411" y="868759"/>
            <a:ext cx="11523262" cy="600421"/>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References</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5" name="TextBox 4">
            <a:extLst>
              <a:ext uri="{FF2B5EF4-FFF2-40B4-BE49-F238E27FC236}">
                <a16:creationId xmlns:a16="http://schemas.microsoft.com/office/drawing/2014/main" id="{8F3DEC0B-C69F-BD1D-1511-D920E8AF49A6}"/>
              </a:ext>
            </a:extLst>
          </p:cNvPr>
          <p:cNvSpPr txBox="1"/>
          <p:nvPr/>
        </p:nvSpPr>
        <p:spPr>
          <a:xfrm>
            <a:off x="426199" y="1917259"/>
            <a:ext cx="17745075" cy="5894947"/>
          </a:xfrm>
          <a:prstGeom prst="rect">
            <a:avLst/>
          </a:prstGeom>
          <a:noFill/>
        </p:spPr>
        <p:txBody>
          <a:bodyPr wrap="square">
            <a:spAutoFit/>
          </a:bodyPr>
          <a:lstStyle/>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OHID Fingertips. Public Health Profiles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https://fingertips.phe.org.uk/search/substance%20misuse#page/4/gid/1/pat/15/par</a:t>
            </a:r>
            <a:r>
              <a:rPr lang="en-GB" sz="1600" u="sng" kern="10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/E92000001/</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ati/502/are</a:t>
            </a:r>
            <a:r>
              <a:rPr lang="en-GB" sz="1600" u="sng" kern="10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/E10000013</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2">
                  <a:extLst>
                    <a:ext uri="{A12FA001-AC4F-418D-AE19-62706E023703}">
                      <ahyp:hlinkClr xmlns:ahyp="http://schemas.microsoft.com/office/drawing/2018/hyperlinkcolor" val="tx"/>
                    </a:ext>
                  </a:extLst>
                </a:hlinkClick>
              </a:rPr>
              <a:t>/iid/92544/age/168/sex/4/cat/-1/ctp/-1/yrr/1/cid/4/tbm/1/page-options/car-do-0</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ONS Centre for Crime and Justice (2025),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3">
                  <a:extLst>
                    <a:ext uri="{A12FA001-AC4F-418D-AE19-62706E023703}">
                      <ahyp:hlinkClr xmlns:ahyp="http://schemas.microsoft.com/office/drawing/2018/hyperlinkcolor" val="tx"/>
                    </a:ext>
                  </a:extLst>
                </a:hlinkClick>
              </a:rPr>
              <a:t>https://www.ons.gov.uk/peoplepopulationandcommunity/crimeandjustice/datasets/drugmisuseinenglandandwalesappendixtable</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Department of Health and Social Care and UK Health Security Agency.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4">
                  <a:extLst>
                    <a:ext uri="{A12FA001-AC4F-418D-AE19-62706E023703}">
                      <ahyp:hlinkClr xmlns:ahyp="http://schemas.microsoft.com/office/drawing/2018/hyperlinkcolor" val="tx"/>
                    </a:ext>
                  </a:extLst>
                </a:hlinkClick>
              </a:rPr>
              <a:t>https://www.gov.uk/government/publications/opiate-and-crack-cocaine-use-prevalence-estimates-2022-to-2023</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Local Outcomes Framework.</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Hospital Episodes Statistics. Admitted Patient Care. </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Treatment and recovery unmet need toolkit</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Gloucestershire VIA. Drug and Alcohol Treatment Population broken down by Gloucestershire district, 2024-25.</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Local outcomes framework</a:t>
            </a:r>
          </a:p>
          <a:p>
            <a:pPr marL="342900" indent="-342900">
              <a:lnSpc>
                <a:spcPct val="115000"/>
              </a:lnSpc>
              <a:spcAft>
                <a:spcPts val="800"/>
              </a:spcAft>
              <a:buFont typeface="+mj-lt"/>
              <a:buAutoNum type="arabicPeriod" startAt="19"/>
            </a:pPr>
            <a:r>
              <a:rPr lang="en-GB" sz="1600" i="1"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5">
                  <a:extLst>
                    <a:ext uri="{A12FA001-AC4F-418D-AE19-62706E023703}">
                      <ahyp:hlinkClr xmlns:ahyp="http://schemas.microsoft.com/office/drawing/2018/hyperlinkcolor" val="tx"/>
                    </a:ext>
                  </a:extLst>
                </a:hlinkClick>
              </a:rPr>
              <a:t>https://www.cam.ac.uk/research/news/substance-use-disorders-linked-to-poor-health-outcomes-in-wide-range-of-physical-health-conditions</a:t>
            </a:r>
            <a:r>
              <a:rPr lang="en-GB" sz="1600" i="1"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startAt="19"/>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6">
                  <a:extLst>
                    <a:ext uri="{A12FA001-AC4F-418D-AE19-62706E023703}">
                      <ahyp:hlinkClr xmlns:ahyp="http://schemas.microsoft.com/office/drawing/2018/hyperlinkcolor" val="tx"/>
                    </a:ext>
                  </a:extLst>
                </a:hlinkClick>
              </a:rPr>
              <a:t>Co-occurring mental health and substance use delivery framework - GOV.UK</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startAt="19"/>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7">
                  <a:extLst>
                    <a:ext uri="{A12FA001-AC4F-418D-AE19-62706E023703}">
                      <ahyp:hlinkClr xmlns:ahyp="http://schemas.microsoft.com/office/drawing/2018/hyperlinkcolor" val="tx"/>
                    </a:ext>
                  </a:extLst>
                </a:hlinkClick>
              </a:rPr>
              <a:t>Co-occurring mental health and substance use delivery framework - GOV.UK</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startAt="19"/>
            </a:pP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8">
                  <a:extLst>
                    <a:ext uri="{A12FA001-AC4F-418D-AE19-62706E023703}">
                      <ahyp:hlinkClr xmlns:ahyp="http://schemas.microsoft.com/office/drawing/2018/hyperlinkcolor" val="tx"/>
                    </a:ext>
                  </a:extLst>
                </a:hlinkClick>
              </a:rPr>
              <a:t>Adult substance misuse treatment statistics 2024 to 2025: report - GOV.UK</a:t>
            </a:r>
            <a:endPar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endParaRP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Local Outcomes Framework.</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Local Outcomes Framework. </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NDTMS. Local Outcomes Framework.</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OHID Fingertips, Public Health Outcomes framework.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9">
                  <a:extLst>
                    <a:ext uri="{A12FA001-AC4F-418D-AE19-62706E023703}">
                      <ahyp:hlinkClr xmlns:ahyp="http://schemas.microsoft.com/office/drawing/2018/hyperlinkcolor" val="tx"/>
                    </a:ext>
                  </a:extLst>
                </a:hlinkClick>
              </a:rPr>
              <a:t>https://fingertips.phe.org.uk/search/mental%20health#page/4/gid/1/pat/15/ati/502/are</a:t>
            </a:r>
            <a:r>
              <a:rPr lang="en-GB" sz="1600" u="sng" kern="10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9">
                  <a:extLst>
                    <a:ext uri="{A12FA001-AC4F-418D-AE19-62706E023703}">
                      <ahyp:hlinkClr xmlns:ahyp="http://schemas.microsoft.com/office/drawing/2018/hyperlinkcolor" val="tx"/>
                    </a:ext>
                  </a:extLst>
                </a:hlinkClick>
              </a:rPr>
              <a:t>/E10000013</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9">
                  <a:extLst>
                    <a:ext uri="{A12FA001-AC4F-418D-AE19-62706E023703}">
                      <ahyp:hlinkClr xmlns:ahyp="http://schemas.microsoft.com/office/drawing/2018/hyperlinkcolor" val="tx"/>
                    </a:ext>
                  </a:extLst>
                </a:hlinkClick>
              </a:rPr>
              <a:t>/iid/93767/age/1/sex/4/cat/-1/ctp/-1/yrr/1/cid/4/tbm/1</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a:p>
            <a:pPr marL="342900" indent="-342900">
              <a:buFont typeface="+mj-lt"/>
              <a:buAutoNum type="arabicPeriod" startAt="19"/>
            </a:pP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OHID Fingertips, Public Health Outcomes framework. </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0">
                  <a:extLst>
                    <a:ext uri="{A12FA001-AC4F-418D-AE19-62706E023703}">
                      <ahyp:hlinkClr xmlns:ahyp="http://schemas.microsoft.com/office/drawing/2018/hyperlinkcolor" val="tx"/>
                    </a:ext>
                  </a:extLst>
                </a:hlinkClick>
              </a:rPr>
              <a:t>https://fingertips.phe.org.uk/search/mental%20health#page/4/gid/1/pat/15/ati/502/are</a:t>
            </a:r>
            <a:r>
              <a:rPr lang="en-GB" sz="1600" u="sng" kern="10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0">
                  <a:extLst>
                    <a:ext uri="{A12FA001-AC4F-418D-AE19-62706E023703}">
                      <ahyp:hlinkClr xmlns:ahyp="http://schemas.microsoft.com/office/drawing/2018/hyperlinkcolor" val="tx"/>
                    </a:ext>
                  </a:extLst>
                </a:hlinkClick>
              </a:rPr>
              <a:t>/E10000013</a:t>
            </a:r>
            <a:r>
              <a:rPr lang="en-GB" sz="1600" u="sng" kern="100" dirty="0">
                <a:solidFill>
                  <a:srgbClr val="19315D"/>
                </a:solidFill>
                <a:effectLst/>
                <a:latin typeface="Poppins" panose="00000500000000000000" pitchFamily="2" charset="0"/>
                <a:ea typeface="Aptos" panose="020B0004020202020204" pitchFamily="34" charset="0"/>
                <a:cs typeface="Poppins" panose="00000500000000000000" pitchFamily="2" charset="0"/>
                <a:hlinkClick r:id="rId10">
                  <a:extLst>
                    <a:ext uri="{A12FA001-AC4F-418D-AE19-62706E023703}">
                      <ahyp:hlinkClr xmlns:ahyp="http://schemas.microsoft.com/office/drawing/2018/hyperlinkcolor" val="tx"/>
                    </a:ext>
                  </a:extLst>
                </a:hlinkClick>
              </a:rPr>
              <a:t>/iid/94199/age/1/sex/4/cat/-1/ctp/-1/yrr/1/cid/4/tbm/1</a:t>
            </a:r>
            <a:r>
              <a:rPr lang="en-GB" sz="1600" kern="100" dirty="0">
                <a:solidFill>
                  <a:srgbClr val="19315D"/>
                </a:solidFill>
                <a:effectLst/>
                <a:latin typeface="Poppins" panose="00000500000000000000" pitchFamily="2" charset="0"/>
                <a:ea typeface="Aptos" panose="020B0004020202020204" pitchFamily="34" charset="0"/>
                <a:cs typeface="Poppins" panose="00000500000000000000" pitchFamily="2" charset="0"/>
              </a:rPr>
              <a:t> </a:t>
            </a:r>
          </a:p>
        </p:txBody>
      </p:sp>
      <p:pic>
        <p:nvPicPr>
          <p:cNvPr id="2" name="Picture 1">
            <a:extLst>
              <a:ext uri="{FF2B5EF4-FFF2-40B4-BE49-F238E27FC236}">
                <a16:creationId xmlns:a16="http://schemas.microsoft.com/office/drawing/2014/main" id="{F432EE2E-2D3C-7C66-FD71-FF7F5C6C191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7223129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97CB9D-3AE5-911A-8B84-0FA9CFDEE1B1}"/>
            </a:ext>
          </a:extLst>
        </p:cNvPr>
        <p:cNvGrpSpPr/>
        <p:nvPr/>
      </p:nvGrpSpPr>
      <p:grpSpPr>
        <a:xfrm>
          <a:off x="0" y="0"/>
          <a:ext cx="0" cy="0"/>
          <a:chOff x="0" y="0"/>
          <a:chExt cx="0" cy="0"/>
        </a:xfrm>
      </p:grpSpPr>
      <p:sp>
        <p:nvSpPr>
          <p:cNvPr id="3" name="AutoShape 7">
            <a:extLst>
              <a:ext uri="{FF2B5EF4-FFF2-40B4-BE49-F238E27FC236}">
                <a16:creationId xmlns:a16="http://schemas.microsoft.com/office/drawing/2014/main" id="{88582041-23BD-243B-CF6E-DCFF534E1B99}"/>
              </a:ext>
            </a:extLst>
          </p:cNvPr>
          <p:cNvSpPr/>
          <p:nvPr/>
        </p:nvSpPr>
        <p:spPr>
          <a:xfrm>
            <a:off x="1642593" y="9154450"/>
            <a:ext cx="0" cy="325028"/>
          </a:xfrm>
          <a:prstGeom prst="line">
            <a:avLst/>
          </a:prstGeom>
          <a:ln w="38100" cap="flat">
            <a:solidFill>
              <a:srgbClr val="F4F4F4"/>
            </a:solidFill>
            <a:prstDash val="solid"/>
            <a:headEnd type="none" w="sm" len="sm"/>
            <a:tailEnd type="none" w="sm" len="sm"/>
          </a:ln>
        </p:spPr>
        <p:txBody>
          <a:bodyPr/>
          <a:lstStyle/>
          <a:p>
            <a:endParaRPr lang="en-GB">
              <a:solidFill>
                <a:srgbClr val="19315D"/>
              </a:solidFill>
            </a:endParaRPr>
          </a:p>
        </p:txBody>
      </p:sp>
      <p:sp>
        <p:nvSpPr>
          <p:cNvPr id="15" name="TextBox 10">
            <a:extLst>
              <a:ext uri="{FF2B5EF4-FFF2-40B4-BE49-F238E27FC236}">
                <a16:creationId xmlns:a16="http://schemas.microsoft.com/office/drawing/2014/main" id="{4688EFA1-5B17-7A8E-00D3-B00650A5D70C}"/>
              </a:ext>
            </a:extLst>
          </p:cNvPr>
          <p:cNvSpPr txBox="1"/>
          <p:nvPr/>
        </p:nvSpPr>
        <p:spPr>
          <a:xfrm>
            <a:off x="1028700" y="9125511"/>
            <a:ext cx="457664" cy="305084"/>
          </a:xfrm>
          <a:prstGeom prst="rect">
            <a:avLst/>
          </a:prstGeom>
        </p:spPr>
        <p:txBody>
          <a:bodyPr lIns="0" tIns="0" rIns="0" bIns="0" rtlCol="0" anchor="t">
            <a:spAutoFit/>
          </a:bodyPr>
          <a:lstStyle/>
          <a:p>
            <a:pPr algn="just">
              <a:lnSpc>
                <a:spcPts val="2520"/>
              </a:lnSpc>
            </a:pPr>
            <a:r>
              <a:rPr lang="en-US" sz="1800" spc="540" dirty="0">
                <a:solidFill>
                  <a:srgbClr val="19315D"/>
                </a:solidFill>
                <a:latin typeface="Poppins Bold" panose="00000800000000000000" charset="0"/>
                <a:ea typeface="Poppins"/>
                <a:cs typeface="Poppins Bold" panose="00000800000000000000" charset="0"/>
                <a:sym typeface="Poppins"/>
              </a:rPr>
              <a:t>65</a:t>
            </a:r>
          </a:p>
        </p:txBody>
      </p:sp>
      <p:sp>
        <p:nvSpPr>
          <p:cNvPr id="16" name="TextBox 12">
            <a:extLst>
              <a:ext uri="{FF2B5EF4-FFF2-40B4-BE49-F238E27FC236}">
                <a16:creationId xmlns:a16="http://schemas.microsoft.com/office/drawing/2014/main" id="{A1C9FD85-3D7C-5650-8B6C-1923BEA5B317}"/>
              </a:ext>
            </a:extLst>
          </p:cNvPr>
          <p:cNvSpPr txBox="1"/>
          <p:nvPr/>
        </p:nvSpPr>
        <p:spPr>
          <a:xfrm>
            <a:off x="1966926" y="8975546"/>
            <a:ext cx="3245164" cy="625684"/>
          </a:xfrm>
          <a:prstGeom prst="rect">
            <a:avLst/>
          </a:prstGeom>
        </p:spPr>
        <p:txBody>
          <a:bodyPr lIns="0" tIns="0" rIns="0" bIns="0" rtlCol="0" anchor="t">
            <a:spAutoFit/>
          </a:bodyPr>
          <a:lstStyle/>
          <a:p>
            <a:pPr algn="l">
              <a:lnSpc>
                <a:spcPts val="2520"/>
              </a:lnSpc>
            </a:pPr>
            <a:r>
              <a:rPr lang="en-US" sz="1800" b="1">
                <a:solidFill>
                  <a:srgbClr val="19315D"/>
                </a:solidFill>
                <a:latin typeface="Poppins Bold"/>
                <a:ea typeface="Poppins Bold"/>
                <a:cs typeface="Poppins Bold"/>
                <a:sym typeface="Poppins Bold"/>
              </a:rPr>
              <a:t>Drug and Alcohol </a:t>
            </a:r>
          </a:p>
          <a:p>
            <a:pPr algn="l">
              <a:lnSpc>
                <a:spcPts val="2520"/>
              </a:lnSpc>
            </a:pPr>
            <a:r>
              <a:rPr lang="en-US" sz="1800" b="1">
                <a:solidFill>
                  <a:srgbClr val="19315D"/>
                </a:solidFill>
                <a:latin typeface="Poppins Bold"/>
                <a:ea typeface="Poppins Bold"/>
                <a:cs typeface="Poppins Bold"/>
                <a:sym typeface="Poppins Bold"/>
              </a:rPr>
              <a:t>Needs Assessment</a:t>
            </a:r>
          </a:p>
        </p:txBody>
      </p:sp>
      <p:grpSp>
        <p:nvGrpSpPr>
          <p:cNvPr id="29" name="Group 8">
            <a:extLst>
              <a:ext uri="{FF2B5EF4-FFF2-40B4-BE49-F238E27FC236}">
                <a16:creationId xmlns:a16="http://schemas.microsoft.com/office/drawing/2014/main" id="{4CA353EB-858E-C8BB-2594-E9436FF6800D}"/>
              </a:ext>
            </a:extLst>
          </p:cNvPr>
          <p:cNvGrpSpPr/>
          <p:nvPr/>
        </p:nvGrpSpPr>
        <p:grpSpPr>
          <a:xfrm rot="5400000">
            <a:off x="2863606" y="-365365"/>
            <a:ext cx="206687" cy="4153076"/>
            <a:chOff x="0" y="0"/>
            <a:chExt cx="343797" cy="3194727"/>
          </a:xfrm>
        </p:grpSpPr>
        <p:sp>
          <p:nvSpPr>
            <p:cNvPr id="30" name="Freeform 9">
              <a:extLst>
                <a:ext uri="{FF2B5EF4-FFF2-40B4-BE49-F238E27FC236}">
                  <a16:creationId xmlns:a16="http://schemas.microsoft.com/office/drawing/2014/main" id="{D9B8F778-C22F-6343-F9BE-10047CDD09E3}"/>
                </a:ext>
              </a:extLst>
            </p:cNvPr>
            <p:cNvSpPr/>
            <p:nvPr/>
          </p:nvSpPr>
          <p:spPr>
            <a:xfrm>
              <a:off x="0" y="0"/>
              <a:ext cx="343797" cy="3194727"/>
            </a:xfrm>
            <a:custGeom>
              <a:avLst/>
              <a:gdLst/>
              <a:ahLst/>
              <a:cxnLst/>
              <a:rect l="l" t="t" r="r" b="b"/>
              <a:pathLst>
                <a:path w="343797" h="3194727">
                  <a:moveTo>
                    <a:pt x="0" y="0"/>
                  </a:moveTo>
                  <a:lnTo>
                    <a:pt x="343797" y="0"/>
                  </a:lnTo>
                  <a:lnTo>
                    <a:pt x="343797" y="3194727"/>
                  </a:lnTo>
                  <a:lnTo>
                    <a:pt x="0" y="3194727"/>
                  </a:lnTo>
                  <a:close/>
                </a:path>
              </a:pathLst>
            </a:custGeom>
            <a:solidFill>
              <a:srgbClr val="049EE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a:ln>
                  <a:noFill/>
                </a:ln>
                <a:solidFill>
                  <a:srgbClr val="19315D"/>
                </a:solidFill>
                <a:effectLst/>
                <a:uLnTx/>
                <a:uFillTx/>
                <a:latin typeface="Calibri"/>
                <a:ea typeface="+mn-ea"/>
                <a:cs typeface="+mn-cs"/>
              </a:endParaRPr>
            </a:p>
          </p:txBody>
        </p:sp>
        <p:sp>
          <p:nvSpPr>
            <p:cNvPr id="31" name="TextBox 10">
              <a:extLst>
                <a:ext uri="{FF2B5EF4-FFF2-40B4-BE49-F238E27FC236}">
                  <a16:creationId xmlns:a16="http://schemas.microsoft.com/office/drawing/2014/main" id="{DCDABA5C-1F7F-BA06-DEC2-D944B045040B}"/>
                </a:ext>
              </a:extLst>
            </p:cNvPr>
            <p:cNvSpPr txBox="1"/>
            <p:nvPr/>
          </p:nvSpPr>
          <p:spPr>
            <a:xfrm>
              <a:off x="0" y="-57150"/>
              <a:ext cx="343797" cy="3251877"/>
            </a:xfrm>
            <a:prstGeom prst="rect">
              <a:avLst/>
            </a:prstGeom>
          </p:spPr>
          <p:txBody>
            <a:bodyPr lIns="50800" tIns="50800" rIns="50800" bIns="50800" rtlCol="0" anchor="ctr"/>
            <a:lstStyle/>
            <a:p>
              <a:pPr marL="0" marR="0" lvl="0" indent="0" algn="ctr" defTabSz="914400" rtl="0" eaLnBrk="1" fontAlgn="auto" latinLnBrk="0" hangingPunct="1">
                <a:lnSpc>
                  <a:spcPts val="2520"/>
                </a:lnSpc>
                <a:spcBef>
                  <a:spcPts val="0"/>
                </a:spcBef>
                <a:spcAft>
                  <a:spcPts val="0"/>
                </a:spcAft>
                <a:buClrTx/>
                <a:buSzTx/>
                <a:buFontTx/>
                <a:buNone/>
                <a:tabLst/>
                <a:defRPr/>
              </a:pPr>
              <a:endParaRPr kumimoji="0" sz="2800" b="0" i="0" u="none" strike="noStrike" kern="1200" cap="none" spc="0" normalizeH="0" baseline="0" noProof="0">
                <a:ln>
                  <a:noFill/>
                </a:ln>
                <a:solidFill>
                  <a:srgbClr val="19315D"/>
                </a:solidFill>
                <a:effectLst/>
                <a:uLnTx/>
                <a:uFillTx/>
                <a:latin typeface="Calibri"/>
                <a:ea typeface="+mn-ea"/>
                <a:cs typeface="+mn-cs"/>
              </a:endParaRPr>
            </a:p>
          </p:txBody>
        </p:sp>
      </p:grpSp>
      <p:sp>
        <p:nvSpPr>
          <p:cNvPr id="32" name="TextBox 14">
            <a:extLst>
              <a:ext uri="{FF2B5EF4-FFF2-40B4-BE49-F238E27FC236}">
                <a16:creationId xmlns:a16="http://schemas.microsoft.com/office/drawing/2014/main" id="{ECC2CC12-FD8F-93DF-37C3-F0D4905ABEEE}"/>
              </a:ext>
            </a:extLst>
          </p:cNvPr>
          <p:cNvSpPr txBox="1"/>
          <p:nvPr/>
        </p:nvSpPr>
        <p:spPr>
          <a:xfrm>
            <a:off x="890411" y="868759"/>
            <a:ext cx="11523262" cy="600421"/>
          </a:xfrm>
          <a:prstGeom prst="rect">
            <a:avLst/>
          </a:prstGeom>
        </p:spPr>
        <p:txBody>
          <a:bodyPr wrap="square" lIns="0" tIns="0" rIns="0" bIns="0" rtlCol="0" anchor="t">
            <a:spAutoFit/>
          </a:bodyPr>
          <a:lstStyle/>
          <a:p>
            <a:pPr marL="0" marR="0" lvl="0" indent="0" algn="l" defTabSz="914400" rtl="0" eaLnBrk="1" fontAlgn="auto" latinLnBrk="0" hangingPunct="1">
              <a:lnSpc>
                <a:spcPts val="4620"/>
              </a:lnSpc>
              <a:spcBef>
                <a:spcPts val="0"/>
              </a:spcBef>
              <a:spcAft>
                <a:spcPts val="0"/>
              </a:spcAft>
              <a:buClrTx/>
              <a:buSzTx/>
              <a:buFontTx/>
              <a:buNone/>
              <a:tabLst/>
              <a:defRPr/>
            </a:pPr>
            <a:r>
              <a:rPr kumimoji="0" lang="en-GB"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rPr>
              <a:t>References</a:t>
            </a:r>
            <a:endParaRPr kumimoji="0" lang="en-US" sz="4400" b="1" i="0" u="none" strike="noStrike" kern="1200" cap="none" spc="0" normalizeH="0" baseline="0" noProof="0" dirty="0">
              <a:ln>
                <a:noFill/>
              </a:ln>
              <a:solidFill>
                <a:srgbClr val="19315D"/>
              </a:solidFill>
              <a:effectLst/>
              <a:uLnTx/>
              <a:uFillTx/>
              <a:latin typeface="Poppins Bold"/>
              <a:ea typeface="Poppins Bold"/>
              <a:cs typeface="Poppins Bold"/>
              <a:sym typeface="Poppins Bold"/>
            </a:endParaRPr>
          </a:p>
        </p:txBody>
      </p:sp>
      <p:sp>
        <p:nvSpPr>
          <p:cNvPr id="5" name="TextBox 4">
            <a:extLst>
              <a:ext uri="{FF2B5EF4-FFF2-40B4-BE49-F238E27FC236}">
                <a16:creationId xmlns:a16="http://schemas.microsoft.com/office/drawing/2014/main" id="{3D30FB8B-45A7-DDF4-0318-F67D540F26FD}"/>
              </a:ext>
            </a:extLst>
          </p:cNvPr>
          <p:cNvSpPr txBox="1"/>
          <p:nvPr/>
        </p:nvSpPr>
        <p:spPr>
          <a:xfrm>
            <a:off x="426199" y="1917259"/>
            <a:ext cx="17745075" cy="3046988"/>
          </a:xfrm>
          <a:prstGeom prst="rect">
            <a:avLst/>
          </a:prstGeom>
          <a:noFill/>
        </p:spPr>
        <p:txBody>
          <a:bodyPr wrap="square">
            <a:spAutoFit/>
          </a:bodyPr>
          <a:lstStyle/>
          <a:p>
            <a:pPr marL="342900" indent="-342900">
              <a:buFont typeface="+mj-lt"/>
              <a:buAutoNum type="arabicPeriod" startAt="36"/>
            </a:pPr>
            <a:r>
              <a:rPr lang="en-GB" sz="1600" dirty="0">
                <a:solidFill>
                  <a:srgbClr val="19315D"/>
                </a:solidFill>
                <a:latin typeface="Poppins" panose="00000500000000000000" pitchFamily="2" charset="0"/>
                <a:cs typeface="Poppins" panose="00000500000000000000" pitchFamily="2" charset="0"/>
              </a:rPr>
              <a:t>OHID Fingertips, Public Health Outcomes framework. </a:t>
            </a:r>
            <a:r>
              <a:rPr lang="en-GB" sz="1600" u="sng" dirty="0">
                <a:solidFill>
                  <a:srgbClr val="19315D"/>
                </a:solidFill>
                <a:latin typeface="Poppins" panose="00000500000000000000" pitchFamily="2" charset="0"/>
                <a:cs typeface="Poppins" panose="00000500000000000000" pitchFamily="2" charset="0"/>
                <a:hlinkClick r:id="rId2">
                  <a:extLst>
                    <a:ext uri="{A12FA001-AC4F-418D-AE19-62706E023703}">
                      <ahyp:hlinkClr xmlns:ahyp="http://schemas.microsoft.com/office/drawing/2018/hyperlinkcolor" val="tx"/>
                    </a:ext>
                  </a:extLst>
                </a:hlinkClick>
              </a:rPr>
              <a:t>https://fingertips.phe.org.uk/search/mental%20health#page/4/gid/1/pat/15/ati/502/are</a:t>
            </a:r>
            <a:r>
              <a:rPr lang="en-GB" sz="1600" u="sng">
                <a:solidFill>
                  <a:srgbClr val="19315D"/>
                </a:solidFill>
                <a:latin typeface="Poppins" panose="00000500000000000000" pitchFamily="2" charset="0"/>
                <a:cs typeface="Poppins" panose="00000500000000000000" pitchFamily="2" charset="0"/>
                <a:hlinkClick r:id="rId2">
                  <a:extLst>
                    <a:ext uri="{A12FA001-AC4F-418D-AE19-62706E023703}">
                      <ahyp:hlinkClr xmlns:ahyp="http://schemas.microsoft.com/office/drawing/2018/hyperlinkcolor" val="tx"/>
                    </a:ext>
                  </a:extLst>
                </a:hlinkClick>
              </a:rPr>
              <a:t>/E10000013</a:t>
            </a:r>
            <a:r>
              <a:rPr lang="en-GB" sz="1600" u="sng" dirty="0">
                <a:solidFill>
                  <a:srgbClr val="19315D"/>
                </a:solidFill>
                <a:latin typeface="Poppins" panose="00000500000000000000" pitchFamily="2" charset="0"/>
                <a:cs typeface="Poppins" panose="00000500000000000000" pitchFamily="2" charset="0"/>
                <a:hlinkClick r:id="rId2">
                  <a:extLst>
                    <a:ext uri="{A12FA001-AC4F-418D-AE19-62706E023703}">
                      <ahyp:hlinkClr xmlns:ahyp="http://schemas.microsoft.com/office/drawing/2018/hyperlinkcolor" val="tx"/>
                    </a:ext>
                  </a:extLst>
                </a:hlinkClick>
              </a:rPr>
              <a:t>/iid/94199/age/1/sex/4/cat/-1/ctp/-1/yrr/1/cid/4/tbm/1</a:t>
            </a:r>
            <a:r>
              <a:rPr lang="en-GB" sz="1600" dirty="0">
                <a:solidFill>
                  <a:srgbClr val="19315D"/>
                </a:solidFill>
                <a:latin typeface="Poppins" panose="00000500000000000000" pitchFamily="2" charset="0"/>
                <a:cs typeface="Poppins" panose="00000500000000000000" pitchFamily="2" charset="0"/>
              </a:rPr>
              <a:t> </a:t>
            </a:r>
          </a:p>
          <a:p>
            <a:pPr marL="342900" indent="-342900">
              <a:buFont typeface="+mj-lt"/>
              <a:buAutoNum type="arabicPeriod" startAt="36"/>
            </a:pPr>
            <a:r>
              <a:rPr lang="en-GB" sz="1600" dirty="0">
                <a:solidFill>
                  <a:srgbClr val="19315D"/>
                </a:solidFill>
                <a:latin typeface="Poppins" panose="00000500000000000000" pitchFamily="2" charset="0"/>
                <a:cs typeface="Poppins" panose="00000500000000000000" pitchFamily="2" charset="0"/>
              </a:rPr>
              <a:t>NDTMS. New Community Adult Partnership Activity Report Beta</a:t>
            </a:r>
          </a:p>
          <a:p>
            <a:pPr marL="342900" indent="-342900">
              <a:buFont typeface="+mj-lt"/>
              <a:buAutoNum type="arabicPeriod" startAt="36"/>
            </a:pPr>
            <a:r>
              <a:rPr lang="en-GB" sz="1600" dirty="0">
                <a:solidFill>
                  <a:srgbClr val="19315D"/>
                </a:solidFill>
                <a:latin typeface="Poppins" panose="00000500000000000000" pitchFamily="2" charset="0"/>
                <a:cs typeface="Poppins" panose="00000500000000000000" pitchFamily="2" charset="0"/>
              </a:rPr>
              <a:t>Hospital Episodes Statistics. </a:t>
            </a:r>
          </a:p>
          <a:p>
            <a:pPr marL="342900" indent="-342900">
              <a:buFont typeface="+mj-lt"/>
              <a:buAutoNum type="arabicPeriod" startAt="36"/>
            </a:pPr>
            <a:r>
              <a:rPr lang="en-GB" sz="1600" u="sng" dirty="0">
                <a:solidFill>
                  <a:srgbClr val="19315D"/>
                </a:solidFill>
                <a:latin typeface="Poppins" panose="00000500000000000000" pitchFamily="2" charset="0"/>
                <a:cs typeface="Poppins" panose="00000500000000000000" pitchFamily="2" charset="0"/>
                <a:hlinkClick r:id="rId3">
                  <a:extLst>
                    <a:ext uri="{A12FA001-AC4F-418D-AE19-62706E023703}">
                      <ahyp:hlinkClr xmlns:ahyp="http://schemas.microsoft.com/office/drawing/2018/hyperlinkcolor" val="tx"/>
                    </a:ext>
                  </a:extLst>
                </a:hlinkClick>
              </a:rPr>
              <a:t>Microsoft Power BI</a:t>
            </a:r>
            <a:endParaRPr lang="en-GB" sz="1600" dirty="0">
              <a:solidFill>
                <a:srgbClr val="19315D"/>
              </a:solidFill>
              <a:latin typeface="Poppins" panose="00000500000000000000" pitchFamily="2" charset="0"/>
              <a:cs typeface="Poppins" panose="00000500000000000000" pitchFamily="2" charset="0"/>
            </a:endParaRPr>
          </a:p>
          <a:p>
            <a:pPr marL="342900" indent="-342900">
              <a:buFont typeface="+mj-lt"/>
              <a:buAutoNum type="arabicPeriod" startAt="36"/>
            </a:pPr>
            <a:r>
              <a:rPr lang="en-GB" sz="1600" dirty="0">
                <a:solidFill>
                  <a:srgbClr val="19315D"/>
                </a:solidFill>
                <a:latin typeface="Poppins" panose="00000500000000000000" pitchFamily="2" charset="0"/>
                <a:cs typeface="Poppins" panose="00000500000000000000" pitchFamily="2" charset="0"/>
              </a:rPr>
              <a:t>OHID Fingertips. </a:t>
            </a:r>
          </a:p>
          <a:p>
            <a:pPr marL="342900" indent="-342900">
              <a:buFont typeface="+mj-lt"/>
              <a:buAutoNum type="arabicPeriod" startAt="36"/>
            </a:pPr>
            <a:r>
              <a:rPr lang="en-GB" sz="1600" dirty="0">
                <a:solidFill>
                  <a:srgbClr val="19315D"/>
                </a:solidFill>
                <a:latin typeface="Poppins" panose="00000500000000000000" pitchFamily="2" charset="0"/>
                <a:cs typeface="Poppins" panose="00000500000000000000" pitchFamily="2" charset="0"/>
              </a:rPr>
              <a:t>NDTMS. Adult Quarterly Activity Partnership Report CDSP</a:t>
            </a:r>
          </a:p>
          <a:p>
            <a:pPr marL="342900" indent="-342900">
              <a:buFont typeface="+mj-lt"/>
              <a:buAutoNum type="arabicPeriod" startAt="36"/>
            </a:pPr>
            <a:r>
              <a:rPr lang="en-GB" sz="1600" u="sng" dirty="0">
                <a:solidFill>
                  <a:srgbClr val="19315D"/>
                </a:solidFill>
                <a:latin typeface="Poppins" panose="00000500000000000000" pitchFamily="2" charset="0"/>
                <a:cs typeface="Poppins" panose="00000500000000000000" pitchFamily="2" charset="0"/>
                <a:hlinkClick r:id="rId4">
                  <a:extLst>
                    <a:ext uri="{A12FA001-AC4F-418D-AE19-62706E023703}">
                      <ahyp:hlinkClr xmlns:ahyp="http://schemas.microsoft.com/office/drawing/2018/hyperlinkcolor" val="tx"/>
                    </a:ext>
                  </a:extLst>
                </a:hlinkClick>
              </a:rPr>
              <a:t>Independent review of drugs by Dame Carol Black: government response - GOV.UK</a:t>
            </a:r>
            <a:endParaRPr lang="en-GB" sz="1600" dirty="0">
              <a:solidFill>
                <a:srgbClr val="19315D"/>
              </a:solidFill>
              <a:latin typeface="Poppins" panose="00000500000000000000" pitchFamily="2" charset="0"/>
              <a:cs typeface="Poppins" panose="00000500000000000000" pitchFamily="2" charset="0"/>
            </a:endParaRPr>
          </a:p>
          <a:p>
            <a:pPr marL="342900" indent="-342900">
              <a:buFont typeface="+mj-lt"/>
              <a:buAutoNum type="arabicPeriod" startAt="36"/>
            </a:pPr>
            <a:r>
              <a:rPr lang="en-GB" sz="1600" dirty="0">
                <a:solidFill>
                  <a:srgbClr val="19315D"/>
                </a:solidFill>
                <a:latin typeface="Poppins" panose="00000500000000000000" pitchFamily="2" charset="0"/>
                <a:cs typeface="Poppins" panose="00000500000000000000" pitchFamily="2" charset="0"/>
              </a:rPr>
              <a:t>OHID Fingertips, Alcohol Profiles </a:t>
            </a:r>
            <a:r>
              <a:rPr lang="en-GB" sz="1600" u="sng" dirty="0">
                <a:solidFill>
                  <a:srgbClr val="19315D"/>
                </a:solidFill>
                <a:latin typeface="Poppins" panose="00000500000000000000" pitchFamily="2" charset="0"/>
                <a:cs typeface="Poppins" panose="00000500000000000000" pitchFamily="2" charset="0"/>
                <a:hlinkClick r:id="rId5">
                  <a:extLst>
                    <a:ext uri="{A12FA001-AC4F-418D-AE19-62706E023703}">
                      <ahyp:hlinkClr xmlns:ahyp="http://schemas.microsoft.com/office/drawing/2018/hyperlinkcolor" val="tx"/>
                    </a:ext>
                  </a:extLst>
                </a:hlinkClick>
              </a:rPr>
              <a:t>https://fingertips.phe.org.uk/profile/local-alcohol-profiles</a:t>
            </a:r>
            <a:r>
              <a:rPr lang="en-GB" sz="1600" dirty="0">
                <a:solidFill>
                  <a:srgbClr val="19315D"/>
                </a:solidFill>
                <a:latin typeface="Poppins" panose="00000500000000000000" pitchFamily="2" charset="0"/>
                <a:cs typeface="Poppins" panose="00000500000000000000" pitchFamily="2" charset="0"/>
              </a:rPr>
              <a:t> </a:t>
            </a:r>
          </a:p>
          <a:p>
            <a:pPr marL="342900" indent="-342900">
              <a:buFont typeface="+mj-lt"/>
              <a:buAutoNum type="arabicPeriod" startAt="36"/>
            </a:pPr>
            <a:r>
              <a:rPr lang="en-GB" sz="1600" dirty="0">
                <a:solidFill>
                  <a:srgbClr val="19315D"/>
                </a:solidFill>
                <a:latin typeface="Poppins" panose="00000500000000000000" pitchFamily="2" charset="0"/>
                <a:cs typeface="Poppins" panose="00000500000000000000" pitchFamily="2" charset="0"/>
              </a:rPr>
              <a:t>Bellis, M.A., Hughes, K., Leckenby, N. et al. </a:t>
            </a:r>
            <a:r>
              <a:rPr lang="en-GB" sz="1600">
                <a:solidFill>
                  <a:srgbClr val="19315D"/>
                </a:solidFill>
                <a:latin typeface="Poppins" panose="00000500000000000000" pitchFamily="2" charset="0"/>
                <a:cs typeface="Poppins" panose="00000500000000000000" pitchFamily="2" charset="0"/>
              </a:rPr>
              <a:t>(2014</a:t>
            </a:r>
            <a:r>
              <a:rPr lang="en-GB" sz="1600" dirty="0">
                <a:solidFill>
                  <a:srgbClr val="19315D"/>
                </a:solidFill>
                <a:latin typeface="Poppins" panose="00000500000000000000" pitchFamily="2" charset="0"/>
                <a:cs typeface="Poppins" panose="00000500000000000000" pitchFamily="2" charset="0"/>
              </a:rPr>
              <a:t>) National household survey of adverse childhood experiences and their relationship with resilience to health-harming behaviours in England. BMC Med 12, 72. </a:t>
            </a:r>
            <a:r>
              <a:rPr lang="en-GB" sz="1600" u="sng" dirty="0">
                <a:solidFill>
                  <a:srgbClr val="19315D"/>
                </a:solidFill>
                <a:latin typeface="Poppins" panose="00000500000000000000" pitchFamily="2" charset="0"/>
                <a:cs typeface="Poppins" panose="00000500000000000000" pitchFamily="2" charset="0"/>
                <a:hlinkClick r:id="rId6">
                  <a:extLst>
                    <a:ext uri="{A12FA001-AC4F-418D-AE19-62706E023703}">
                      <ahyp:hlinkClr xmlns:ahyp="http://schemas.microsoft.com/office/drawing/2018/hyperlinkcolor" val="tx"/>
                    </a:ext>
                  </a:extLst>
                </a:hlinkClick>
              </a:rPr>
              <a:t>https://doi.org</a:t>
            </a:r>
            <a:r>
              <a:rPr lang="en-GB" sz="1600" u="sng">
                <a:solidFill>
                  <a:srgbClr val="19315D"/>
                </a:solidFill>
                <a:latin typeface="Poppins" panose="00000500000000000000" pitchFamily="2" charset="0"/>
                <a:cs typeface="Poppins" panose="00000500000000000000" pitchFamily="2" charset="0"/>
                <a:hlinkClick r:id="rId6">
                  <a:extLst>
                    <a:ext uri="{A12FA001-AC4F-418D-AE19-62706E023703}">
                      <ahyp:hlinkClr xmlns:ahyp="http://schemas.microsoft.com/office/drawing/2018/hyperlinkcolor" val="tx"/>
                    </a:ext>
                  </a:extLst>
                </a:hlinkClick>
              </a:rPr>
              <a:t>/10.1186/1741-7015-12-72</a:t>
            </a:r>
            <a:r>
              <a:rPr lang="en-GB" sz="1600">
                <a:solidFill>
                  <a:srgbClr val="19315D"/>
                </a:solidFill>
                <a:latin typeface="Poppins" panose="00000500000000000000" pitchFamily="2" charset="0"/>
                <a:cs typeface="Poppins" panose="00000500000000000000" pitchFamily="2" charset="0"/>
              </a:rPr>
              <a:t> </a:t>
            </a:r>
            <a:endParaRPr lang="en-GB" sz="1600" dirty="0">
              <a:solidFill>
                <a:srgbClr val="19315D"/>
              </a:solidFill>
              <a:latin typeface="Poppins" panose="00000500000000000000" pitchFamily="2" charset="0"/>
              <a:cs typeface="Poppins" panose="00000500000000000000" pitchFamily="2" charset="0"/>
            </a:endParaRPr>
          </a:p>
          <a:p>
            <a:pPr marL="342900" indent="-342900">
              <a:buFont typeface="+mj-lt"/>
              <a:buAutoNum type="arabicPeriod" startAt="36"/>
            </a:pPr>
            <a:r>
              <a:rPr lang="en-GB" sz="1600" u="sng" dirty="0">
                <a:solidFill>
                  <a:srgbClr val="19315D"/>
                </a:solidFill>
                <a:latin typeface="Poppins" panose="00000500000000000000" pitchFamily="2" charset="0"/>
                <a:cs typeface="Poppins" panose="00000500000000000000" pitchFamily="2" charset="0"/>
                <a:hlinkClick r:id="rId7">
                  <a:extLst>
                    <a:ext uri="{A12FA001-AC4F-418D-AE19-62706E023703}">
                      <ahyp:hlinkClr xmlns:ahyp="http://schemas.microsoft.com/office/drawing/2018/hyperlinkcolor" val="tx"/>
                    </a:ext>
                  </a:extLst>
                </a:hlinkClick>
              </a:rPr>
              <a:t>aces-2024-v21.pdf</a:t>
            </a:r>
            <a:endParaRPr lang="en-GB" sz="1600" dirty="0">
              <a:solidFill>
                <a:srgbClr val="19315D"/>
              </a:solidFill>
              <a:latin typeface="Poppins" panose="00000500000000000000" pitchFamily="2" charset="0"/>
              <a:cs typeface="Poppins" panose="00000500000000000000" pitchFamily="2" charset="0"/>
            </a:endParaRPr>
          </a:p>
        </p:txBody>
      </p:sp>
      <p:pic>
        <p:nvPicPr>
          <p:cNvPr id="2" name="Picture 1">
            <a:extLst>
              <a:ext uri="{FF2B5EF4-FFF2-40B4-BE49-F238E27FC236}">
                <a16:creationId xmlns:a16="http://schemas.microsoft.com/office/drawing/2014/main" id="{F6D28145-0CF7-E3C4-7541-CE178DDB96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268201" y="8769816"/>
            <a:ext cx="4974769" cy="892028"/>
          </a:xfrm>
          <a:prstGeom prst="rect">
            <a:avLst/>
          </a:prstGeom>
        </p:spPr>
      </p:pic>
    </p:spTree>
    <p:extLst>
      <p:ext uri="{BB962C8B-B14F-4D97-AF65-F5344CB8AC3E}">
        <p14:creationId xmlns:p14="http://schemas.microsoft.com/office/powerpoint/2010/main" val="3708833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9fbd81d-9fd2-4e3e-a410-19e2d7e34764" xsi:nil="true"/>
    <lcf76f155ced4ddcb4097134ff3c332f xmlns="ca2d2642-1b57-43a4-b42d-4e824aa74925">
      <Terms xmlns="http://schemas.microsoft.com/office/infopath/2007/PartnerControls"/>
    </lcf76f155ced4ddcb4097134ff3c332f>
    <SharedWithUsers xmlns="69fbd81d-9fd2-4e3e-a410-19e2d7e34764">
      <UserInfo>
        <DisplayName/>
        <AccountId xsi:nil="true"/>
        <AccountType/>
      </UserInfo>
    </SharedWithUsers>
    <_ip_UnifiedCompliancePolicyUIAction xmlns="http://schemas.microsoft.com/sharepoint/v3"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2CE0D55A8F5454EBFFA77469668EDE3" ma:contentTypeVersion="16" ma:contentTypeDescription="Create a new document." ma:contentTypeScope="" ma:versionID="aa2398f0a836be5cd878acbabcff276c">
  <xsd:schema xmlns:xsd="http://www.w3.org/2001/XMLSchema" xmlns:xs="http://www.w3.org/2001/XMLSchema" xmlns:p="http://schemas.microsoft.com/office/2006/metadata/properties" xmlns:ns1="http://schemas.microsoft.com/sharepoint/v3" xmlns:ns2="ca2d2642-1b57-43a4-b42d-4e824aa74925" xmlns:ns3="69fbd81d-9fd2-4e3e-a410-19e2d7e34764" targetNamespace="http://schemas.microsoft.com/office/2006/metadata/properties" ma:root="true" ma:fieldsID="162f52f7a9131edee5bb3ff6ef13a788" ns1:_="" ns2:_="" ns3:_="">
    <xsd:import namespace="http://schemas.microsoft.com/sharepoint/v3"/>
    <xsd:import namespace="ca2d2642-1b57-43a4-b42d-4e824aa74925"/>
    <xsd:import namespace="69fbd81d-9fd2-4e3e-a410-19e2d7e3476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a2d2642-1b57-43a4-b42d-4e824aa749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dc966fa-4138-4b9c-b0e4-0cfe5a192035"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9fbd81d-9fd2-4e3e-a410-19e2d7e34764"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0ce8374-645e-4457-8985-ad8c08a89d8c}" ma:internalName="TaxCatchAll" ma:showField="CatchAllData" ma:web="69fbd81d-9fd2-4e3e-a410-19e2d7e347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ABC085-C024-4F40-876F-16D5A17F4696}">
  <ds:schemaRefs>
    <ds:schemaRef ds:uri="http://purl.org/dc/terms/"/>
    <ds:schemaRef ds:uri="http://www.w3.org/XML/1998/namespace"/>
    <ds:schemaRef ds:uri="http://schemas.microsoft.com/office/2006/documentManagement/types"/>
    <ds:schemaRef ds:uri="http://purl.org/dc/elements/1.1/"/>
    <ds:schemaRef ds:uri="http://schemas.microsoft.com/sharepoint/v3"/>
    <ds:schemaRef ds:uri="http://schemas.microsoft.com/office/2006/metadata/properties"/>
    <ds:schemaRef ds:uri="http://purl.org/dc/dcmitype/"/>
    <ds:schemaRef ds:uri="http://schemas.openxmlformats.org/package/2006/metadata/core-properties"/>
    <ds:schemaRef ds:uri="http://schemas.microsoft.com/office/infopath/2007/PartnerControls"/>
    <ds:schemaRef ds:uri="69fbd81d-9fd2-4e3e-a410-19e2d7e34764"/>
    <ds:schemaRef ds:uri="ca2d2642-1b57-43a4-b42d-4e824aa74925"/>
  </ds:schemaRefs>
</ds:datastoreItem>
</file>

<file path=customXml/itemProps2.xml><?xml version="1.0" encoding="utf-8"?>
<ds:datastoreItem xmlns:ds="http://schemas.openxmlformats.org/officeDocument/2006/customXml" ds:itemID="{F51554A7-2727-400A-93A2-0F1C635B04A8}">
  <ds:schemaRefs>
    <ds:schemaRef ds:uri="http://schemas.microsoft.com/sharepoint/v3/contenttype/forms"/>
  </ds:schemaRefs>
</ds:datastoreItem>
</file>

<file path=customXml/itemProps3.xml><?xml version="1.0" encoding="utf-8"?>
<ds:datastoreItem xmlns:ds="http://schemas.openxmlformats.org/officeDocument/2006/customXml" ds:itemID="{85C6DFFF-3009-4691-96AB-D18B2C0161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a2d2642-1b57-43a4-b42d-4e824aa74925"/>
    <ds:schemaRef ds:uri="69fbd81d-9fd2-4e3e-a410-19e2d7e347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3959</TotalTime>
  <Words>15279</Words>
  <Application>Microsoft Office PowerPoint</Application>
  <PresentationFormat>Custom</PresentationFormat>
  <Paragraphs>1257</Paragraphs>
  <Slides>70</Slides>
  <Notes>8</Notes>
  <HiddenSlides>0</HiddenSlides>
  <MMClips>0</MMClips>
  <ScaleCrop>false</ScaleCrop>
  <HeadingPairs>
    <vt:vector size="4" baseType="variant">
      <vt:variant>
        <vt:lpstr>Theme</vt:lpstr>
      </vt:variant>
      <vt:variant>
        <vt:i4>3</vt:i4>
      </vt:variant>
      <vt:variant>
        <vt:lpstr>Slide Titles</vt:lpstr>
      </vt:variant>
      <vt:variant>
        <vt:i4>70</vt:i4>
      </vt:variant>
    </vt:vector>
  </HeadingPairs>
  <TitlesOfParts>
    <vt:vector size="73" baseType="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HOLDER, Louise (PH)</cp:lastModifiedBy>
  <cp:revision>2</cp:revision>
  <cp:lastPrinted>2026-02-03T12:58:06Z</cp:lastPrinted>
  <dcterms:created xsi:type="dcterms:W3CDTF">2006-08-16T00:00:00Z</dcterms:created>
  <dcterms:modified xsi:type="dcterms:W3CDTF">2026-09-24T13:22:10Z</dcterms:modified>
  <dc:identifier>DAG903LCz9g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0x01010052CE0D55A8F5454EBFFA77469668EDE3</vt:lpwstr>
  </property>
  <property fmtid="{D5CDD505-2E9C-101B-9397-08002B2CF9AE}" pid="3" name="Order">
    <vt:r8>167200</vt:r8>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y fmtid="{D5CDD505-2E9C-101B-9397-08002B2CF9AE}" pid="8" name="MSIP_Label_a13fa1ce-ccf1-4113-9f74-1bbaf33eb6de_Enabled">
    <vt:lpwstr>true</vt:lpwstr>
  </property>
  <property fmtid="{D5CDD505-2E9C-101B-9397-08002B2CF9AE}" pid="9" name="MSIP_Label_a13fa1ce-ccf1-4113-9f74-1bbaf33eb6de_SetDate">
    <vt:lpwstr>2026-02-02T08:46:14Z</vt:lpwstr>
  </property>
  <property fmtid="{D5CDD505-2E9C-101B-9397-08002B2CF9AE}" pid="10" name="MSIP_Label_a13fa1ce-ccf1-4113-9f74-1bbaf33eb6de_Method">
    <vt:lpwstr>Privileged</vt:lpwstr>
  </property>
  <property fmtid="{D5CDD505-2E9C-101B-9397-08002B2CF9AE}" pid="11" name="MSIP_Label_a13fa1ce-ccf1-4113-9f74-1bbaf33eb6de_Name">
    <vt:lpwstr>Unrestricted</vt:lpwstr>
  </property>
  <property fmtid="{D5CDD505-2E9C-101B-9397-08002B2CF9AE}" pid="12" name="MSIP_Label_a13fa1ce-ccf1-4113-9f74-1bbaf33eb6de_SiteId">
    <vt:lpwstr>5faec754-64e3-4014-9bcc-e72fc73ba312</vt:lpwstr>
  </property>
  <property fmtid="{D5CDD505-2E9C-101B-9397-08002B2CF9AE}" pid="13" name="MSIP_Label_a13fa1ce-ccf1-4113-9f74-1bbaf33eb6de_ActionId">
    <vt:lpwstr>f54f7492-5166-4ccd-92a0-64d87e3237c0</vt:lpwstr>
  </property>
  <property fmtid="{D5CDD505-2E9C-101B-9397-08002B2CF9AE}" pid="14" name="MSIP_Label_a13fa1ce-ccf1-4113-9f74-1bbaf33eb6de_ContentBits">
    <vt:lpwstr>0</vt:lpwstr>
  </property>
  <property fmtid="{D5CDD505-2E9C-101B-9397-08002B2CF9AE}" pid="15" name="MSIP_Label_a13fa1ce-ccf1-4113-9f74-1bbaf33eb6de_Tag">
    <vt:lpwstr>10, 0, 1, 1</vt:lpwstr>
  </property>
</Properties>
</file>